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6858000" cy="9144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38" autoAdjust="0"/>
  </p:normalViewPr>
  <p:slideViewPr>
    <p:cSldViewPr snapToGrid="0">
      <p:cViewPr>
        <p:scale>
          <a:sx n="100" d="100"/>
          <a:sy n="100" d="100"/>
        </p:scale>
        <p:origin x="-1752" y="-5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\Clinical%20Trial\I-127008\T%20cell%20line\DD003-CD4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\Clinical%20Trial\I-127008\T%20cell%20line\DD003-CD4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\Clinical%20Trial\I-127008\T%20cell%20line\DD003-CD8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\Clinical%20Trial\I-127008\T%20cell%20line\CD8\PP006-CD8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\Clinical%20Trial\I-127008\T%20cell%20line\CD4\LH001-CD4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\Clinical%20Trial\I-127008\T%20cell%20line\CD4\LMH004-CD4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92200647713948"/>
          <c:y val="6.2461432827225709E-2"/>
          <c:w val="0.65255393469357492"/>
          <c:h val="0.87507713434554857"/>
        </c:manualLayout>
      </c:layout>
      <c:lineChart>
        <c:grouping val="standard"/>
        <c:varyColors val="0"/>
        <c:ser>
          <c:idx val="0"/>
          <c:order val="0"/>
          <c:tx>
            <c:strRef>
              <c:f>Th1Th2!$C$12</c:f>
              <c:strCache>
                <c:ptCount val="1"/>
                <c:pt idx="0">
                  <c:v>#01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Th1Th2!$B$13:$B$15</c:f>
              <c:strCache>
                <c:ptCount val="3"/>
                <c:pt idx="0">
                  <c:v>pre</c:v>
                </c:pt>
                <c:pt idx="1">
                  <c:v>post</c:v>
                </c:pt>
                <c:pt idx="2">
                  <c:v>FU</c:v>
                </c:pt>
              </c:strCache>
            </c:strRef>
          </c:cat>
          <c:val>
            <c:numRef>
              <c:f>Th1Th2!$C$13:$C$15</c:f>
              <c:numCache>
                <c:formatCode>0.00</c:formatCode>
                <c:ptCount val="3"/>
                <c:pt idx="0">
                  <c:v>5.4945226917057894</c:v>
                </c:pt>
                <c:pt idx="1">
                  <c:v>10.740384615384613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Th1Th2!$D$12</c:f>
              <c:strCache>
                <c:ptCount val="1"/>
                <c:pt idx="0">
                  <c:v>#03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Th1Th2!$B$13:$B$15</c:f>
              <c:strCache>
                <c:ptCount val="3"/>
                <c:pt idx="0">
                  <c:v>pre</c:v>
                </c:pt>
                <c:pt idx="1">
                  <c:v>post</c:v>
                </c:pt>
                <c:pt idx="2">
                  <c:v>FU</c:v>
                </c:pt>
              </c:strCache>
            </c:strRef>
          </c:cat>
          <c:val>
            <c:numRef>
              <c:f>Th1Th2!$D$13:$D$15</c:f>
              <c:numCache>
                <c:formatCode>0.00</c:formatCode>
                <c:ptCount val="3"/>
                <c:pt idx="0">
                  <c:v>1.806464485235435</c:v>
                </c:pt>
                <c:pt idx="1">
                  <c:v>1.3951261966927766</c:v>
                </c:pt>
                <c:pt idx="2">
                  <c:v>11.665289256198347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311232"/>
        <c:axId val="59336576"/>
      </c:lineChart>
      <c:catAx>
        <c:axId val="59311232"/>
        <c:scaling>
          <c:orientation val="minMax"/>
        </c:scaling>
        <c:delete val="1"/>
        <c:axPos val="b"/>
        <c:majorTickMark val="out"/>
        <c:minorTickMark val="none"/>
        <c:tickLblPos val="nextTo"/>
        <c:crossAx val="59336576"/>
        <c:crosses val="autoZero"/>
        <c:auto val="1"/>
        <c:lblAlgn val="ctr"/>
        <c:lblOffset val="100"/>
        <c:noMultiLvlLbl val="0"/>
      </c:catAx>
      <c:valAx>
        <c:axId val="59336576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59311232"/>
        <c:crosses val="autoZero"/>
        <c:crossBetween val="between"/>
      </c:valAx>
      <c:spPr>
        <a:ln w="1905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075139646005788"/>
          <c:y val="6.3015118944936291E-2"/>
          <c:w val="0.65847937277071134"/>
          <c:h val="0.87396976211012745"/>
        </c:manualLayout>
      </c:layout>
      <c:lineChart>
        <c:grouping val="standard"/>
        <c:varyColors val="0"/>
        <c:ser>
          <c:idx val="0"/>
          <c:order val="0"/>
          <c:tx>
            <c:strRef>
              <c:f>Th1Th2!$C$35</c:f>
              <c:strCache>
                <c:ptCount val="1"/>
                <c:pt idx="0">
                  <c:v>#04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Th1Th2!$B$36:$B$38</c:f>
              <c:strCache>
                <c:ptCount val="3"/>
                <c:pt idx="0">
                  <c:v>pre</c:v>
                </c:pt>
                <c:pt idx="1">
                  <c:v>post</c:v>
                </c:pt>
                <c:pt idx="2">
                  <c:v>FU</c:v>
                </c:pt>
              </c:strCache>
            </c:strRef>
          </c:cat>
          <c:val>
            <c:numRef>
              <c:f>Th1Th2!$C$36:$C$38</c:f>
              <c:numCache>
                <c:formatCode>0.00</c:formatCode>
                <c:ptCount val="3"/>
                <c:pt idx="0">
                  <c:v>4.6631578947368419</c:v>
                </c:pt>
                <c:pt idx="1">
                  <c:v>6.6000000000000014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Th1Th2!$D$35</c:f>
              <c:strCache>
                <c:ptCount val="1"/>
                <c:pt idx="0">
                  <c:v>#06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Th1Th2!$B$36:$B$38</c:f>
              <c:strCache>
                <c:ptCount val="3"/>
                <c:pt idx="0">
                  <c:v>pre</c:v>
                </c:pt>
                <c:pt idx="1">
                  <c:v>post</c:v>
                </c:pt>
                <c:pt idx="2">
                  <c:v>FU</c:v>
                </c:pt>
              </c:strCache>
            </c:strRef>
          </c:cat>
          <c:val>
            <c:numRef>
              <c:f>Th1Th2!$D$36:$D$38</c:f>
              <c:numCache>
                <c:formatCode>0.00</c:formatCode>
                <c:ptCount val="3"/>
                <c:pt idx="0">
                  <c:v>3.6501335368180086</c:v>
                </c:pt>
                <c:pt idx="1">
                  <c:v>17.970085470085472</c:v>
                </c:pt>
                <c:pt idx="2">
                  <c:v>5.0713513513513506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364864"/>
        <c:axId val="59366784"/>
      </c:lineChart>
      <c:catAx>
        <c:axId val="59364864"/>
        <c:scaling>
          <c:orientation val="minMax"/>
        </c:scaling>
        <c:delete val="1"/>
        <c:axPos val="b"/>
        <c:majorTickMark val="out"/>
        <c:minorTickMark val="none"/>
        <c:tickLblPos val="nextTo"/>
        <c:crossAx val="59366784"/>
        <c:crosses val="autoZero"/>
        <c:auto val="1"/>
        <c:lblAlgn val="ctr"/>
        <c:lblOffset val="100"/>
        <c:noMultiLvlLbl val="0"/>
      </c:catAx>
      <c:valAx>
        <c:axId val="59366784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59364864"/>
        <c:crosses val="autoZero"/>
        <c:crossBetween val="between"/>
        <c:majorUnit val="5"/>
      </c:valAx>
      <c:spPr>
        <a:ln w="19050"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20349242059028E-2"/>
          <c:y val="6.8421040816922088E-2"/>
          <c:w val="0.72083909154212866"/>
          <c:h val="0.88831701748911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'Tumor recognition'!$H$22</c:f>
              <c:strCache>
                <c:ptCount val="1"/>
                <c:pt idx="0">
                  <c:v>Pre</c:v>
                </c:pt>
              </c:strCache>
            </c:strRef>
          </c:tx>
          <c:spPr>
            <a:solidFill>
              <a:schemeClr val="bg1"/>
            </a:solidFill>
            <a:ln w="19050">
              <a:solidFill>
                <a:schemeClr val="tx1"/>
              </a:solidFill>
            </a:ln>
          </c:spPr>
          <c:invertIfNegative val="0"/>
          <c:cat>
            <c:strRef>
              <c:f>'Tumor recognition'!$I$21:$L$21</c:f>
              <c:strCache>
                <c:ptCount val="4"/>
                <c:pt idx="0">
                  <c:v>MZMEL9</c:v>
                </c:pt>
                <c:pt idx="1">
                  <c:v>SKMEL95</c:v>
                </c:pt>
                <c:pt idx="2">
                  <c:v>SKMEL139</c:v>
                </c:pt>
                <c:pt idx="3">
                  <c:v>SKMEL52</c:v>
                </c:pt>
              </c:strCache>
            </c:strRef>
          </c:cat>
          <c:val>
            <c:numRef>
              <c:f>'Tumor recognition'!$I$22:$L$22</c:f>
              <c:numCache>
                <c:formatCode>General</c:formatCode>
                <c:ptCount val="4"/>
                <c:pt idx="0">
                  <c:v>0.26341582945356529</c:v>
                </c:pt>
                <c:pt idx="1">
                  <c:v>16.987258024993874</c:v>
                </c:pt>
                <c:pt idx="2">
                  <c:v>0.91276647880421458</c:v>
                </c:pt>
                <c:pt idx="3">
                  <c:v>0.36755697133055626</c:v>
                </c:pt>
              </c:numCache>
            </c:numRef>
          </c:val>
        </c:ser>
        <c:ser>
          <c:idx val="1"/>
          <c:order val="1"/>
          <c:tx>
            <c:strRef>
              <c:f>'Tumor recognition'!$H$23</c:f>
              <c:strCache>
                <c:ptCount val="1"/>
                <c:pt idx="0">
                  <c:v>d113</c:v>
                </c:pt>
              </c:strCache>
            </c:strRef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cat>
            <c:strRef>
              <c:f>'Tumor recognition'!$I$21:$L$21</c:f>
              <c:strCache>
                <c:ptCount val="4"/>
                <c:pt idx="0">
                  <c:v>MZMEL9</c:v>
                </c:pt>
                <c:pt idx="1">
                  <c:v>SKMEL95</c:v>
                </c:pt>
                <c:pt idx="2">
                  <c:v>SKMEL139</c:v>
                </c:pt>
                <c:pt idx="3">
                  <c:v>SKMEL52</c:v>
                </c:pt>
              </c:strCache>
            </c:strRef>
          </c:cat>
          <c:val>
            <c:numRef>
              <c:f>'Tumor recognition'!$I$23:$L$23</c:f>
              <c:numCache>
                <c:formatCode>General</c:formatCode>
                <c:ptCount val="4"/>
                <c:pt idx="0">
                  <c:v>9.1423033435632384</c:v>
                </c:pt>
                <c:pt idx="1">
                  <c:v>0.35535454692295265</c:v>
                </c:pt>
                <c:pt idx="2">
                  <c:v>8.4558229688257143</c:v>
                </c:pt>
                <c:pt idx="3">
                  <c:v>4.2965595218866097</c:v>
                </c:pt>
              </c:numCache>
            </c:numRef>
          </c:val>
        </c:ser>
        <c:ser>
          <c:idx val="2"/>
          <c:order val="2"/>
          <c:tx>
            <c:strRef>
              <c:f>'Tumor recognition'!$H$24</c:f>
              <c:strCache>
                <c:ptCount val="1"/>
                <c:pt idx="0">
                  <c:v>FU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cat>
            <c:strRef>
              <c:f>'Tumor recognition'!$I$21:$L$21</c:f>
              <c:strCache>
                <c:ptCount val="4"/>
                <c:pt idx="0">
                  <c:v>MZMEL9</c:v>
                </c:pt>
                <c:pt idx="1">
                  <c:v>SKMEL95</c:v>
                </c:pt>
                <c:pt idx="2">
                  <c:v>SKMEL139</c:v>
                </c:pt>
                <c:pt idx="3">
                  <c:v>SKMEL52</c:v>
                </c:pt>
              </c:strCache>
            </c:strRef>
          </c:cat>
          <c:val>
            <c:numRef>
              <c:f>'Tumor recognition'!$I$24:$L$24</c:f>
              <c:numCache>
                <c:formatCode>General</c:formatCode>
                <c:ptCount val="4"/>
                <c:pt idx="0">
                  <c:v>35.44191919191919</c:v>
                </c:pt>
                <c:pt idx="1">
                  <c:v>10.656565656565656</c:v>
                </c:pt>
                <c:pt idx="2">
                  <c:v>13.825757575757574</c:v>
                </c:pt>
                <c:pt idx="3">
                  <c:v>0.78282828282828287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667200"/>
        <c:axId val="59668736"/>
      </c:barChart>
      <c:catAx>
        <c:axId val="59667200"/>
        <c:scaling>
          <c:orientation val="minMax"/>
        </c:scaling>
        <c:delete val="1"/>
        <c:axPos val="b"/>
        <c:majorTickMark val="out"/>
        <c:minorTickMark val="none"/>
        <c:tickLblPos val="nextTo"/>
        <c:crossAx val="59668736"/>
        <c:crosses val="autoZero"/>
        <c:auto val="1"/>
        <c:lblAlgn val="ctr"/>
        <c:lblOffset val="100"/>
        <c:noMultiLvlLbl val="0"/>
      </c:catAx>
      <c:valAx>
        <c:axId val="59668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59667200"/>
        <c:crosses val="autoZero"/>
        <c:crossBetween val="between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6071241094863142"/>
          <c:y val="7.4472878390201225E-2"/>
          <c:w val="0.12949160104986876"/>
          <c:h val="0.301053805774278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'Tumor recog'!$A$32</c:f>
              <c:strCache>
                <c:ptCount val="1"/>
                <c:pt idx="0">
                  <c:v>d57</c:v>
                </c:pt>
              </c:strCache>
            </c:strRef>
          </c:tx>
          <c:spPr>
            <a:pattFill prst="pct80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cat>
            <c:strRef>
              <c:f>'Tumor recog'!$B$31:$D$31</c:f>
              <c:strCache>
                <c:ptCount val="3"/>
                <c:pt idx="0">
                  <c:v>SK-MEL-52</c:v>
                </c:pt>
                <c:pt idx="1">
                  <c:v>SK-MEL-139</c:v>
                </c:pt>
                <c:pt idx="2">
                  <c:v>SK-MEL-29</c:v>
                </c:pt>
              </c:strCache>
            </c:strRef>
          </c:cat>
          <c:val>
            <c:numRef>
              <c:f>'Tumor recog'!$B$32:$D$32</c:f>
              <c:numCache>
                <c:formatCode>General</c:formatCode>
                <c:ptCount val="3"/>
                <c:pt idx="0">
                  <c:v>13.3</c:v>
                </c:pt>
                <c:pt idx="1">
                  <c:v>0.05</c:v>
                </c:pt>
                <c:pt idx="2">
                  <c:v>0.17</c:v>
                </c:pt>
              </c:numCache>
            </c:numRef>
          </c:val>
        </c:ser>
        <c:ser>
          <c:idx val="1"/>
          <c:order val="1"/>
          <c:tx>
            <c:strRef>
              <c:f>'Tumor recog'!$A$33</c:f>
              <c:strCache>
                <c:ptCount val="1"/>
                <c:pt idx="0">
                  <c:v>d85</c:v>
                </c:pt>
              </c:strCache>
            </c:strRef>
          </c:tx>
          <c:spPr>
            <a:pattFill prst="pct40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cat>
            <c:strRef>
              <c:f>'Tumor recog'!$B$31:$D$31</c:f>
              <c:strCache>
                <c:ptCount val="3"/>
                <c:pt idx="0">
                  <c:v>SK-MEL-52</c:v>
                </c:pt>
                <c:pt idx="1">
                  <c:v>SK-MEL-139</c:v>
                </c:pt>
                <c:pt idx="2">
                  <c:v>SK-MEL-29</c:v>
                </c:pt>
              </c:strCache>
            </c:strRef>
          </c:cat>
          <c:val>
            <c:numRef>
              <c:f>'Tumor recog'!$B$33:$D$33</c:f>
              <c:numCache>
                <c:formatCode>General</c:formatCode>
                <c:ptCount val="3"/>
                <c:pt idx="0">
                  <c:v>81.67</c:v>
                </c:pt>
                <c:pt idx="1">
                  <c:v>0.26</c:v>
                </c:pt>
                <c:pt idx="2">
                  <c:v>0.84</c:v>
                </c:pt>
              </c:numCache>
            </c:numRef>
          </c:val>
        </c:ser>
        <c:ser>
          <c:idx val="2"/>
          <c:order val="2"/>
          <c:tx>
            <c:strRef>
              <c:f>'Tumor recog'!$A$34</c:f>
              <c:strCache>
                <c:ptCount val="1"/>
                <c:pt idx="0">
                  <c:v>FU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cat>
            <c:strRef>
              <c:f>'Tumor recog'!$B$31:$D$31</c:f>
              <c:strCache>
                <c:ptCount val="3"/>
                <c:pt idx="0">
                  <c:v>SK-MEL-52</c:v>
                </c:pt>
                <c:pt idx="1">
                  <c:v>SK-MEL-139</c:v>
                </c:pt>
                <c:pt idx="2">
                  <c:v>SK-MEL-29</c:v>
                </c:pt>
              </c:strCache>
            </c:strRef>
          </c:cat>
          <c:val>
            <c:numRef>
              <c:f>'Tumor recog'!$B$34:$D$34</c:f>
              <c:numCache>
                <c:formatCode>General</c:formatCode>
                <c:ptCount val="3"/>
                <c:pt idx="0">
                  <c:v>86.92</c:v>
                </c:pt>
                <c:pt idx="1">
                  <c:v>0.03</c:v>
                </c:pt>
                <c:pt idx="2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614464"/>
        <c:axId val="77616256"/>
      </c:barChart>
      <c:catAx>
        <c:axId val="77614464"/>
        <c:scaling>
          <c:orientation val="minMax"/>
        </c:scaling>
        <c:delete val="1"/>
        <c:axPos val="b"/>
        <c:majorTickMark val="out"/>
        <c:minorTickMark val="none"/>
        <c:tickLblPos val="nextTo"/>
        <c:crossAx val="77616256"/>
        <c:crosses val="autoZero"/>
        <c:auto val="1"/>
        <c:lblAlgn val="ctr"/>
        <c:lblOffset val="100"/>
        <c:noMultiLvlLbl val="0"/>
      </c:catAx>
      <c:valAx>
        <c:axId val="77616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77614464"/>
        <c:crosses val="autoZero"/>
        <c:crossBetween val="between"/>
        <c:majorUnit val="20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1534427322758389"/>
          <c:y val="7.9512115011606793E-2"/>
          <c:w val="0.13874276217397169"/>
          <c:h val="0.2660060630539860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55269458064914"/>
          <c:y val="6.7085509021921425E-2"/>
          <c:w val="0.69507488147351015"/>
          <c:h val="0.781543182710263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Protein!$B$24</c:f>
              <c:strCache>
                <c:ptCount val="1"/>
                <c:pt idx="0">
                  <c:v>Peptide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c:spPr>
          <c:invertIfNegative val="0"/>
          <c:cat>
            <c:strRef>
              <c:f>Protein!$C$23:$D$23</c:f>
              <c:strCache>
                <c:ptCount val="2"/>
                <c:pt idx="0">
                  <c:v>#01</c:v>
                </c:pt>
                <c:pt idx="1">
                  <c:v>#03</c:v>
                </c:pt>
              </c:strCache>
            </c:strRef>
          </c:cat>
          <c:val>
            <c:numRef>
              <c:f>Protein!$C$24:$D$24</c:f>
              <c:numCache>
                <c:formatCode>General</c:formatCode>
                <c:ptCount val="2"/>
                <c:pt idx="0">
                  <c:v>44.1</c:v>
                </c:pt>
                <c:pt idx="1">
                  <c:v>32.130000000000003</c:v>
                </c:pt>
              </c:numCache>
            </c:numRef>
          </c:val>
        </c:ser>
        <c:ser>
          <c:idx val="1"/>
          <c:order val="1"/>
          <c:tx>
            <c:strRef>
              <c:f>Protein!$B$25</c:f>
              <c:strCache>
                <c:ptCount val="1"/>
                <c:pt idx="0">
                  <c:v>Protein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</c:spPr>
          <c:invertIfNegative val="0"/>
          <c:cat>
            <c:strRef>
              <c:f>Protein!$C$23:$D$23</c:f>
              <c:strCache>
                <c:ptCount val="2"/>
                <c:pt idx="0">
                  <c:v>#01</c:v>
                </c:pt>
                <c:pt idx="1">
                  <c:v>#03</c:v>
                </c:pt>
              </c:strCache>
            </c:strRef>
          </c:cat>
          <c:val>
            <c:numRef>
              <c:f>Protein!$C$25:$D$25</c:f>
              <c:numCache>
                <c:formatCode>General</c:formatCode>
                <c:ptCount val="2"/>
                <c:pt idx="0">
                  <c:v>18.45</c:v>
                </c:pt>
                <c:pt idx="1">
                  <c:v>31.26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641216"/>
        <c:axId val="77642752"/>
      </c:barChart>
      <c:catAx>
        <c:axId val="77641216"/>
        <c:scaling>
          <c:orientation val="minMax"/>
        </c:scaling>
        <c:delete val="1"/>
        <c:axPos val="b"/>
        <c:majorTickMark val="out"/>
        <c:minorTickMark val="none"/>
        <c:tickLblPos val="nextTo"/>
        <c:crossAx val="77642752"/>
        <c:crosses val="autoZero"/>
        <c:auto val="1"/>
        <c:lblAlgn val="ctr"/>
        <c:lblOffset val="100"/>
        <c:noMultiLvlLbl val="0"/>
      </c:catAx>
      <c:valAx>
        <c:axId val="77642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77641216"/>
        <c:crosses val="autoZero"/>
        <c:crossBetween val="between"/>
        <c:majorUnit val="10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45758812998391513"/>
          <c:y val="8.2575380918963284E-2"/>
          <c:w val="0.3775054495404207"/>
          <c:h val="0.1701882887490633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55269458064914"/>
          <c:y val="6.7085509021921425E-2"/>
          <c:w val="0.68992155583364567"/>
          <c:h val="0.781543182710263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Protein!$B$24</c:f>
              <c:strCache>
                <c:ptCount val="1"/>
                <c:pt idx="0">
                  <c:v>Peptide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c:spPr>
          <c:invertIfNegative val="0"/>
          <c:cat>
            <c:strRef>
              <c:f>Protein!$C$23:$D$23</c:f>
              <c:strCache>
                <c:ptCount val="2"/>
                <c:pt idx="0">
                  <c:v>#04</c:v>
                </c:pt>
                <c:pt idx="1">
                  <c:v>#06</c:v>
                </c:pt>
              </c:strCache>
            </c:strRef>
          </c:cat>
          <c:val>
            <c:numRef>
              <c:f>Protein!$C$24:$D$24</c:f>
              <c:numCache>
                <c:formatCode>General</c:formatCode>
                <c:ptCount val="2"/>
                <c:pt idx="0">
                  <c:v>26.49</c:v>
                </c:pt>
                <c:pt idx="1">
                  <c:v>82.64</c:v>
                </c:pt>
              </c:numCache>
            </c:numRef>
          </c:val>
        </c:ser>
        <c:ser>
          <c:idx val="1"/>
          <c:order val="1"/>
          <c:tx>
            <c:strRef>
              <c:f>Protein!$B$25</c:f>
              <c:strCache>
                <c:ptCount val="1"/>
                <c:pt idx="0">
                  <c:v>Protein</c:v>
                </c:pt>
              </c:strCache>
            </c:strRef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</c:spPr>
          <c:invertIfNegative val="0"/>
          <c:cat>
            <c:strRef>
              <c:f>Protein!$C$23:$D$23</c:f>
              <c:strCache>
                <c:ptCount val="2"/>
                <c:pt idx="0">
                  <c:v>#04</c:v>
                </c:pt>
                <c:pt idx="1">
                  <c:v>#06</c:v>
                </c:pt>
              </c:strCache>
            </c:strRef>
          </c:cat>
          <c:val>
            <c:numRef>
              <c:f>Protein!$C$25:$D$25</c:f>
              <c:numCache>
                <c:formatCode>General</c:formatCode>
                <c:ptCount val="2"/>
                <c:pt idx="0">
                  <c:v>21.72</c:v>
                </c:pt>
                <c:pt idx="1">
                  <c:v>60.77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545472"/>
        <c:axId val="77547008"/>
      </c:barChart>
      <c:catAx>
        <c:axId val="77545472"/>
        <c:scaling>
          <c:orientation val="minMax"/>
        </c:scaling>
        <c:delete val="1"/>
        <c:axPos val="b"/>
        <c:majorTickMark val="out"/>
        <c:minorTickMark val="none"/>
        <c:tickLblPos val="nextTo"/>
        <c:crossAx val="77547008"/>
        <c:crosses val="autoZero"/>
        <c:auto val="1"/>
        <c:lblAlgn val="ctr"/>
        <c:lblOffset val="100"/>
        <c:noMultiLvlLbl val="0"/>
      </c:catAx>
      <c:valAx>
        <c:axId val="77547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77545472"/>
        <c:crosses val="autoZero"/>
        <c:crossBetween val="between"/>
        <c:majorUnit val="20"/>
      </c:valAx>
      <c:spPr>
        <a:ln w="1905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033B5E92-6BC3-4204-A6C2-96BF2132B26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1863" y="698500"/>
            <a:ext cx="261620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E80A1021-85B5-47FE-A6A8-DB3C00230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56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11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566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6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81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4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1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8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46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09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31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40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1F521-C205-4E2A-8B2E-310C21560A88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FF547-5A7E-4CCE-9E24-86A3727D4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8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010" y="762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S2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450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1264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619780"/>
            <a:ext cx="920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Cohort 1</a:t>
            </a:r>
          </a:p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Pt#03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5692" y="619780"/>
            <a:ext cx="920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Cohort 2</a:t>
            </a:r>
          </a:p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Pt#06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533100"/>
              </p:ext>
            </p:extLst>
          </p:nvPr>
        </p:nvGraphicFramePr>
        <p:xfrm>
          <a:off x="1687252" y="4631324"/>
          <a:ext cx="2707754" cy="1928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248366"/>
              </p:ext>
            </p:extLst>
          </p:nvPr>
        </p:nvGraphicFramePr>
        <p:xfrm>
          <a:off x="1687252" y="6749267"/>
          <a:ext cx="2687476" cy="1911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20392" y="5391900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Cohort 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0392" y="7499932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Cohort 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68252" y="6460124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Pre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01652" y="6460124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Post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8602" y="6460124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FU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68252" y="8545325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Pre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01652" y="8545325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Post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8602" y="8545325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FU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919340" y="5454915"/>
            <a:ext cx="1298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%IFN-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γ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/ % IL-4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3748561" y="7489503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%IFN-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γ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9882199"/>
              </p:ext>
            </p:extLst>
          </p:nvPr>
        </p:nvGraphicFramePr>
        <p:xfrm>
          <a:off x="838200" y="1025769"/>
          <a:ext cx="3733800" cy="2227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TextBox 29"/>
          <p:cNvSpPr txBox="1"/>
          <p:nvPr/>
        </p:nvSpPr>
        <p:spPr>
          <a:xfrm rot="16200000">
            <a:off x="326226" y="2062987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% IFN-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γ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59841" y="3200400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MZMEL9</a:t>
            </a: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(Cw3+)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16436" y="3200400"/>
            <a:ext cx="9172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SKMEL95</a:t>
            </a: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(A01+,B15+,</a:t>
            </a: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Cw3+)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41326" y="3200400"/>
            <a:ext cx="8451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SKMEL139</a:t>
            </a: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(B3502+,</a:t>
            </a: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Cw3+)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76312" y="3200400"/>
            <a:ext cx="9172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SKMEL52</a:t>
            </a: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(A01+,A32+,</a:t>
            </a: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B3501+,</a:t>
            </a: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Cw02+)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325815" y="3200400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SKMEL52</a:t>
            </a:r>
          </a:p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(B3501+)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87128" y="3200400"/>
            <a:ext cx="845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SKMEL139</a:t>
            </a: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(B3502+)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42006" y="3200400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SKMEL29</a:t>
            </a:r>
          </a:p>
          <a:p>
            <a:pPr algn="ctr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(B35-)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4402015" y="3581400"/>
            <a:ext cx="13129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626338" y="3581400"/>
            <a:ext cx="992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NY-ESO-1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+</a:t>
            </a:r>
            <a:endParaRPr lang="en-US" sz="12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713152" y="3585700"/>
            <a:ext cx="9536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NY-ESO-1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-</a:t>
            </a:r>
            <a:endParaRPr lang="en-US" sz="1200" b="1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01615" y="3868579"/>
            <a:ext cx="27206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129747" y="3868579"/>
            <a:ext cx="992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NY-ESO-1</a:t>
            </a:r>
            <a:r>
              <a:rPr lang="en-US" sz="1200" b="1" baseline="30000" dirty="0" smtClean="0">
                <a:latin typeface="Arial" pitchFamily="34" charset="0"/>
                <a:cs typeface="Arial" pitchFamily="34" charset="0"/>
              </a:rPr>
              <a:t>+</a:t>
            </a:r>
            <a:endParaRPr lang="en-US" sz="12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450147" y="4368969"/>
            <a:ext cx="1824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Protein recognition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01479" y="4368969"/>
            <a:ext cx="2109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Th1/Th2 differentiation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5" name="Chart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0034090"/>
              </p:ext>
            </p:extLst>
          </p:nvPr>
        </p:nvGraphicFramePr>
        <p:xfrm>
          <a:off x="3963387" y="1043354"/>
          <a:ext cx="3047013" cy="2252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6" name="Char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4408779"/>
              </p:ext>
            </p:extLst>
          </p:nvPr>
        </p:nvGraphicFramePr>
        <p:xfrm>
          <a:off x="4177465" y="4608582"/>
          <a:ext cx="2464428" cy="210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7" name="TextBox 46"/>
          <p:cNvSpPr txBox="1"/>
          <p:nvPr/>
        </p:nvSpPr>
        <p:spPr>
          <a:xfrm rot="16200000">
            <a:off x="915176" y="7540890"/>
            <a:ext cx="1298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%IFN-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γ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/ % IL-4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8" name="Chart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5869505"/>
              </p:ext>
            </p:extLst>
          </p:nvPr>
        </p:nvGraphicFramePr>
        <p:xfrm>
          <a:off x="4168056" y="6720499"/>
          <a:ext cx="2464428" cy="210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9" name="TextBox 48"/>
          <p:cNvSpPr txBox="1"/>
          <p:nvPr/>
        </p:nvSpPr>
        <p:spPr>
          <a:xfrm rot="16200000">
            <a:off x="3748561" y="5392677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%IFN-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γ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698846" y="8516006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#04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566296" y="8516006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#06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317765" y="4752808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#01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2018474" y="5044422"/>
            <a:ext cx="359458" cy="93821"/>
            <a:chOff x="5091859" y="7602379"/>
            <a:chExt cx="359458" cy="93821"/>
          </a:xfrm>
        </p:grpSpPr>
        <p:sp>
          <p:nvSpPr>
            <p:cNvPr id="54" name="Rectangle 53"/>
            <p:cNvSpPr/>
            <p:nvPr/>
          </p:nvSpPr>
          <p:spPr>
            <a:xfrm>
              <a:off x="5224678" y="7602379"/>
              <a:ext cx="93821" cy="938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5091859" y="7649289"/>
              <a:ext cx="35945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2018474" y="4844397"/>
            <a:ext cx="359458" cy="93821"/>
            <a:chOff x="5091859" y="7754779"/>
            <a:chExt cx="359458" cy="93821"/>
          </a:xfrm>
        </p:grpSpPr>
        <p:sp>
          <p:nvSpPr>
            <p:cNvPr id="57" name="Isosceles Triangle 56"/>
            <p:cNvSpPr/>
            <p:nvPr/>
          </p:nvSpPr>
          <p:spPr>
            <a:xfrm>
              <a:off x="5217172" y="7754779"/>
              <a:ext cx="108832" cy="93821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5091859" y="7801689"/>
              <a:ext cx="35945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2317765" y="495283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#03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317765" y="6865948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#04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2018474" y="7157562"/>
            <a:ext cx="359458" cy="93821"/>
            <a:chOff x="5091859" y="7602379"/>
            <a:chExt cx="359458" cy="93821"/>
          </a:xfrm>
        </p:grpSpPr>
        <p:sp>
          <p:nvSpPr>
            <p:cNvPr id="69" name="Rectangle 68"/>
            <p:cNvSpPr/>
            <p:nvPr/>
          </p:nvSpPr>
          <p:spPr>
            <a:xfrm>
              <a:off x="5224678" y="7602379"/>
              <a:ext cx="93821" cy="938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5091859" y="7649289"/>
              <a:ext cx="35945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2018474" y="6957537"/>
            <a:ext cx="359458" cy="93821"/>
            <a:chOff x="5091859" y="7754779"/>
            <a:chExt cx="359458" cy="93821"/>
          </a:xfrm>
        </p:grpSpPr>
        <p:sp>
          <p:nvSpPr>
            <p:cNvPr id="72" name="Isosceles Triangle 71"/>
            <p:cNvSpPr/>
            <p:nvPr/>
          </p:nvSpPr>
          <p:spPr>
            <a:xfrm>
              <a:off x="5217172" y="7754779"/>
              <a:ext cx="108832" cy="93821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Straight Connector 72"/>
            <p:cNvCxnSpPr/>
            <p:nvPr/>
          </p:nvCxnSpPr>
          <p:spPr>
            <a:xfrm>
              <a:off x="5091859" y="7801689"/>
              <a:ext cx="35945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/>
          <p:cNvSpPr txBox="1"/>
          <p:nvPr/>
        </p:nvSpPr>
        <p:spPr>
          <a:xfrm>
            <a:off x="2317765" y="706597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#06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721510" y="6406636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#01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569910" y="6406636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#03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382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2018</TotalTime>
  <Words>106</Words>
  <Application>Microsoft Office PowerPoint</Application>
  <PresentationFormat>On-screen Show (4:3)</PresentationFormat>
  <Paragraphs>51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Roswell Park Cancer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Matsuzaki, Junko</dc:creator>
  <cp:lastModifiedBy>Adam R. Karpf</cp:lastModifiedBy>
  <cp:revision>111</cp:revision>
  <cp:lastPrinted>2013-04-09T16:28:07Z</cp:lastPrinted>
  <dcterms:created xsi:type="dcterms:W3CDTF">2012-11-24T18:27:19Z</dcterms:created>
  <dcterms:modified xsi:type="dcterms:W3CDTF">2013-08-09T20:04:45Z</dcterms:modified>
</cp:coreProperties>
</file>