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16" r:id="rId3"/>
    <p:sldId id="303" r:id="rId4"/>
    <p:sldId id="310" r:id="rId5"/>
    <p:sldId id="304" r:id="rId6"/>
    <p:sldId id="260" r:id="rId7"/>
    <p:sldId id="267" r:id="rId8"/>
    <p:sldId id="274" r:id="rId9"/>
    <p:sldId id="273" r:id="rId10"/>
    <p:sldId id="306" r:id="rId11"/>
    <p:sldId id="307" r:id="rId12"/>
    <p:sldId id="308" r:id="rId13"/>
    <p:sldId id="309" r:id="rId14"/>
    <p:sldId id="284" r:id="rId15"/>
    <p:sldId id="285" r:id="rId16"/>
    <p:sldId id="288" r:id="rId17"/>
    <p:sldId id="311" r:id="rId18"/>
    <p:sldId id="293" r:id="rId19"/>
    <p:sldId id="312" r:id="rId20"/>
    <p:sldId id="313" r:id="rId21"/>
    <p:sldId id="314" r:id="rId22"/>
    <p:sldId id="294" r:id="rId23"/>
    <p:sldId id="30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3877" autoAdjust="0"/>
  </p:normalViewPr>
  <p:slideViewPr>
    <p:cSldViewPr>
      <p:cViewPr varScale="1">
        <p:scale>
          <a:sx n="123" d="100"/>
          <a:sy n="123" d="100"/>
        </p:scale>
        <p:origin x="-3210"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147" d="100"/>
          <a:sy n="147" d="100"/>
        </p:scale>
        <p:origin x="-4458"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5F5593-3F94-4F95-8555-89E4C27E4370}" type="datetimeFigureOut">
              <a:rPr lang="en-US" smtClean="0"/>
              <a:t>9/5/2013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7C16CB-9390-471F-B93A-7F88CA585D1A}" type="slidenum">
              <a:rPr lang="en-US" smtClean="0"/>
              <a:t>‹#›</a:t>
            </a:fld>
            <a:endParaRPr lang="en-US"/>
          </a:p>
        </p:txBody>
      </p:sp>
    </p:spTree>
    <p:extLst>
      <p:ext uri="{BB962C8B-B14F-4D97-AF65-F5344CB8AC3E}">
        <p14:creationId xmlns:p14="http://schemas.microsoft.com/office/powerpoint/2010/main" val="8919756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1</a:t>
            </a:fld>
            <a:endParaRPr lang="en-US"/>
          </a:p>
        </p:txBody>
      </p:sp>
    </p:spTree>
    <p:extLst>
      <p:ext uri="{BB962C8B-B14F-4D97-AF65-F5344CB8AC3E}">
        <p14:creationId xmlns:p14="http://schemas.microsoft.com/office/powerpoint/2010/main" val="185892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Repeating the same operations</a:t>
            </a:r>
            <a:r>
              <a:rPr lang="en-US" baseline="0" dirty="0" smtClean="0"/>
              <a:t> many times can usually be carried out using macro language facilities in statistical software. Some suggested </a:t>
            </a:r>
            <a:r>
              <a:rPr lang="en-US" baseline="0" dirty="0" err="1" smtClean="0"/>
              <a:t>Spss</a:t>
            </a:r>
            <a:r>
              <a:rPr lang="en-US" baseline="0" dirty="0" smtClean="0"/>
              <a:t> syntax is presented later.</a:t>
            </a:r>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12</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whole process.</a:t>
            </a:r>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13</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14</a:t>
            </a:fld>
            <a:endParaRPr lang="en-US"/>
          </a:p>
        </p:txBody>
      </p:sp>
    </p:spTree>
    <p:extLst>
      <p:ext uri="{BB962C8B-B14F-4D97-AF65-F5344CB8AC3E}">
        <p14:creationId xmlns:p14="http://schemas.microsoft.com/office/powerpoint/2010/main" val="19766916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15</a:t>
            </a:fld>
            <a:endParaRPr lang="en-US"/>
          </a:p>
        </p:txBody>
      </p:sp>
    </p:spTree>
    <p:extLst>
      <p:ext uri="{BB962C8B-B14F-4D97-AF65-F5344CB8AC3E}">
        <p14:creationId xmlns:p14="http://schemas.microsoft.com/office/powerpoint/2010/main" val="13535671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actually happens is the behavior shown at the end of the red arrow, and alternatives that could have happened but didn’t are shown at the end of the blue and green arrows.</a:t>
            </a:r>
            <a:r>
              <a:rPr lang="en-US" baseline="0" dirty="0" smtClean="0"/>
              <a:t> The length of the arrow corresponds to the waiting time. The behavior with the higher rate will tend to have the shorter waiting time and will censor (dashed red line) the occurrence of the behaviors with the lower rates and longer waiting times. This figure is also included in the manuscript.</a:t>
            </a:r>
            <a:endParaRPr lang="en-US" dirty="0"/>
          </a:p>
        </p:txBody>
      </p:sp>
      <p:sp>
        <p:nvSpPr>
          <p:cNvPr id="4" name="Slide Number Placeholder 3"/>
          <p:cNvSpPr>
            <a:spLocks noGrp="1"/>
          </p:cNvSpPr>
          <p:nvPr>
            <p:ph type="sldNum" sz="quarter" idx="10"/>
          </p:nvPr>
        </p:nvSpPr>
        <p:spPr/>
        <p:txBody>
          <a:bodyPr/>
          <a:lstStyle/>
          <a:p>
            <a:fld id="{136B6E34-54D4-494E-9324-3BED00807231}" type="slidenum">
              <a:rPr lang="en-US" smtClean="0"/>
              <a:t>16</a:t>
            </a:fld>
            <a:endParaRPr lang="en-US"/>
          </a:p>
        </p:txBody>
      </p:sp>
    </p:spTree>
    <p:extLst>
      <p:ext uri="{BB962C8B-B14F-4D97-AF65-F5344CB8AC3E}">
        <p14:creationId xmlns:p14="http://schemas.microsoft.com/office/powerpoint/2010/main" val="27455451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17</a:t>
            </a:fld>
            <a:endParaRPr lang="en-US"/>
          </a:p>
        </p:txBody>
      </p:sp>
    </p:spTree>
    <p:extLst>
      <p:ext uri="{BB962C8B-B14F-4D97-AF65-F5344CB8AC3E}">
        <p14:creationId xmlns:p14="http://schemas.microsoft.com/office/powerpoint/2010/main" val="13535671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18</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19</a:t>
            </a:fld>
            <a:endParaRPr lang="en-US"/>
          </a:p>
        </p:txBody>
      </p:sp>
    </p:spTree>
    <p:extLst>
      <p:ext uri="{BB962C8B-B14F-4D97-AF65-F5344CB8AC3E}">
        <p14:creationId xmlns:p14="http://schemas.microsoft.com/office/powerpoint/2010/main" val="13535671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the example model focused on the 3 possible child transitions from </a:t>
            </a:r>
            <a:r>
              <a:rPr lang="en-US" baseline="0" dirty="0" err="1" smtClean="0"/>
              <a:t>NcRp</a:t>
            </a:r>
            <a:r>
              <a:rPr lang="en-US" baseline="0" dirty="0" smtClean="0"/>
              <a:t>, the required data are only the rows with start state </a:t>
            </a:r>
            <a:r>
              <a:rPr lang="en-US" baseline="0" dirty="0" err="1" smtClean="0"/>
              <a:t>NcRp</a:t>
            </a:r>
            <a:r>
              <a:rPr lang="en-US" baseline="0" dirty="0" smtClean="0"/>
              <a:t> (highlighted in the table above). Start state and end state variables are also not included in the </a:t>
            </a:r>
            <a:r>
              <a:rPr lang="en-US" baseline="0" dirty="0" err="1" smtClean="0"/>
              <a:t>Mplus</a:t>
            </a:r>
            <a:r>
              <a:rPr lang="en-US" baseline="0" dirty="0" smtClean="0"/>
              <a:t> data. Picking subsets of variables and rows for analysis can also be done in </a:t>
            </a:r>
            <a:r>
              <a:rPr lang="en-US" baseline="0" dirty="0" err="1" smtClean="0"/>
              <a:t>Mplus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20</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565400" y="685800"/>
            <a:ext cx="1727200" cy="1295400"/>
          </a:xfrm>
        </p:spPr>
      </p:sp>
      <p:sp>
        <p:nvSpPr>
          <p:cNvPr id="3" name="Notes Placeholder 2"/>
          <p:cNvSpPr>
            <a:spLocks noGrp="1"/>
          </p:cNvSpPr>
          <p:nvPr>
            <p:ph type="body" idx="1"/>
          </p:nvPr>
        </p:nvSpPr>
        <p:spPr>
          <a:xfrm>
            <a:off x="762000" y="2133600"/>
            <a:ext cx="5486400" cy="6324600"/>
          </a:xfrm>
        </p:spPr>
        <p:txBody>
          <a:bodyPr/>
          <a:lstStyle/>
          <a:p>
            <a:r>
              <a:rPr lang="en-US" sz="800" dirty="0" smtClean="0"/>
              <a:t>* Suggested SPSS syntax for creating competing risks data file</a:t>
            </a:r>
          </a:p>
          <a:p>
            <a:r>
              <a:rPr lang="en-US" sz="800" dirty="0" smtClean="0"/>
              <a:t>* The "*" indicates a comment.</a:t>
            </a:r>
          </a:p>
          <a:p>
            <a:r>
              <a:rPr lang="en-US" sz="800" dirty="0" smtClean="0"/>
              <a:t>*</a:t>
            </a:r>
          </a:p>
          <a:p>
            <a:endParaRPr lang="en-US" sz="800" dirty="0" smtClean="0"/>
          </a:p>
          <a:p>
            <a:r>
              <a:rPr lang="en-US" sz="800" dirty="0" smtClean="0"/>
              <a:t>* create the example child data that gets used in the manuscript.</a:t>
            </a:r>
          </a:p>
          <a:p>
            <a:r>
              <a:rPr lang="en-US" sz="800" dirty="0" smtClean="0"/>
              <a:t>* to demonstrate repeat and stack macros, 2 copies of example data are created.</a:t>
            </a:r>
          </a:p>
          <a:p>
            <a:r>
              <a:rPr lang="en-US" sz="800" dirty="0" smtClean="0"/>
              <a:t>* for simplicity digits are used in place of characters for child states </a:t>
            </a:r>
          </a:p>
          <a:p>
            <a:r>
              <a:rPr lang="en-US" sz="800" dirty="0" smtClean="0"/>
              <a:t>* (Anger(A), Neutral(N), Positive(P) and Sad/Fear(S)) = (1, 2, 3, and 4).</a:t>
            </a:r>
          </a:p>
          <a:p>
            <a:r>
              <a:rPr lang="en-US" sz="800" dirty="0" smtClean="0"/>
              <a:t>data list free/</a:t>
            </a:r>
            <a:r>
              <a:rPr lang="en-US" sz="800" dirty="0" err="1" smtClean="0"/>
              <a:t>cstate</a:t>
            </a:r>
            <a:r>
              <a:rPr lang="en-US" sz="800" dirty="0" smtClean="0"/>
              <a:t> time.</a:t>
            </a:r>
          </a:p>
          <a:p>
            <a:r>
              <a:rPr lang="en-US" sz="800" dirty="0" smtClean="0"/>
              <a:t>begin data.</a:t>
            </a:r>
          </a:p>
          <a:p>
            <a:r>
              <a:rPr lang="en-US" sz="800" dirty="0" smtClean="0"/>
              <a:t>2 0</a:t>
            </a:r>
          </a:p>
          <a:p>
            <a:r>
              <a:rPr lang="en-US" sz="800" dirty="0" smtClean="0"/>
              <a:t>1 14</a:t>
            </a:r>
          </a:p>
          <a:p>
            <a:r>
              <a:rPr lang="en-US" sz="800" dirty="0" smtClean="0"/>
              <a:t>2 20</a:t>
            </a:r>
          </a:p>
          <a:p>
            <a:r>
              <a:rPr lang="en-US" sz="800" dirty="0" smtClean="0"/>
              <a:t>4 34</a:t>
            </a:r>
          </a:p>
          <a:p>
            <a:r>
              <a:rPr lang="en-US" sz="800" dirty="0" smtClean="0"/>
              <a:t>2 44</a:t>
            </a:r>
          </a:p>
          <a:p>
            <a:r>
              <a:rPr lang="en-US" sz="800" dirty="0" smtClean="0"/>
              <a:t>5 57</a:t>
            </a:r>
          </a:p>
          <a:p>
            <a:r>
              <a:rPr lang="en-US" sz="800" dirty="0" smtClean="0"/>
              <a:t>end data.</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\child1.sav".</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\child2.sav".</a:t>
            </a:r>
          </a:p>
          <a:p>
            <a:endParaRPr lang="en-US" sz="800" dirty="0" smtClean="0"/>
          </a:p>
          <a:p>
            <a:r>
              <a:rPr lang="en-US" sz="800" dirty="0" smtClean="0"/>
              <a:t>* create the example parent data that gets used in the manuscript.</a:t>
            </a:r>
          </a:p>
          <a:p>
            <a:r>
              <a:rPr lang="en-US" sz="800" dirty="0" smtClean="0"/>
              <a:t>* to demonstrate repeat and stack macros, 2 copies of example data are created.</a:t>
            </a:r>
          </a:p>
          <a:p>
            <a:r>
              <a:rPr lang="en-US" sz="800" dirty="0" smtClean="0"/>
              <a:t>* for simplicity digits are used in place of characters for parent states </a:t>
            </a:r>
          </a:p>
          <a:p>
            <a:r>
              <a:rPr lang="en-US" sz="800" dirty="0" smtClean="0"/>
              <a:t>* (Negative(R), Neutral(N), and Positive(P)) = (1, 2, and 3).</a:t>
            </a:r>
          </a:p>
          <a:p>
            <a:r>
              <a:rPr lang="en-US" sz="800" dirty="0" smtClean="0"/>
              <a:t>data list free/</a:t>
            </a:r>
            <a:r>
              <a:rPr lang="en-US" sz="800" dirty="0" err="1" smtClean="0"/>
              <a:t>pstate</a:t>
            </a:r>
            <a:r>
              <a:rPr lang="en-US" sz="800" dirty="0" smtClean="0"/>
              <a:t> time.</a:t>
            </a:r>
          </a:p>
          <a:p>
            <a:r>
              <a:rPr lang="en-US" sz="800" dirty="0" smtClean="0"/>
              <a:t>begin data.</a:t>
            </a:r>
          </a:p>
          <a:p>
            <a:r>
              <a:rPr lang="en-US" sz="800" dirty="0" smtClean="0"/>
              <a:t>2 0</a:t>
            </a:r>
          </a:p>
          <a:p>
            <a:r>
              <a:rPr lang="en-US" sz="800" dirty="0" smtClean="0"/>
              <a:t>1 6</a:t>
            </a:r>
          </a:p>
          <a:p>
            <a:r>
              <a:rPr lang="en-US" sz="800" dirty="0" smtClean="0"/>
              <a:t>2 17</a:t>
            </a:r>
          </a:p>
          <a:p>
            <a:r>
              <a:rPr lang="en-US" sz="800" dirty="0" smtClean="0"/>
              <a:t>1 26</a:t>
            </a:r>
          </a:p>
          <a:p>
            <a:r>
              <a:rPr lang="en-US" sz="800" dirty="0" smtClean="0"/>
              <a:t>2 39</a:t>
            </a:r>
          </a:p>
          <a:p>
            <a:r>
              <a:rPr lang="en-US" sz="800" dirty="0" smtClean="0"/>
              <a:t>5 57</a:t>
            </a:r>
          </a:p>
          <a:p>
            <a:r>
              <a:rPr lang="en-US" sz="800" dirty="0" smtClean="0"/>
              <a:t>end data.</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\parent1.sav".</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\parent2.sav".</a:t>
            </a:r>
          </a:p>
          <a:p>
            <a:endParaRPr lang="en-US" sz="800" dirty="0" smtClean="0"/>
          </a:p>
          <a:p>
            <a:endParaRPr lang="en-US" sz="800" dirty="0" smtClean="0"/>
          </a:p>
          <a:p>
            <a:r>
              <a:rPr lang="en-US" sz="800" dirty="0" smtClean="0"/>
              <a:t>* define a macro to create the competing risks data.</a:t>
            </a:r>
          </a:p>
          <a:p>
            <a:r>
              <a:rPr lang="en-US" sz="800" dirty="0" smtClean="0"/>
              <a:t>* each family's data is assumed to be in separate child and parent files that</a:t>
            </a:r>
          </a:p>
          <a:p>
            <a:r>
              <a:rPr lang="en-US" sz="800" dirty="0" smtClean="0"/>
              <a:t>* are sequentially named (e.g., child1.sav, child2.sav, ..., etc.).</a:t>
            </a:r>
          </a:p>
          <a:p>
            <a:endParaRPr lang="en-US" sz="800" dirty="0" smtClean="0"/>
          </a:p>
          <a:p>
            <a:r>
              <a:rPr lang="en-US" sz="800" dirty="0" smtClean="0"/>
              <a:t>set </a:t>
            </a:r>
            <a:r>
              <a:rPr lang="en-US" sz="800" dirty="0" err="1" smtClean="0"/>
              <a:t>mprint</a:t>
            </a:r>
            <a:r>
              <a:rPr lang="en-US" sz="800" dirty="0" smtClean="0"/>
              <a:t>=off.</a:t>
            </a:r>
          </a:p>
          <a:p>
            <a:endParaRPr lang="en-US" sz="800" dirty="0" smtClean="0"/>
          </a:p>
          <a:p>
            <a:r>
              <a:rPr lang="en-US" sz="800" dirty="0" smtClean="0"/>
              <a:t>DEFINE !GRI(files=!CHAREND (';')).</a:t>
            </a:r>
          </a:p>
          <a:p>
            <a:r>
              <a:rPr lang="en-US" sz="800" dirty="0" smtClean="0"/>
              <a:t>!DO !I=1 !TO !files.</a:t>
            </a:r>
          </a:p>
          <a:p>
            <a:endParaRPr lang="en-US" sz="800" dirty="0" smtClean="0"/>
          </a:p>
          <a:p>
            <a:r>
              <a:rPr lang="en-US" sz="800" dirty="0" smtClean="0"/>
              <a:t>* change the path and file names, text in quotations, to work in your environment.</a:t>
            </a:r>
          </a:p>
          <a:p>
            <a:r>
              <a:rPr lang="en-US" sz="800" dirty="0" smtClean="0"/>
              <a:t>match files file=!QUOTE(!CONCAT(!CONCAT("c:\users\mikes\desktop\work\</a:t>
            </a:r>
            <a:r>
              <a:rPr lang="en-US" sz="800" dirty="0" err="1" smtClean="0"/>
              <a:t>oz</a:t>
            </a:r>
            <a:r>
              <a:rPr lang="en-US" sz="800" dirty="0" smtClean="0"/>
              <a:t>\m3 2013 symposium </a:t>
            </a:r>
            <a:r>
              <a:rPr lang="en-US" sz="800" dirty="0" err="1" smtClean="0"/>
              <a:t>mmsa</a:t>
            </a:r>
            <a:r>
              <a:rPr lang="en-US" sz="800" dirty="0" smtClean="0"/>
              <a:t>\</a:t>
            </a:r>
            <a:r>
              <a:rPr lang="en-US" sz="800" dirty="0" err="1" smtClean="0"/>
              <a:t>child",!I</a:t>
            </a:r>
            <a:r>
              <a:rPr lang="en-US" sz="800" dirty="0" smtClean="0"/>
              <a:t>), ".</a:t>
            </a:r>
            <a:r>
              <a:rPr lang="en-US" sz="800" dirty="0" err="1" smtClean="0"/>
              <a:t>sav</a:t>
            </a:r>
            <a:r>
              <a:rPr lang="en-US" sz="800" dirty="0" smtClean="0"/>
              <a:t>"))</a:t>
            </a:r>
          </a:p>
          <a:p>
            <a:r>
              <a:rPr lang="en-US" sz="800" dirty="0" smtClean="0"/>
              <a:t>     /file=!QUOTE(!CONCAT(!CONCAT("c:\users\mikes\desktop\work\</a:t>
            </a:r>
            <a:r>
              <a:rPr lang="en-US" sz="800" dirty="0" err="1" smtClean="0"/>
              <a:t>oz</a:t>
            </a:r>
            <a:r>
              <a:rPr lang="en-US" sz="800" dirty="0" smtClean="0"/>
              <a:t>\m3 2013 symposium </a:t>
            </a:r>
            <a:r>
              <a:rPr lang="en-US" sz="800" dirty="0" err="1" smtClean="0"/>
              <a:t>mmsa</a:t>
            </a:r>
            <a:r>
              <a:rPr lang="en-US" sz="800" dirty="0" smtClean="0"/>
              <a:t>\</a:t>
            </a:r>
            <a:r>
              <a:rPr lang="en-US" sz="800" dirty="0" err="1" smtClean="0"/>
              <a:t>parent",!I</a:t>
            </a:r>
            <a:r>
              <a:rPr lang="en-US" sz="800" dirty="0" smtClean="0"/>
              <a:t>), ".</a:t>
            </a:r>
            <a:r>
              <a:rPr lang="en-US" sz="800" dirty="0" err="1" smtClean="0"/>
              <a:t>sav</a:t>
            </a:r>
            <a:r>
              <a:rPr lang="en-US" sz="800" dirty="0" smtClean="0"/>
              <a:t>"))</a:t>
            </a:r>
          </a:p>
          <a:p>
            <a:r>
              <a:rPr lang="en-US" sz="800" dirty="0" smtClean="0"/>
              <a:t>     /by=time.</a:t>
            </a:r>
          </a:p>
          <a:p>
            <a:endParaRPr lang="en-US" sz="800" dirty="0" smtClean="0"/>
          </a:p>
          <a:p>
            <a:r>
              <a:rPr lang="en-US" sz="800" dirty="0" smtClean="0"/>
              <a:t>* make a dyadic ID variable.</a:t>
            </a:r>
          </a:p>
          <a:p>
            <a:r>
              <a:rPr lang="en-US" sz="800" dirty="0" smtClean="0"/>
              <a:t>compute family=!I.</a:t>
            </a:r>
          </a:p>
          <a:p>
            <a:endParaRPr lang="en-US" sz="800" dirty="0" smtClean="0"/>
          </a:p>
          <a:p>
            <a:r>
              <a:rPr lang="en-US" sz="800" dirty="0" smtClean="0"/>
              <a:t>* fill in missing values due to merging.</a:t>
            </a:r>
          </a:p>
          <a:p>
            <a:r>
              <a:rPr lang="en-US" sz="800" dirty="0" smtClean="0"/>
              <a:t>if (</a:t>
            </a:r>
            <a:r>
              <a:rPr lang="en-US" sz="800" dirty="0" err="1" smtClean="0"/>
              <a:t>sysmis</a:t>
            </a:r>
            <a:r>
              <a:rPr lang="en-US" sz="800" dirty="0" smtClean="0"/>
              <a:t>(</a:t>
            </a:r>
            <a:r>
              <a:rPr lang="en-US" sz="800" dirty="0" err="1" smtClean="0"/>
              <a:t>cstate</a:t>
            </a:r>
            <a:r>
              <a:rPr lang="en-US" sz="800" dirty="0" smtClean="0"/>
              <a:t>)) </a:t>
            </a:r>
            <a:r>
              <a:rPr lang="en-US" sz="800" dirty="0" err="1" smtClean="0"/>
              <a:t>cstate</a:t>
            </a:r>
            <a:r>
              <a:rPr lang="en-US" sz="800" dirty="0" smtClean="0"/>
              <a:t>=lag(</a:t>
            </a:r>
            <a:r>
              <a:rPr lang="en-US" sz="800" dirty="0" err="1" smtClean="0"/>
              <a:t>cstate</a:t>
            </a:r>
            <a:r>
              <a:rPr lang="en-US" sz="800" dirty="0" smtClean="0"/>
              <a:t>).</a:t>
            </a:r>
          </a:p>
          <a:p>
            <a:r>
              <a:rPr lang="en-US" sz="800" dirty="0" smtClean="0"/>
              <a:t>if (</a:t>
            </a:r>
            <a:r>
              <a:rPr lang="en-US" sz="800" dirty="0" err="1" smtClean="0"/>
              <a:t>sysmis</a:t>
            </a:r>
            <a:r>
              <a:rPr lang="en-US" sz="800" dirty="0" smtClean="0"/>
              <a:t>(</a:t>
            </a:r>
            <a:r>
              <a:rPr lang="en-US" sz="800" dirty="0" err="1" smtClean="0"/>
              <a:t>pstate</a:t>
            </a:r>
            <a:r>
              <a:rPr lang="en-US" sz="800" dirty="0" smtClean="0"/>
              <a:t>)) </a:t>
            </a:r>
            <a:r>
              <a:rPr lang="en-US" sz="800" dirty="0" err="1" smtClean="0"/>
              <a:t>pstate</a:t>
            </a:r>
            <a:r>
              <a:rPr lang="en-US" sz="800" dirty="0" smtClean="0"/>
              <a:t>=lag(</a:t>
            </a:r>
            <a:r>
              <a:rPr lang="en-US" sz="800" dirty="0" err="1" smtClean="0"/>
              <a:t>pstate</a:t>
            </a:r>
            <a:r>
              <a:rPr lang="en-US" sz="800" dirty="0" smtClean="0"/>
              <a:t>).</a:t>
            </a:r>
          </a:p>
          <a:p>
            <a:endParaRPr lang="en-US" sz="800" dirty="0" smtClean="0"/>
          </a:p>
          <a:p>
            <a:r>
              <a:rPr lang="en-US" sz="800" dirty="0" smtClean="0"/>
              <a:t>* create a dyadic state indicator.</a:t>
            </a:r>
          </a:p>
          <a:p>
            <a:r>
              <a:rPr lang="en-US" sz="800" dirty="0" smtClean="0"/>
              <a:t>compute </a:t>
            </a:r>
            <a:r>
              <a:rPr lang="en-US" sz="800" dirty="0" err="1" smtClean="0"/>
              <a:t>dstate</a:t>
            </a:r>
            <a:r>
              <a:rPr lang="en-US" sz="800" dirty="0" smtClean="0"/>
              <a:t> = 10*</a:t>
            </a:r>
            <a:r>
              <a:rPr lang="en-US" sz="800" dirty="0" err="1" smtClean="0"/>
              <a:t>cstate+pstate</a:t>
            </a:r>
            <a:r>
              <a:rPr lang="en-US" sz="800" dirty="0" smtClean="0"/>
              <a:t>.</a:t>
            </a:r>
          </a:p>
          <a:p>
            <a:endParaRPr lang="en-US" sz="800" dirty="0" smtClean="0"/>
          </a:p>
          <a:p>
            <a:r>
              <a:rPr lang="en-US" sz="800" dirty="0" smtClean="0"/>
              <a:t>* create lagged versions of the dyad, parent and child states and time.</a:t>
            </a:r>
          </a:p>
          <a:p>
            <a:r>
              <a:rPr lang="en-US" sz="800" dirty="0" smtClean="0"/>
              <a:t>create </a:t>
            </a:r>
            <a:r>
              <a:rPr lang="en-US" sz="800" dirty="0" err="1" smtClean="0"/>
              <a:t>ldstate</a:t>
            </a:r>
            <a:r>
              <a:rPr lang="en-US" sz="800" dirty="0" smtClean="0"/>
              <a:t> = lead(</a:t>
            </a:r>
            <a:r>
              <a:rPr lang="en-US" sz="800" dirty="0" err="1" smtClean="0"/>
              <a:t>dstate</a:t>
            </a:r>
            <a:r>
              <a:rPr lang="en-US" sz="800" dirty="0" smtClean="0"/>
              <a:t>, 1).</a:t>
            </a:r>
          </a:p>
          <a:p>
            <a:r>
              <a:rPr lang="en-US" sz="800" dirty="0" smtClean="0"/>
              <a:t>create </a:t>
            </a:r>
            <a:r>
              <a:rPr lang="en-US" sz="800" dirty="0" err="1" smtClean="0"/>
              <a:t>lcstate</a:t>
            </a:r>
            <a:r>
              <a:rPr lang="en-US" sz="800" dirty="0" smtClean="0"/>
              <a:t> = lead(</a:t>
            </a:r>
            <a:r>
              <a:rPr lang="en-US" sz="800" dirty="0" err="1" smtClean="0"/>
              <a:t>cstate</a:t>
            </a:r>
            <a:r>
              <a:rPr lang="en-US" sz="800" dirty="0" smtClean="0"/>
              <a:t>, 1).</a:t>
            </a:r>
          </a:p>
          <a:p>
            <a:r>
              <a:rPr lang="en-US" sz="800" dirty="0" smtClean="0"/>
              <a:t>create </a:t>
            </a:r>
            <a:r>
              <a:rPr lang="en-US" sz="800" dirty="0" err="1" smtClean="0"/>
              <a:t>lpstate</a:t>
            </a:r>
            <a:r>
              <a:rPr lang="en-US" sz="800" dirty="0" smtClean="0"/>
              <a:t> = lead(</a:t>
            </a:r>
            <a:r>
              <a:rPr lang="en-US" sz="800" dirty="0" err="1" smtClean="0"/>
              <a:t>pstate</a:t>
            </a:r>
            <a:r>
              <a:rPr lang="en-US" sz="800" dirty="0" smtClean="0"/>
              <a:t>, 1).</a:t>
            </a:r>
          </a:p>
          <a:p>
            <a:r>
              <a:rPr lang="en-US" sz="800" dirty="0" smtClean="0"/>
              <a:t>create </a:t>
            </a:r>
            <a:r>
              <a:rPr lang="en-US" sz="800" dirty="0" err="1" smtClean="0"/>
              <a:t>ltime</a:t>
            </a:r>
            <a:r>
              <a:rPr lang="en-US" sz="800" dirty="0" smtClean="0"/>
              <a:t> = lead(time, 1).</a:t>
            </a:r>
          </a:p>
          <a:p>
            <a:endParaRPr lang="en-US" sz="800" dirty="0" smtClean="0"/>
          </a:p>
          <a:p>
            <a:r>
              <a:rPr lang="en-US" sz="800" dirty="0" smtClean="0"/>
              <a:t>* compute duration in a dyadic state.</a:t>
            </a:r>
          </a:p>
          <a:p>
            <a:r>
              <a:rPr lang="en-US" sz="800" dirty="0" smtClean="0"/>
              <a:t>compute duration = </a:t>
            </a:r>
            <a:r>
              <a:rPr lang="en-US" sz="800" dirty="0" err="1" smtClean="0"/>
              <a:t>ltime</a:t>
            </a:r>
            <a:r>
              <a:rPr lang="en-US" sz="800" dirty="0" smtClean="0"/>
              <a:t> - time.</a:t>
            </a:r>
          </a:p>
          <a:p>
            <a:endParaRPr lang="en-US" sz="800" dirty="0" smtClean="0"/>
          </a:p>
          <a:p>
            <a:r>
              <a:rPr lang="en-US" sz="800" dirty="0" smtClean="0"/>
              <a:t>* drop the very last row for a dyad that has missing duration due to the end of the session. </a:t>
            </a:r>
          </a:p>
          <a:p>
            <a:r>
              <a:rPr lang="en-US" sz="800" dirty="0" smtClean="0"/>
              <a:t>select if (not(</a:t>
            </a:r>
            <a:r>
              <a:rPr lang="en-US" sz="800" dirty="0" err="1" smtClean="0"/>
              <a:t>sysmis</a:t>
            </a:r>
            <a:r>
              <a:rPr lang="en-US" sz="800" dirty="0" smtClean="0"/>
              <a:t>(duration))).</a:t>
            </a:r>
          </a:p>
          <a:p>
            <a:endParaRPr lang="en-US" sz="800" dirty="0" smtClean="0"/>
          </a:p>
          <a:p>
            <a:r>
              <a:rPr lang="en-US" sz="800" dirty="0" smtClean="0"/>
              <a:t>* change the path and file names, text in quotations, to work in your environment.</a:t>
            </a:r>
          </a:p>
          <a:p>
            <a:r>
              <a:rPr lang="en-US" sz="800" dirty="0" smtClean="0"/>
              <a:t>save </a:t>
            </a:r>
            <a:r>
              <a:rPr lang="en-US" sz="800" dirty="0" err="1" smtClean="0"/>
              <a:t>outfile</a:t>
            </a:r>
            <a:r>
              <a:rPr lang="en-US" sz="800" dirty="0" smtClean="0"/>
              <a:t>=!QUOTE(!CONCAT(!CONCAT("c:\users\mikes\desktop\work\</a:t>
            </a:r>
            <a:r>
              <a:rPr lang="en-US" sz="800" dirty="0" err="1" smtClean="0"/>
              <a:t>oz</a:t>
            </a:r>
            <a:r>
              <a:rPr lang="en-US" sz="800" dirty="0" smtClean="0"/>
              <a:t>\m3 2013 symposium </a:t>
            </a:r>
            <a:r>
              <a:rPr lang="en-US" sz="800" dirty="0" err="1" smtClean="0"/>
              <a:t>mmsa</a:t>
            </a:r>
            <a:r>
              <a:rPr lang="en-US" sz="800" dirty="0" smtClean="0"/>
              <a:t>\</a:t>
            </a:r>
            <a:r>
              <a:rPr lang="en-US" sz="800" dirty="0" err="1" smtClean="0"/>
              <a:t>family",!I</a:t>
            </a:r>
            <a:r>
              <a:rPr lang="en-US" sz="800" dirty="0" smtClean="0"/>
              <a:t>), ".</a:t>
            </a:r>
            <a:r>
              <a:rPr lang="en-US" sz="800" dirty="0" err="1" smtClean="0"/>
              <a:t>sav</a:t>
            </a:r>
            <a:r>
              <a:rPr lang="en-US" sz="800" dirty="0" smtClean="0"/>
              <a:t>")).</a:t>
            </a:r>
          </a:p>
          <a:p>
            <a:r>
              <a:rPr lang="en-US" sz="800" dirty="0" smtClean="0"/>
              <a:t>!DOEND.</a:t>
            </a:r>
          </a:p>
          <a:p>
            <a:r>
              <a:rPr lang="en-US" sz="800" dirty="0" smtClean="0"/>
              <a:t>!ENDDEFINE.</a:t>
            </a:r>
          </a:p>
          <a:p>
            <a:endParaRPr lang="en-US" sz="800" dirty="0" smtClean="0"/>
          </a:p>
          <a:p>
            <a:r>
              <a:rPr lang="en-US" sz="800" dirty="0" smtClean="0"/>
              <a:t>* define a macro to stack all individual family data in to one big dataset.</a:t>
            </a:r>
          </a:p>
          <a:p>
            <a:r>
              <a:rPr lang="en-US" sz="800" dirty="0" smtClean="0"/>
              <a:t>DEFINE !STACK (files=!CHAREND(';')).</a:t>
            </a:r>
          </a:p>
          <a:p>
            <a:r>
              <a:rPr lang="en-US" sz="800" dirty="0" smtClean="0"/>
              <a:t>* change the path and file names, text in quotations, to work in your environment.</a:t>
            </a:r>
          </a:p>
          <a:p>
            <a:r>
              <a:rPr lang="en-US" sz="800" dirty="0" smtClean="0"/>
              <a:t>get file="c:\users\mikes\desktop\work\</a:t>
            </a:r>
            <a:r>
              <a:rPr lang="en-US" sz="800" dirty="0" err="1" smtClean="0"/>
              <a:t>oz</a:t>
            </a:r>
            <a:r>
              <a:rPr lang="en-US" sz="800" dirty="0" smtClean="0"/>
              <a:t>\m3 2013 symposium </a:t>
            </a:r>
            <a:r>
              <a:rPr lang="en-US" sz="800" dirty="0" err="1" smtClean="0"/>
              <a:t>mmsa</a:t>
            </a:r>
            <a:r>
              <a:rPr lang="en-US" sz="800" dirty="0" smtClean="0"/>
              <a:t>\family1.sav".</a:t>
            </a:r>
          </a:p>
          <a:p>
            <a:r>
              <a:rPr lang="en-US" sz="800" dirty="0" smtClean="0"/>
              <a:t>!DO !I = 2 !TO !files.</a:t>
            </a:r>
          </a:p>
          <a:p>
            <a:r>
              <a:rPr lang="en-US" sz="800" dirty="0" smtClean="0"/>
              <a:t>* change the path and file names, text in quotations, to work in your environment.</a:t>
            </a:r>
          </a:p>
          <a:p>
            <a:r>
              <a:rPr lang="en-US" sz="800" dirty="0" smtClean="0"/>
              <a:t>add files file=*/file=!QUOTE(!CONCAT(!CONCAT("c:\users\mikes\desktop\work\</a:t>
            </a:r>
            <a:r>
              <a:rPr lang="en-US" sz="800" dirty="0" err="1" smtClean="0"/>
              <a:t>oz</a:t>
            </a:r>
            <a:r>
              <a:rPr lang="en-US" sz="800" dirty="0" smtClean="0"/>
              <a:t>\m3 2013 symposium </a:t>
            </a:r>
            <a:r>
              <a:rPr lang="en-US" sz="800" dirty="0" err="1" smtClean="0"/>
              <a:t>mmsa</a:t>
            </a:r>
            <a:r>
              <a:rPr lang="en-US" sz="800" dirty="0" smtClean="0"/>
              <a:t>\</a:t>
            </a:r>
            <a:r>
              <a:rPr lang="en-US" sz="800" dirty="0" err="1" smtClean="0"/>
              <a:t>family",!I</a:t>
            </a:r>
            <a:r>
              <a:rPr lang="en-US" sz="800" dirty="0" smtClean="0"/>
              <a:t>), ".</a:t>
            </a:r>
            <a:r>
              <a:rPr lang="en-US" sz="800" dirty="0" err="1" smtClean="0"/>
              <a:t>sav</a:t>
            </a:r>
            <a:r>
              <a:rPr lang="en-US" sz="800" dirty="0" smtClean="0"/>
              <a:t>"))</a:t>
            </a:r>
          </a:p>
          <a:p>
            <a:r>
              <a:rPr lang="en-US" sz="800" dirty="0" smtClean="0"/>
              <a:t>!DOEND.</a:t>
            </a:r>
          </a:p>
          <a:p>
            <a:r>
              <a:rPr lang="en-US" sz="800" dirty="0" smtClean="0"/>
              <a:t>!ENDDEFINE.</a:t>
            </a:r>
          </a:p>
          <a:p>
            <a:endParaRPr lang="en-US" sz="800" dirty="0" smtClean="0"/>
          </a:p>
          <a:p>
            <a:r>
              <a:rPr lang="en-US" sz="800" dirty="0" smtClean="0"/>
              <a:t>* execute the macros with the example data.</a:t>
            </a:r>
          </a:p>
          <a:p>
            <a:r>
              <a:rPr lang="en-US" sz="800" dirty="0" smtClean="0"/>
              <a:t>* family 2 is same data as family 1.</a:t>
            </a:r>
          </a:p>
          <a:p>
            <a:r>
              <a:rPr lang="en-US" sz="800" dirty="0" smtClean="0"/>
              <a:t>!GRI files=2;.</a:t>
            </a:r>
          </a:p>
          <a:p>
            <a:r>
              <a:rPr lang="en-US" sz="800" dirty="0" smtClean="0"/>
              <a:t>execute.</a:t>
            </a:r>
          </a:p>
          <a:p>
            <a:endParaRPr lang="en-US" sz="800" dirty="0" smtClean="0"/>
          </a:p>
          <a:p>
            <a:r>
              <a:rPr lang="en-US" sz="800" dirty="0" smtClean="0"/>
              <a:t>!STACK files=2;.</a:t>
            </a:r>
          </a:p>
          <a:p>
            <a:r>
              <a:rPr lang="en-US" sz="800" dirty="0" smtClean="0"/>
              <a:t>execute.</a:t>
            </a:r>
          </a:p>
          <a:p>
            <a:endParaRPr lang="en-US" sz="800" dirty="0" smtClean="0"/>
          </a:p>
          <a:p>
            <a:r>
              <a:rPr lang="en-US" sz="800" dirty="0" smtClean="0"/>
              <a:t>* stacked file can now be saved with a new name. Keep variables required to make data for models</a:t>
            </a:r>
          </a:p>
          <a:p>
            <a:r>
              <a:rPr lang="en-US" sz="800" dirty="0" smtClean="0"/>
              <a:t>* focused on transitions other than those used in example application.</a:t>
            </a:r>
          </a:p>
          <a:p>
            <a:r>
              <a:rPr lang="en-US" sz="800" dirty="0" smtClean="0"/>
              <a:t>* change the path and file names, text in quotations, to work in your environment.</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\stacked1.sav"</a:t>
            </a:r>
          </a:p>
          <a:p>
            <a:r>
              <a:rPr lang="en-US" sz="800" dirty="0" smtClean="0"/>
              <a:t> /keep=family </a:t>
            </a:r>
            <a:r>
              <a:rPr lang="en-US" sz="800" dirty="0" err="1" smtClean="0"/>
              <a:t>dstate</a:t>
            </a:r>
            <a:r>
              <a:rPr lang="en-US" sz="800" dirty="0" smtClean="0"/>
              <a:t> </a:t>
            </a:r>
            <a:r>
              <a:rPr lang="en-US" sz="800" dirty="0" err="1" smtClean="0"/>
              <a:t>ldstate</a:t>
            </a:r>
            <a:r>
              <a:rPr lang="en-US" sz="800" dirty="0" smtClean="0"/>
              <a:t> time </a:t>
            </a:r>
            <a:r>
              <a:rPr lang="en-US" sz="800" dirty="0" err="1" smtClean="0"/>
              <a:t>ltime</a:t>
            </a:r>
            <a:r>
              <a:rPr lang="en-US" sz="800" dirty="0" smtClean="0"/>
              <a:t> duration.</a:t>
            </a:r>
          </a:p>
          <a:p>
            <a:endParaRPr lang="en-US" sz="800" dirty="0" smtClean="0"/>
          </a:p>
          <a:p>
            <a:r>
              <a:rPr lang="en-US" sz="800" dirty="0" smtClean="0"/>
              <a:t>* for the 3-transition child model example application:</a:t>
            </a:r>
          </a:p>
          <a:p>
            <a:r>
              <a:rPr lang="en-US" sz="800" dirty="0" smtClean="0"/>
              <a:t>* the following commands can be carried out on the stacked file to save time.</a:t>
            </a:r>
          </a:p>
          <a:p>
            <a:r>
              <a:rPr lang="en-US" sz="800" dirty="0" smtClean="0"/>
              <a:t>* create censoring indicators for each child transition, 1 = censored (did not happen), 0 = not censored (happened).</a:t>
            </a:r>
          </a:p>
          <a:p>
            <a:r>
              <a:rPr lang="en-US" sz="800" dirty="0" smtClean="0"/>
              <a:t>if (</a:t>
            </a:r>
            <a:r>
              <a:rPr lang="en-US" sz="800" dirty="0" err="1" smtClean="0"/>
              <a:t>ldstate</a:t>
            </a:r>
            <a:r>
              <a:rPr lang="en-US" sz="800" dirty="0" smtClean="0"/>
              <a:t> EQ 11) </a:t>
            </a:r>
            <a:r>
              <a:rPr lang="en-US" sz="800" dirty="0" err="1" smtClean="0"/>
              <a:t>AcRp</a:t>
            </a:r>
            <a:r>
              <a:rPr lang="en-US" sz="800" dirty="0" smtClean="0"/>
              <a:t> = 0.</a:t>
            </a:r>
          </a:p>
          <a:p>
            <a:r>
              <a:rPr lang="en-US" sz="800" dirty="0" smtClean="0"/>
              <a:t>if (</a:t>
            </a:r>
            <a:r>
              <a:rPr lang="en-US" sz="800" dirty="0" err="1" smtClean="0"/>
              <a:t>ldstate</a:t>
            </a:r>
            <a:r>
              <a:rPr lang="en-US" sz="800" dirty="0" smtClean="0"/>
              <a:t> NE 11) </a:t>
            </a:r>
            <a:r>
              <a:rPr lang="en-US" sz="800" dirty="0" err="1" smtClean="0"/>
              <a:t>AcRp</a:t>
            </a:r>
            <a:r>
              <a:rPr lang="en-US" sz="800" dirty="0" smtClean="0"/>
              <a:t> = 1.</a:t>
            </a:r>
          </a:p>
          <a:p>
            <a:r>
              <a:rPr lang="en-US" sz="800" dirty="0" smtClean="0"/>
              <a:t>if (</a:t>
            </a:r>
            <a:r>
              <a:rPr lang="en-US" sz="800" dirty="0" err="1" smtClean="0"/>
              <a:t>ldstate</a:t>
            </a:r>
            <a:r>
              <a:rPr lang="en-US" sz="800" dirty="0" smtClean="0"/>
              <a:t> EQ 41) </a:t>
            </a:r>
            <a:r>
              <a:rPr lang="en-US" sz="800" dirty="0" err="1" smtClean="0"/>
              <a:t>ScRp</a:t>
            </a:r>
            <a:r>
              <a:rPr lang="en-US" sz="800" dirty="0" smtClean="0"/>
              <a:t> = 0.</a:t>
            </a:r>
          </a:p>
          <a:p>
            <a:r>
              <a:rPr lang="en-US" sz="800" dirty="0" smtClean="0"/>
              <a:t>if (</a:t>
            </a:r>
            <a:r>
              <a:rPr lang="en-US" sz="800" dirty="0" err="1" smtClean="0"/>
              <a:t>ldstate</a:t>
            </a:r>
            <a:r>
              <a:rPr lang="en-US" sz="800" dirty="0" smtClean="0"/>
              <a:t> NE 41) </a:t>
            </a:r>
            <a:r>
              <a:rPr lang="en-US" sz="800" dirty="0" err="1" smtClean="0"/>
              <a:t>ScRp</a:t>
            </a:r>
            <a:r>
              <a:rPr lang="en-US" sz="800" dirty="0" smtClean="0"/>
              <a:t> = 1.</a:t>
            </a:r>
          </a:p>
          <a:p>
            <a:r>
              <a:rPr lang="en-US" sz="800" dirty="0" smtClean="0"/>
              <a:t>if (</a:t>
            </a:r>
            <a:r>
              <a:rPr lang="en-US" sz="800" dirty="0" err="1" smtClean="0"/>
              <a:t>ldstate</a:t>
            </a:r>
            <a:r>
              <a:rPr lang="en-US" sz="800" dirty="0" smtClean="0"/>
              <a:t> EQ 31) </a:t>
            </a:r>
            <a:r>
              <a:rPr lang="en-US" sz="800" dirty="0" err="1" smtClean="0"/>
              <a:t>PcRp</a:t>
            </a:r>
            <a:r>
              <a:rPr lang="en-US" sz="800" dirty="0" smtClean="0"/>
              <a:t> = 0.</a:t>
            </a:r>
          </a:p>
          <a:p>
            <a:r>
              <a:rPr lang="en-US" sz="800" dirty="0" smtClean="0"/>
              <a:t>if (</a:t>
            </a:r>
            <a:r>
              <a:rPr lang="en-US" sz="800" dirty="0" err="1" smtClean="0"/>
              <a:t>ldstate</a:t>
            </a:r>
            <a:r>
              <a:rPr lang="en-US" sz="800" dirty="0" smtClean="0"/>
              <a:t> NE 31) </a:t>
            </a:r>
            <a:r>
              <a:rPr lang="en-US" sz="800" dirty="0" err="1" smtClean="0"/>
              <a:t>PcRp</a:t>
            </a:r>
            <a:r>
              <a:rPr lang="en-US" sz="800" dirty="0" smtClean="0"/>
              <a:t> = 1.</a:t>
            </a:r>
          </a:p>
          <a:p>
            <a:endParaRPr lang="en-US" sz="800" dirty="0" smtClean="0"/>
          </a:p>
          <a:p>
            <a:r>
              <a:rPr lang="en-US" sz="800" dirty="0" smtClean="0"/>
              <a:t>* create duration variables for each child transition.</a:t>
            </a:r>
          </a:p>
          <a:p>
            <a:r>
              <a:rPr lang="en-US" sz="800" dirty="0" smtClean="0"/>
              <a:t>compute </a:t>
            </a:r>
            <a:r>
              <a:rPr lang="en-US" sz="800" dirty="0" err="1" smtClean="0"/>
              <a:t>AcRp_dur</a:t>
            </a:r>
            <a:r>
              <a:rPr lang="en-US" sz="800" dirty="0" smtClean="0"/>
              <a:t> = duration.</a:t>
            </a:r>
          </a:p>
          <a:p>
            <a:r>
              <a:rPr lang="en-US" sz="800" dirty="0" smtClean="0"/>
              <a:t>compute </a:t>
            </a:r>
            <a:r>
              <a:rPr lang="en-US" sz="800" dirty="0" err="1" smtClean="0"/>
              <a:t>PcRp_dur</a:t>
            </a:r>
            <a:r>
              <a:rPr lang="en-US" sz="800" dirty="0" smtClean="0"/>
              <a:t> = duration.</a:t>
            </a:r>
          </a:p>
          <a:p>
            <a:r>
              <a:rPr lang="en-US" sz="800" dirty="0" smtClean="0"/>
              <a:t>compute </a:t>
            </a:r>
            <a:r>
              <a:rPr lang="en-US" sz="800" dirty="0" err="1" smtClean="0"/>
              <a:t>ScRp_dur</a:t>
            </a:r>
            <a:r>
              <a:rPr lang="en-US" sz="800" dirty="0" smtClean="0"/>
              <a:t> = duration.</a:t>
            </a:r>
          </a:p>
          <a:p>
            <a:endParaRPr lang="en-US" sz="800" dirty="0" smtClean="0"/>
          </a:p>
          <a:p>
            <a:r>
              <a:rPr lang="en-US" sz="800" dirty="0" smtClean="0"/>
              <a:t>* merge with files containing other family level predictors or outcomes.</a:t>
            </a:r>
          </a:p>
          <a:p>
            <a:r>
              <a:rPr lang="en-US" sz="800" dirty="0" smtClean="0"/>
              <a:t>* stacked file can now be saved with a new name.</a:t>
            </a:r>
          </a:p>
          <a:p>
            <a:r>
              <a:rPr lang="en-US" sz="800" dirty="0" smtClean="0"/>
              <a:t>* change the path and file names, text in quotations, to work in your environment.</a:t>
            </a:r>
          </a:p>
          <a:p>
            <a:r>
              <a:rPr lang="en-US" sz="800" dirty="0" smtClean="0"/>
              <a:t>save </a:t>
            </a:r>
            <a:r>
              <a:rPr lang="en-US" sz="800" dirty="0" err="1" smtClean="0"/>
              <a:t>outfile</a:t>
            </a:r>
            <a:r>
              <a:rPr lang="en-US" sz="800" dirty="0" smtClean="0"/>
              <a:t>="c:\users\mikes\desktop\work\</a:t>
            </a:r>
            <a:r>
              <a:rPr lang="en-US" sz="800" dirty="0" err="1" smtClean="0"/>
              <a:t>oz</a:t>
            </a:r>
            <a:r>
              <a:rPr lang="en-US" sz="800" dirty="0" smtClean="0"/>
              <a:t>\m3 2013 symposium </a:t>
            </a:r>
            <a:r>
              <a:rPr lang="en-US" sz="800" dirty="0" err="1" smtClean="0"/>
              <a:t>mmsa</a:t>
            </a:r>
            <a:r>
              <a:rPr lang="en-US" sz="800" dirty="0" smtClean="0"/>
              <a:t>\child3tran.sav"</a:t>
            </a:r>
          </a:p>
          <a:p>
            <a:r>
              <a:rPr lang="en-US" sz="800" dirty="0" smtClean="0"/>
              <a:t> /keep=family </a:t>
            </a:r>
            <a:r>
              <a:rPr lang="en-US" sz="800" dirty="0" err="1" smtClean="0"/>
              <a:t>AcRp</a:t>
            </a:r>
            <a:r>
              <a:rPr lang="en-US" sz="800" dirty="0" smtClean="0"/>
              <a:t> </a:t>
            </a:r>
            <a:r>
              <a:rPr lang="en-US" sz="800" dirty="0" err="1" smtClean="0"/>
              <a:t>PcRp</a:t>
            </a:r>
            <a:r>
              <a:rPr lang="en-US" sz="800" dirty="0" smtClean="0"/>
              <a:t> </a:t>
            </a:r>
            <a:r>
              <a:rPr lang="en-US" sz="800" dirty="0" err="1" smtClean="0"/>
              <a:t>ScRp</a:t>
            </a:r>
            <a:r>
              <a:rPr lang="en-US" sz="800" dirty="0" smtClean="0"/>
              <a:t> </a:t>
            </a:r>
            <a:r>
              <a:rPr lang="en-US" sz="800" dirty="0" err="1" smtClean="0"/>
              <a:t>AcRp_dur</a:t>
            </a:r>
            <a:r>
              <a:rPr lang="en-US" sz="800" dirty="0" smtClean="0"/>
              <a:t> </a:t>
            </a:r>
            <a:r>
              <a:rPr lang="en-US" sz="800" dirty="0" err="1" smtClean="0"/>
              <a:t>PcRp_dur</a:t>
            </a:r>
            <a:r>
              <a:rPr lang="en-US" sz="800" dirty="0" smtClean="0"/>
              <a:t> </a:t>
            </a:r>
            <a:r>
              <a:rPr lang="en-US" sz="800" dirty="0" err="1" smtClean="0"/>
              <a:t>ScRp_dur</a:t>
            </a:r>
            <a:r>
              <a:rPr lang="en-US" sz="800" dirty="0" smtClean="0"/>
              <a:t>.</a:t>
            </a:r>
          </a:p>
        </p:txBody>
      </p:sp>
      <p:sp>
        <p:nvSpPr>
          <p:cNvPr id="4" name="Slide Number Placeholder 3"/>
          <p:cNvSpPr>
            <a:spLocks noGrp="1"/>
          </p:cNvSpPr>
          <p:nvPr>
            <p:ph type="sldNum" sz="quarter" idx="10"/>
          </p:nvPr>
        </p:nvSpPr>
        <p:spPr/>
        <p:txBody>
          <a:bodyPr/>
          <a:lstStyle/>
          <a:p>
            <a:fld id="{C67C16CB-9390-471F-B93A-7F88CA585D1A}" type="slidenum">
              <a:rPr lang="en-US" smtClean="0"/>
              <a:t>21</a:t>
            </a:fld>
            <a:endParaRPr lang="en-US"/>
          </a:p>
        </p:txBody>
      </p:sp>
    </p:spTree>
    <p:extLst>
      <p:ext uri="{BB962C8B-B14F-4D97-AF65-F5344CB8AC3E}">
        <p14:creationId xmlns:p14="http://schemas.microsoft.com/office/powerpoint/2010/main" val="42833765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3</a:t>
            </a:fld>
            <a:endParaRPr lang="en-US"/>
          </a:p>
        </p:txBody>
      </p:sp>
    </p:spTree>
    <p:extLst>
      <p:ext uri="{BB962C8B-B14F-4D97-AF65-F5344CB8AC3E}">
        <p14:creationId xmlns:p14="http://schemas.microsoft.com/office/powerpoint/2010/main" val="42835682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Courier New" pitchFamily="49" charset="0"/>
                <a:cs typeface="Courier New" pitchFamily="49" charset="0"/>
              </a:rPr>
              <a:t>TITLE:  Two-level continuous-time survival analysis using Cox regression</a:t>
            </a:r>
          </a:p>
          <a:p>
            <a:r>
              <a:rPr lang="en-US" dirty="0" smtClean="0">
                <a:latin typeface="Courier New" pitchFamily="49" charset="0"/>
                <a:cs typeface="Courier New" pitchFamily="49" charset="0"/>
              </a:rPr>
              <a:t>Dyadic transitions from </a:t>
            </a:r>
            <a:r>
              <a:rPr lang="en-US" dirty="0" err="1" smtClean="0">
                <a:latin typeface="Courier New" pitchFamily="49" charset="0"/>
                <a:cs typeface="Courier New" pitchFamily="49" charset="0"/>
              </a:rPr>
              <a:t>parent-negative:child-neutral</a:t>
            </a:r>
            <a:r>
              <a:rPr lang="en-US" dirty="0" smtClean="0">
                <a:latin typeface="Courier New" pitchFamily="49" charset="0"/>
                <a:cs typeface="Courier New" pitchFamily="49" charset="0"/>
              </a:rPr>
              <a:t> to 3 competing dyadic destination states (where child terminates).</a:t>
            </a:r>
          </a:p>
          <a:p>
            <a:r>
              <a:rPr lang="en-US" dirty="0" smtClean="0">
                <a:latin typeface="Courier New" pitchFamily="49" charset="0"/>
                <a:cs typeface="Courier New" pitchFamily="49" charset="0"/>
              </a:rPr>
              <a:t>Start State = </a:t>
            </a:r>
            <a:r>
              <a:rPr lang="en-US" dirty="0" err="1" smtClean="0">
                <a:latin typeface="Courier New" pitchFamily="49" charset="0"/>
                <a:cs typeface="Courier New" pitchFamily="49" charset="0"/>
              </a:rPr>
              <a:t>NcRp</a:t>
            </a:r>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End State = </a:t>
            </a:r>
          </a:p>
          <a:p>
            <a:r>
              <a:rPr lang="en-US" dirty="0" smtClean="0">
                <a:latin typeface="Courier New" pitchFamily="49" charset="0"/>
                <a:cs typeface="Courier New" pitchFamily="49" charset="0"/>
              </a:rPr>
              <a:t>1) </a:t>
            </a:r>
            <a:r>
              <a:rPr lang="en-US" dirty="0" err="1" smtClean="0">
                <a:latin typeface="Courier New" pitchFamily="49" charset="0"/>
                <a:cs typeface="Courier New" pitchFamily="49" charset="0"/>
              </a:rPr>
              <a:t>AcRp</a:t>
            </a:r>
            <a:r>
              <a:rPr lang="en-US" dirty="0" smtClean="0">
                <a:latin typeface="Courier New" pitchFamily="49" charset="0"/>
                <a:cs typeface="Courier New" pitchFamily="49" charset="0"/>
              </a:rPr>
              <a:t>, child terminates with anger</a:t>
            </a:r>
          </a:p>
          <a:p>
            <a:r>
              <a:rPr lang="en-US" dirty="0" smtClean="0">
                <a:latin typeface="Courier New" pitchFamily="49" charset="0"/>
                <a:cs typeface="Courier New" pitchFamily="49" charset="0"/>
              </a:rPr>
              <a:t>2) </a:t>
            </a:r>
            <a:r>
              <a:rPr lang="en-US" dirty="0" err="1" smtClean="0">
                <a:latin typeface="Courier New" pitchFamily="49" charset="0"/>
                <a:cs typeface="Courier New" pitchFamily="49" charset="0"/>
              </a:rPr>
              <a:t>PcRp</a:t>
            </a:r>
            <a:r>
              <a:rPr lang="en-US" dirty="0" smtClean="0">
                <a:latin typeface="Courier New" pitchFamily="49" charset="0"/>
                <a:cs typeface="Courier New" pitchFamily="49" charset="0"/>
              </a:rPr>
              <a:t>, child terminates with positive, </a:t>
            </a:r>
          </a:p>
          <a:p>
            <a:r>
              <a:rPr lang="en-US" dirty="0" smtClean="0">
                <a:latin typeface="Courier New" pitchFamily="49" charset="0"/>
                <a:cs typeface="Courier New" pitchFamily="49" charset="0"/>
              </a:rPr>
              <a:t>3) </a:t>
            </a:r>
            <a:r>
              <a:rPr lang="en-US" dirty="0" err="1" smtClean="0">
                <a:latin typeface="Courier New" pitchFamily="49" charset="0"/>
                <a:cs typeface="Courier New" pitchFamily="49" charset="0"/>
              </a:rPr>
              <a:t>ScRp</a:t>
            </a:r>
            <a:r>
              <a:rPr lang="en-US" dirty="0" smtClean="0">
                <a:latin typeface="Courier New" pitchFamily="49" charset="0"/>
                <a:cs typeface="Courier New" pitchFamily="49" charset="0"/>
              </a:rPr>
              <a:t>, child terminates with sad/fear.</a:t>
            </a:r>
          </a:p>
          <a:p>
            <a:endParaRPr lang="en-US" dirty="0" smtClean="0">
              <a:latin typeface="Courier New" pitchFamily="49" charset="0"/>
              <a:cs typeface="Courier New" pitchFamily="49" charset="0"/>
            </a:endParaRPr>
          </a:p>
          <a:p>
            <a:r>
              <a:rPr lang="en-US" dirty="0" err="1" smtClean="0">
                <a:latin typeface="Courier New" pitchFamily="49" charset="0"/>
                <a:cs typeface="Courier New" pitchFamily="49" charset="0"/>
              </a:rPr>
              <a:t>famid</a:t>
            </a:r>
            <a:r>
              <a:rPr lang="en-US" dirty="0" smtClean="0">
                <a:latin typeface="Courier New" pitchFamily="49" charset="0"/>
                <a:cs typeface="Courier New" pitchFamily="49" charset="0"/>
              </a:rPr>
              <a:t> = dyadic ID variable</a:t>
            </a:r>
          </a:p>
          <a:p>
            <a:r>
              <a:rPr lang="en-US" dirty="0" err="1" smtClean="0">
                <a:latin typeface="Courier New" pitchFamily="49" charset="0"/>
                <a:cs typeface="Courier New" pitchFamily="49" charset="0"/>
              </a:rPr>
              <a:t>cbcovtm</a:t>
            </a:r>
            <a:r>
              <a:rPr lang="en-US" dirty="0" smtClean="0">
                <a:latin typeface="Courier New" pitchFamily="49" charset="0"/>
                <a:cs typeface="Courier New" pitchFamily="49" charset="0"/>
              </a:rPr>
              <a:t> = fall K-spring 3rd overt antisocial parent rating</a:t>
            </a:r>
          </a:p>
          <a:p>
            <a:r>
              <a:rPr lang="en-US" dirty="0" err="1" smtClean="0">
                <a:latin typeface="Courier New" pitchFamily="49" charset="0"/>
                <a:cs typeface="Courier New" pitchFamily="49" charset="0"/>
              </a:rPr>
              <a:t>AcRp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a:t>
            </a:r>
            <a:r>
              <a:rPr lang="en-US" dirty="0" smtClean="0">
                <a:latin typeface="Courier New" pitchFamily="49" charset="0"/>
                <a:cs typeface="Courier New" pitchFamily="49" charset="0"/>
              </a:rPr>
              <a:t> = censoring indicators (1=censored, 0=not).</a:t>
            </a:r>
          </a:p>
          <a:p>
            <a:r>
              <a:rPr lang="en-US" dirty="0" err="1" smtClean="0">
                <a:latin typeface="Courier New" pitchFamily="49" charset="0"/>
                <a:cs typeface="Courier New" pitchFamily="49" charset="0"/>
              </a:rPr>
              <a:t>AcRp_dur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ScRp_dur</a:t>
            </a:r>
            <a:r>
              <a:rPr lang="en-US" dirty="0" smtClean="0">
                <a:latin typeface="Courier New" pitchFamily="49" charset="0"/>
                <a:cs typeface="Courier New" pitchFamily="49" charset="0"/>
              </a:rPr>
              <a:t> = duration variables</a:t>
            </a:r>
          </a:p>
          <a:p>
            <a:r>
              <a:rPr lang="en-US" dirty="0" smtClean="0">
                <a:latin typeface="Courier New" pitchFamily="49" charset="0"/>
                <a:cs typeface="Courier New" pitchFamily="49" charset="0"/>
              </a:rPr>
              <a:t>Note: </a:t>
            </a:r>
            <a:r>
              <a:rPr lang="en-US" dirty="0" err="1" smtClean="0">
                <a:latin typeface="Courier New" pitchFamily="49" charset="0"/>
                <a:cs typeface="Courier New" pitchFamily="49" charset="0"/>
              </a:rPr>
              <a:t>Mplus</a:t>
            </a:r>
            <a:r>
              <a:rPr lang="en-US" dirty="0" smtClean="0">
                <a:latin typeface="Courier New" pitchFamily="49" charset="0"/>
                <a:cs typeface="Courier New" pitchFamily="49" charset="0"/>
              </a:rPr>
              <a:t> is not case sensitive, case changes are for readability only.</a:t>
            </a:r>
          </a:p>
          <a:p>
            <a:r>
              <a:rPr lang="en-US" dirty="0" smtClean="0">
                <a:latin typeface="Courier New" pitchFamily="49" charset="0"/>
                <a:cs typeface="Courier New" pitchFamily="49" charset="0"/>
              </a:rPr>
              <a:t>The "!" is used for comments.</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DATA:  FILE=nrterm.dat.txt;</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VARIABLE:  NAMES = </a:t>
            </a:r>
            <a:r>
              <a:rPr lang="en-US" dirty="0" err="1" smtClean="0">
                <a:latin typeface="Courier New" pitchFamily="49" charset="0"/>
                <a:cs typeface="Courier New" pitchFamily="49" charset="0"/>
              </a:rPr>
              <a:t>AcRp_dur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AcRp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a:t>
            </a:r>
            <a:r>
              <a:rPr lang="en-US" dirty="0" smtClean="0">
                <a:latin typeface="Courier New" pitchFamily="49" charset="0"/>
                <a:cs typeface="Courier New" pitchFamily="49" charset="0"/>
              </a:rPr>
              <a:t> cbcovtm1 cbcovtm7</a:t>
            </a:r>
            <a:r>
              <a:rPr lang="en-US" baseline="0" dirty="0" smtClean="0">
                <a:latin typeface="Courier New" pitchFamily="49" charset="0"/>
                <a:cs typeface="Courier New" pitchFamily="49" charset="0"/>
              </a:rPr>
              <a:t> </a:t>
            </a:r>
            <a:r>
              <a:rPr lang="en-US" dirty="0" err="1" smtClean="0">
                <a:latin typeface="Courier New" pitchFamily="49" charset="0"/>
                <a:cs typeface="Courier New" pitchFamily="49" charset="0"/>
              </a:rPr>
              <a:t>famid</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MISSING = *;</a:t>
            </a:r>
          </a:p>
          <a:p>
            <a:r>
              <a:rPr lang="en-US" dirty="0" smtClean="0">
                <a:latin typeface="Courier New" pitchFamily="49" charset="0"/>
                <a:cs typeface="Courier New" pitchFamily="49" charset="0"/>
              </a:rPr>
              <a:t>CLUSTER = </a:t>
            </a:r>
            <a:r>
              <a:rPr lang="en-US" dirty="0" err="1" smtClean="0">
                <a:latin typeface="Courier New" pitchFamily="49" charset="0"/>
                <a:cs typeface="Courier New" pitchFamily="49" charset="0"/>
              </a:rPr>
              <a:t>famid</a:t>
            </a:r>
            <a:r>
              <a:rPr lang="en-US" dirty="0" smtClean="0">
                <a:latin typeface="Courier New" pitchFamily="49" charset="0"/>
                <a:cs typeface="Courier New" pitchFamily="49" charset="0"/>
              </a:rPr>
              <a:t>;</a:t>
            </a:r>
          </a:p>
          <a:p>
            <a:r>
              <a:rPr lang="en-US" dirty="0" smtClean="0">
                <a:latin typeface="Courier New" pitchFamily="49" charset="0"/>
                <a:cs typeface="Courier New" pitchFamily="49" charset="0"/>
              </a:rPr>
              <a:t>BETWEEN = cbcovtm1 cbcovtm7;</a:t>
            </a:r>
          </a:p>
          <a:p>
            <a:r>
              <a:rPr lang="en-US" dirty="0" smtClean="0">
                <a:latin typeface="Courier New" pitchFamily="49" charset="0"/>
                <a:cs typeface="Courier New" pitchFamily="49" charset="0"/>
              </a:rPr>
              <a:t>USEVARIABLES = </a:t>
            </a:r>
            <a:r>
              <a:rPr lang="en-US" dirty="0" err="1" smtClean="0">
                <a:latin typeface="Courier New" pitchFamily="49" charset="0"/>
                <a:cs typeface="Courier New" pitchFamily="49" charset="0"/>
              </a:rPr>
              <a:t>AcRp_dur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PcRp_dur</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ScRp_dur</a:t>
            </a:r>
            <a:r>
              <a:rPr lang="en-US" dirty="0" smtClean="0">
                <a:latin typeface="Courier New" pitchFamily="49" charset="0"/>
                <a:cs typeface="Courier New" pitchFamily="49" charset="0"/>
              </a:rPr>
              <a:t> cbcovtm1 cbcovtm7;</a:t>
            </a:r>
          </a:p>
          <a:p>
            <a:r>
              <a:rPr lang="en-US" dirty="0" smtClean="0">
                <a:latin typeface="Courier New" pitchFamily="49" charset="0"/>
                <a:cs typeface="Courier New" pitchFamily="49" charset="0"/>
              </a:rPr>
              <a:t>! specify survival variables: durations and censoring indicators.</a:t>
            </a:r>
          </a:p>
          <a:p>
            <a:r>
              <a:rPr lang="en-US" dirty="0" smtClean="0">
                <a:latin typeface="Courier New" pitchFamily="49" charset="0"/>
                <a:cs typeface="Courier New" pitchFamily="49" charset="0"/>
              </a:rPr>
              <a:t>! all in parentheses indicates that a Cox model will be used.</a:t>
            </a:r>
          </a:p>
          <a:p>
            <a:r>
              <a:rPr lang="en-US" dirty="0" smtClean="0">
                <a:latin typeface="Courier New" pitchFamily="49" charset="0"/>
                <a:cs typeface="Courier New" pitchFamily="49" charset="0"/>
              </a:rPr>
              <a:t>SURVIVAL = </a:t>
            </a:r>
            <a:r>
              <a:rPr lang="en-US" dirty="0" err="1" smtClean="0">
                <a:latin typeface="Courier New" pitchFamily="49" charset="0"/>
                <a:cs typeface="Courier New" pitchFamily="49" charset="0"/>
              </a:rPr>
              <a:t>AcRp_dur</a:t>
            </a:r>
            <a:r>
              <a:rPr lang="en-US" dirty="0" smtClean="0">
                <a:latin typeface="Courier New" pitchFamily="49" charset="0"/>
                <a:cs typeface="Courier New" pitchFamily="49" charset="0"/>
              </a:rPr>
              <a:t>(all) </a:t>
            </a:r>
            <a:r>
              <a:rPr lang="en-US" dirty="0" err="1" smtClean="0">
                <a:latin typeface="Courier New" pitchFamily="49" charset="0"/>
                <a:cs typeface="Courier New" pitchFamily="49" charset="0"/>
              </a:rPr>
              <a:t>PcRp_dur</a:t>
            </a:r>
            <a:r>
              <a:rPr lang="en-US" dirty="0" smtClean="0">
                <a:latin typeface="Courier New" pitchFamily="49" charset="0"/>
                <a:cs typeface="Courier New" pitchFamily="49" charset="0"/>
              </a:rPr>
              <a:t>(all) </a:t>
            </a:r>
            <a:r>
              <a:rPr lang="en-US" dirty="0" err="1" smtClean="0">
                <a:latin typeface="Courier New" pitchFamily="49" charset="0"/>
                <a:cs typeface="Courier New" pitchFamily="49" charset="0"/>
              </a:rPr>
              <a:t>ScRp_dur</a:t>
            </a:r>
            <a:r>
              <a:rPr lang="en-US" dirty="0" smtClean="0">
                <a:latin typeface="Courier New" pitchFamily="49" charset="0"/>
                <a:cs typeface="Courier New" pitchFamily="49" charset="0"/>
              </a:rPr>
              <a:t>(all);</a:t>
            </a:r>
          </a:p>
          <a:p>
            <a:r>
              <a:rPr lang="en-US" dirty="0" smtClean="0">
                <a:latin typeface="Courier New" pitchFamily="49" charset="0"/>
                <a:cs typeface="Courier New" pitchFamily="49" charset="0"/>
              </a:rPr>
              <a:t>TIMECENSORED = </a:t>
            </a:r>
            <a:r>
              <a:rPr lang="en-US" dirty="0" err="1" smtClean="0">
                <a:latin typeface="Courier New" pitchFamily="49" charset="0"/>
                <a:cs typeface="Courier New" pitchFamily="49" charset="0"/>
              </a:rPr>
              <a:t>AcRp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PcRp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ScRp</a:t>
            </a:r>
            <a:r>
              <a:rPr lang="en-US" dirty="0" smtClean="0">
                <a:latin typeface="Courier New" pitchFamily="49" charset="0"/>
                <a:cs typeface="Courier New" pitchFamily="49" charset="0"/>
              </a:rPr>
              <a:t>;</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MODEL:</a:t>
            </a:r>
          </a:p>
          <a:p>
            <a:r>
              <a:rPr lang="en-US" dirty="0" smtClean="0">
                <a:latin typeface="Courier New" pitchFamily="49" charset="0"/>
                <a:cs typeface="Courier New" pitchFamily="49" charset="0"/>
              </a:rPr>
              <a:t>     %WITHIN%</a:t>
            </a:r>
          </a:p>
          <a:p>
            <a:r>
              <a:rPr lang="en-US" dirty="0" smtClean="0">
                <a:latin typeface="Courier New" pitchFamily="49" charset="0"/>
                <a:cs typeface="Courier New" pitchFamily="49" charset="0"/>
              </a:rPr>
              <a:t>     %BETWEEN%</a:t>
            </a:r>
          </a:p>
          <a:p>
            <a:r>
              <a:rPr lang="en-US" dirty="0" smtClean="0">
                <a:latin typeface="Courier New" pitchFamily="49" charset="0"/>
                <a:cs typeface="Courier New" pitchFamily="49" charset="0"/>
              </a:rPr>
              <a:t>! Necessary </a:t>
            </a:r>
            <a:r>
              <a:rPr lang="en-US" dirty="0" err="1" smtClean="0">
                <a:latin typeface="Courier New" pitchFamily="49" charset="0"/>
                <a:cs typeface="Courier New" pitchFamily="49" charset="0"/>
              </a:rPr>
              <a:t>Mplus</a:t>
            </a:r>
            <a:r>
              <a:rPr lang="en-US" dirty="0" smtClean="0">
                <a:latin typeface="Courier New" pitchFamily="49" charset="0"/>
                <a:cs typeface="Courier New" pitchFamily="49" charset="0"/>
              </a:rPr>
              <a:t> trick: Rename the hazard rates so they can be </a:t>
            </a:r>
          </a:p>
          <a:p>
            <a:r>
              <a:rPr lang="en-US" dirty="0" smtClean="0">
                <a:latin typeface="Courier New" pitchFamily="49" charset="0"/>
                <a:cs typeface="Courier New" pitchFamily="49" charset="0"/>
              </a:rPr>
              <a:t>! used on the between level as predictors.</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 BY AcRp_dur@1;</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 BY PcRp_dur@1;</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 BY ScRp_dur@1;</a:t>
            </a:r>
          </a:p>
          <a:p>
            <a:r>
              <a:rPr lang="en-US" dirty="0" smtClean="0">
                <a:latin typeface="Courier New" pitchFamily="49" charset="0"/>
                <a:cs typeface="Courier New" pitchFamily="49" charset="0"/>
              </a:rPr>
              <a:t>! Zero out the old hazard rates.</a:t>
            </a:r>
          </a:p>
          <a:p>
            <a:r>
              <a:rPr lang="en-US" dirty="0" smtClean="0">
                <a:latin typeface="Courier New" pitchFamily="49" charset="0"/>
                <a:cs typeface="Courier New" pitchFamily="49" charset="0"/>
              </a:rPr>
              <a:t>     AcRp_dur@0 PcRp_dur@0 ScRp_dur@0;</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Structural part of the model, predict spring 3rd child antisocial</a:t>
            </a:r>
          </a:p>
          <a:p>
            <a:r>
              <a:rPr lang="en-US" dirty="0" smtClean="0">
                <a:latin typeface="Courier New" pitchFamily="49" charset="0"/>
                <a:cs typeface="Courier New" pitchFamily="49" charset="0"/>
              </a:rPr>
              <a:t>     cbcovtm7 ON cbcovtm1*0.69003;</a:t>
            </a:r>
          </a:p>
          <a:p>
            <a:r>
              <a:rPr lang="en-US" dirty="0" smtClean="0">
                <a:latin typeface="Courier New" pitchFamily="49" charset="0"/>
                <a:cs typeface="Courier New" pitchFamily="49" charset="0"/>
              </a:rPr>
              <a:t>     cbcovtm7 ON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*-0.08624;</a:t>
            </a:r>
          </a:p>
          <a:p>
            <a:r>
              <a:rPr lang="en-US" dirty="0" smtClean="0">
                <a:latin typeface="Courier New" pitchFamily="49" charset="0"/>
                <a:cs typeface="Courier New" pitchFamily="49" charset="0"/>
              </a:rPr>
              <a:t>     cbcovtm7 ON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*-0.15965;</a:t>
            </a:r>
          </a:p>
          <a:p>
            <a:r>
              <a:rPr lang="en-US" dirty="0" smtClean="0">
                <a:latin typeface="Courier New" pitchFamily="49" charset="0"/>
                <a:cs typeface="Courier New" pitchFamily="49" charset="0"/>
              </a:rPr>
              <a:t>     cbcovtm7 ON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*-0.06336;</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Correlational part of the model, fall 1st child antisocial with log</a:t>
            </a:r>
          </a:p>
          <a:p>
            <a:r>
              <a:rPr lang="en-US" dirty="0" smtClean="0">
                <a:latin typeface="Courier New" pitchFamily="49" charset="0"/>
                <a:cs typeface="Courier New" pitchFamily="49" charset="0"/>
              </a:rPr>
              <a:t>! hazard rates and log hazard rates with each other.</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 WITH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*-0.15935;</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 WITH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*0.17504;</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 WITH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*-0.05156;</a:t>
            </a:r>
          </a:p>
          <a:p>
            <a:r>
              <a:rPr lang="en-US" dirty="0" smtClean="0">
                <a:latin typeface="Courier New" pitchFamily="49" charset="0"/>
                <a:cs typeface="Courier New" pitchFamily="49" charset="0"/>
              </a:rPr>
              <a:t>     cbcovtm1 WITH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*0.04532;</a:t>
            </a:r>
          </a:p>
          <a:p>
            <a:r>
              <a:rPr lang="en-US" dirty="0" smtClean="0">
                <a:latin typeface="Courier New" pitchFamily="49" charset="0"/>
                <a:cs typeface="Courier New" pitchFamily="49" charset="0"/>
              </a:rPr>
              <a:t>     cbcovtm1 WITH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*-0.03622;</a:t>
            </a:r>
          </a:p>
          <a:p>
            <a:r>
              <a:rPr lang="en-US" dirty="0" smtClean="0">
                <a:latin typeface="Courier New" pitchFamily="49" charset="0"/>
                <a:cs typeface="Courier New" pitchFamily="49" charset="0"/>
              </a:rPr>
              <a:t>     cbcovtm1 WITH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*-0.07547;</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Means of the antisocial measures.</a:t>
            </a:r>
          </a:p>
          <a:p>
            <a:r>
              <a:rPr lang="en-US" dirty="0" smtClean="0">
                <a:latin typeface="Courier New" pitchFamily="49" charset="0"/>
                <a:cs typeface="Courier New" pitchFamily="49" charset="0"/>
              </a:rPr>
              <a:t>     [ cbcovtm1*0.49121 ];</a:t>
            </a:r>
          </a:p>
          <a:p>
            <a:r>
              <a:rPr lang="en-US" dirty="0" smtClean="0">
                <a:latin typeface="Courier New" pitchFamily="49" charset="0"/>
                <a:cs typeface="Courier New" pitchFamily="49" charset="0"/>
              </a:rPr>
              <a:t>     [ cbcovtm7*0.10210 ];</a:t>
            </a:r>
          </a:p>
          <a:p>
            <a:r>
              <a:rPr lang="en-US" dirty="0" smtClean="0">
                <a:latin typeface="Courier New" pitchFamily="49" charset="0"/>
                <a:cs typeface="Courier New" pitchFamily="49" charset="0"/>
              </a:rPr>
              <a:t>! Variances of the antisocial measures</a:t>
            </a:r>
          </a:p>
          <a:p>
            <a:r>
              <a:rPr lang="en-US" dirty="0" smtClean="0">
                <a:latin typeface="Courier New" pitchFamily="49" charset="0"/>
                <a:cs typeface="Courier New" pitchFamily="49" charset="0"/>
              </a:rPr>
              <a:t>     cbcovtm1*0.09630;</a:t>
            </a:r>
          </a:p>
          <a:p>
            <a:r>
              <a:rPr lang="en-US" dirty="0" smtClean="0">
                <a:latin typeface="Courier New" pitchFamily="49" charset="0"/>
                <a:cs typeface="Courier New" pitchFamily="49" charset="0"/>
              </a:rPr>
              <a:t>     cbcovtm7*0.07571;</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 Means of the hazard rates</a:t>
            </a:r>
          </a:p>
          <a:p>
            <a:r>
              <a:rPr lang="en-US" dirty="0" smtClean="0">
                <a:latin typeface="Courier New" pitchFamily="49" charset="0"/>
                <a:cs typeface="Courier New" pitchFamily="49" charset="0"/>
              </a:rPr>
              <a:t>! zeroed out because not separately identifiable from baseline hazards </a:t>
            </a:r>
          </a:p>
          <a:p>
            <a:r>
              <a:rPr lang="en-US" dirty="0" smtClean="0">
                <a:latin typeface="Courier New" pitchFamily="49" charset="0"/>
                <a:cs typeface="Courier New" pitchFamily="49" charset="0"/>
              </a:rPr>
              <a:t>     [ h_AcRp@0 ];</a:t>
            </a:r>
          </a:p>
          <a:p>
            <a:r>
              <a:rPr lang="en-US" dirty="0" smtClean="0">
                <a:latin typeface="Courier New" pitchFamily="49" charset="0"/>
                <a:cs typeface="Courier New" pitchFamily="49" charset="0"/>
              </a:rPr>
              <a:t>     [ h_PcRp@0 ];</a:t>
            </a:r>
          </a:p>
          <a:p>
            <a:r>
              <a:rPr lang="en-US" dirty="0" smtClean="0">
                <a:latin typeface="Courier New" pitchFamily="49" charset="0"/>
                <a:cs typeface="Courier New" pitchFamily="49" charset="0"/>
              </a:rPr>
              <a:t>     [ h_ScRp@0 ];</a:t>
            </a:r>
          </a:p>
          <a:p>
            <a:r>
              <a:rPr lang="en-US" dirty="0" smtClean="0">
                <a:latin typeface="Courier New" pitchFamily="49" charset="0"/>
                <a:cs typeface="Courier New" pitchFamily="49" charset="0"/>
              </a:rPr>
              <a:t>! Variances of the hazard rates. </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h_AcRp</a:t>
            </a:r>
            <a:r>
              <a:rPr lang="en-US" dirty="0" smtClean="0">
                <a:latin typeface="Courier New" pitchFamily="49" charset="0"/>
                <a:cs typeface="Courier New" pitchFamily="49" charset="0"/>
              </a:rPr>
              <a:t>*0.54537;</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h_PcRp</a:t>
            </a:r>
            <a:r>
              <a:rPr lang="en-US" dirty="0" smtClean="0">
                <a:latin typeface="Courier New" pitchFamily="49" charset="0"/>
                <a:cs typeface="Courier New" pitchFamily="49" charset="0"/>
              </a:rPr>
              <a:t>*0.32918;</a:t>
            </a:r>
          </a:p>
          <a:p>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h_ScRp</a:t>
            </a:r>
            <a:r>
              <a:rPr lang="en-US" dirty="0" smtClean="0">
                <a:latin typeface="Courier New" pitchFamily="49" charset="0"/>
                <a:cs typeface="Courier New" pitchFamily="49" charset="0"/>
              </a:rPr>
              <a:t>*0.67680;</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ANALYSIS: TYPE = </a:t>
            </a:r>
            <a:r>
              <a:rPr lang="en-US" dirty="0" err="1" smtClean="0">
                <a:latin typeface="Courier New" pitchFamily="49" charset="0"/>
                <a:cs typeface="Courier New" pitchFamily="49" charset="0"/>
              </a:rPr>
              <a:t>twolevel</a:t>
            </a:r>
            <a:r>
              <a:rPr lang="en-US" dirty="0" smtClean="0">
                <a:latin typeface="Courier New" pitchFamily="49" charset="0"/>
                <a:cs typeface="Courier New" pitchFamily="49" charset="0"/>
              </a:rPr>
              <a:t>; PROCESSORS = 7; INTEGRATION = 8; MITERATIONS = 100;</a:t>
            </a:r>
          </a:p>
          <a:p>
            <a:r>
              <a:rPr lang="en-US" dirty="0" smtClean="0">
                <a:latin typeface="Courier New" pitchFamily="49" charset="0"/>
                <a:cs typeface="Courier New" pitchFamily="49" charset="0"/>
              </a:rPr>
              <a:t>! turn off baseline hazard parameters as part of estimated model with standard errors.</a:t>
            </a:r>
          </a:p>
          <a:p>
            <a:r>
              <a:rPr lang="en-US" dirty="0" smtClean="0">
                <a:latin typeface="Courier New" pitchFamily="49" charset="0"/>
                <a:cs typeface="Courier New" pitchFamily="49" charset="0"/>
              </a:rPr>
              <a:t>! still get parameters but treated as nuisance parameters rather than model parameters.</a:t>
            </a:r>
          </a:p>
          <a:p>
            <a:r>
              <a:rPr lang="en-US" dirty="0" smtClean="0">
                <a:latin typeface="Courier New" pitchFamily="49" charset="0"/>
                <a:cs typeface="Courier New" pitchFamily="49" charset="0"/>
              </a:rPr>
              <a:t>BASEHAZARD = off;</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SAVEDATA: </a:t>
            </a:r>
          </a:p>
          <a:p>
            <a:r>
              <a:rPr lang="en-US" dirty="0" smtClean="0">
                <a:latin typeface="Courier New" pitchFamily="49" charset="0"/>
                <a:cs typeface="Courier New" pitchFamily="49" charset="0"/>
              </a:rPr>
              <a:t>! save the estimated log hazard rates</a:t>
            </a:r>
          </a:p>
          <a:p>
            <a:r>
              <a:rPr lang="en-US" dirty="0" smtClean="0">
                <a:latin typeface="Courier New" pitchFamily="49" charset="0"/>
                <a:cs typeface="Courier New" pitchFamily="49" charset="0"/>
              </a:rPr>
              <a:t>	SAVE=</a:t>
            </a:r>
            <a:r>
              <a:rPr lang="en-US" dirty="0" err="1" smtClean="0">
                <a:latin typeface="Courier New" pitchFamily="49" charset="0"/>
                <a:cs typeface="Courier New" pitchFamily="49" charset="0"/>
              </a:rPr>
              <a:t>fscores</a:t>
            </a:r>
            <a:r>
              <a:rPr lang="en-US" dirty="0" smtClean="0">
                <a:latin typeface="Courier New" pitchFamily="49" charset="0"/>
                <a:cs typeface="Courier New" pitchFamily="49" charset="0"/>
              </a:rPr>
              <a:t>; FILE=</a:t>
            </a:r>
            <a:r>
              <a:rPr lang="en-US" dirty="0" err="1" smtClean="0">
                <a:latin typeface="Courier New" pitchFamily="49" charset="0"/>
                <a:cs typeface="Courier New" pitchFamily="49" charset="0"/>
              </a:rPr>
              <a:t>NcRp</a:t>
            </a:r>
            <a:r>
              <a:rPr lang="en-US" dirty="0" smtClean="0">
                <a:latin typeface="Courier New" pitchFamily="49" charset="0"/>
                <a:cs typeface="Courier New" pitchFamily="49" charset="0"/>
              </a:rPr>
              <a:t> to AcRp_PcRp_ScRp1.1.fscores;</a:t>
            </a:r>
          </a:p>
          <a:p>
            <a:r>
              <a:rPr lang="en-US" dirty="0" smtClean="0">
                <a:latin typeface="Courier New" pitchFamily="49" charset="0"/>
                <a:cs typeface="Courier New" pitchFamily="49" charset="0"/>
              </a:rPr>
              <a:t>! save the baseline hazard parameters</a:t>
            </a:r>
          </a:p>
          <a:p>
            <a:r>
              <a:rPr lang="en-US" dirty="0" smtClean="0">
                <a:latin typeface="Courier New" pitchFamily="49" charset="0"/>
                <a:cs typeface="Courier New" pitchFamily="49" charset="0"/>
              </a:rPr>
              <a:t>	BASEHAZARD = </a:t>
            </a:r>
            <a:r>
              <a:rPr lang="en-US" dirty="0" err="1" smtClean="0">
                <a:latin typeface="Courier New" pitchFamily="49" charset="0"/>
                <a:cs typeface="Courier New" pitchFamily="49" charset="0"/>
              </a:rPr>
              <a:t>NcRp</a:t>
            </a:r>
            <a:r>
              <a:rPr lang="en-US" dirty="0" smtClean="0">
                <a:latin typeface="Courier New" pitchFamily="49" charset="0"/>
                <a:cs typeface="Courier New" pitchFamily="49" charset="0"/>
              </a:rPr>
              <a:t> to AcRp_PcRp_ScRp1.1.basehazard;</a:t>
            </a:r>
          </a:p>
          <a:p>
            <a:endParaRPr lang="en-US" dirty="0" smtClean="0">
              <a:latin typeface="Courier New" pitchFamily="49" charset="0"/>
              <a:cs typeface="Courier New" pitchFamily="49" charset="0"/>
            </a:endParaRPr>
          </a:p>
          <a:p>
            <a:r>
              <a:rPr lang="en-US" dirty="0" smtClean="0">
                <a:latin typeface="Courier New" pitchFamily="49" charset="0"/>
                <a:cs typeface="Courier New" pitchFamily="49" charset="0"/>
              </a:rPr>
              <a:t>OUTPUT: SAMPSTAT; TECH1; TECH3; TECH4; SVALUES; STANDARDIZED;</a:t>
            </a:r>
          </a:p>
          <a:p>
            <a:endParaRPr lang="en-US" dirty="0">
              <a:latin typeface="Courier New" pitchFamily="49" charset="0"/>
              <a:cs typeface="Courier New" pitchFamily="49" charset="0"/>
            </a:endParaRPr>
          </a:p>
        </p:txBody>
      </p:sp>
      <p:sp>
        <p:nvSpPr>
          <p:cNvPr id="4" name="Slide Number Placeholder 3"/>
          <p:cNvSpPr>
            <a:spLocks noGrp="1"/>
          </p:cNvSpPr>
          <p:nvPr>
            <p:ph type="sldNum" sz="quarter" idx="10"/>
          </p:nvPr>
        </p:nvSpPr>
        <p:spPr/>
        <p:txBody>
          <a:bodyPr/>
          <a:lstStyle/>
          <a:p>
            <a:fld id="{C67C16CB-9390-471F-B93A-7F88CA585D1A}" type="slidenum">
              <a:rPr lang="en-US" smtClean="0"/>
              <a:t>22</a:t>
            </a:fld>
            <a:endParaRPr lang="en-US"/>
          </a:p>
        </p:txBody>
      </p:sp>
    </p:spTree>
    <p:extLst>
      <p:ext uri="{BB962C8B-B14F-4D97-AF65-F5344CB8AC3E}">
        <p14:creationId xmlns:p14="http://schemas.microsoft.com/office/powerpoint/2010/main" val="23708003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23</a:t>
            </a:fld>
            <a:endParaRPr lang="en-US"/>
          </a:p>
        </p:txBody>
      </p:sp>
    </p:spTree>
    <p:extLst>
      <p:ext uri="{BB962C8B-B14F-4D97-AF65-F5344CB8AC3E}">
        <p14:creationId xmlns:p14="http://schemas.microsoft.com/office/powerpoint/2010/main" val="1633959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manuscript for detailed explanation of model.</a:t>
            </a:r>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5</a:t>
            </a:fld>
            <a:endParaRPr lang="en-US"/>
          </a:p>
        </p:txBody>
      </p:sp>
    </p:spTree>
    <p:extLst>
      <p:ext uri="{BB962C8B-B14F-4D97-AF65-F5344CB8AC3E}">
        <p14:creationId xmlns:p14="http://schemas.microsoft.com/office/powerpoint/2010/main" val="2277720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6</a:t>
            </a:fld>
            <a:endParaRPr lang="en-US"/>
          </a:p>
        </p:txBody>
      </p:sp>
    </p:spTree>
    <p:extLst>
      <p:ext uri="{BB962C8B-B14F-4D97-AF65-F5344CB8AC3E}">
        <p14:creationId xmlns:p14="http://schemas.microsoft.com/office/powerpoint/2010/main" val="2456984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Possible states for the parent and child shown in the left margin. Parent states are:</a:t>
            </a:r>
            <a:r>
              <a:rPr lang="en-US" baseline="0" dirty="0" smtClean="0"/>
              <a:t> P = positive, N = neutral, R = negative. Child states are: P = positive, N = neutral, A = angry, S = sad/fearful. Each time a dyad member changes state, their time line jumps to the corresponding level shown in the left margin. For example, the parent started in a neutral state and at 6 seconds in to the session changed to a negative state. The parent remained in the negative state for 11 seconds and then changed back to a neutral state at 17 seconds in to the session. The dashed lines show how the state changes of the parent and child combine to form the series of dyadic states. Dyadic state labels are derived from the child behavior subscripted by “c” and the parent behavior, subscripted by “p”. Episode time gives the duration of each dyadic state starting from zero.</a:t>
            </a:r>
            <a:endParaRPr lang="en-US" dirty="0"/>
          </a:p>
        </p:txBody>
      </p:sp>
      <p:sp>
        <p:nvSpPr>
          <p:cNvPr id="4" name="Slide Number Placeholder 3"/>
          <p:cNvSpPr>
            <a:spLocks noGrp="1"/>
          </p:cNvSpPr>
          <p:nvPr>
            <p:ph type="sldNum" sz="quarter" idx="10"/>
          </p:nvPr>
        </p:nvSpPr>
        <p:spPr/>
        <p:txBody>
          <a:bodyPr/>
          <a:lstStyle/>
          <a:p>
            <a:fld id="{C67C16CB-9390-471F-B93A-7F88CA585D1A}" type="slidenum">
              <a:rPr lang="en-US" smtClean="0"/>
              <a:t>7</a:t>
            </a:fld>
            <a:endParaRPr lang="en-US"/>
          </a:p>
        </p:txBody>
      </p:sp>
    </p:spTree>
    <p:extLst>
      <p:ext uri="{BB962C8B-B14F-4D97-AF65-F5344CB8AC3E}">
        <p14:creationId xmlns:p14="http://schemas.microsoft.com/office/powerpoint/2010/main" val="585422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67C16CB-9390-471F-B93A-7F88CA585D1A}" type="slidenum">
              <a:rPr lang="en-US" smtClean="0"/>
              <a:t>8</a:t>
            </a:fld>
            <a:endParaRPr lang="en-US"/>
          </a:p>
        </p:txBody>
      </p:sp>
    </p:spTree>
    <p:extLst>
      <p:ext uri="{BB962C8B-B14F-4D97-AF65-F5344CB8AC3E}">
        <p14:creationId xmlns:p14="http://schemas.microsoft.com/office/powerpoint/2010/main" val="2339374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First, merge the two streams using standard database merging routines with time as the merge key to get a dyadic stream.</a:t>
            </a:r>
          </a:p>
        </p:txBody>
      </p:sp>
      <p:sp>
        <p:nvSpPr>
          <p:cNvPr id="4" name="Slide Number Placeholder 3"/>
          <p:cNvSpPr>
            <a:spLocks noGrp="1"/>
          </p:cNvSpPr>
          <p:nvPr>
            <p:ph type="sldNum" sz="quarter" idx="10"/>
          </p:nvPr>
        </p:nvSpPr>
        <p:spPr/>
        <p:txBody>
          <a:bodyPr/>
          <a:lstStyle/>
          <a:p>
            <a:fld id="{C67C16CB-9390-471F-B93A-7F88CA585D1A}" type="slidenum">
              <a:rPr lang="en-US" smtClean="0"/>
              <a:t>9</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Second, fill in missing values arising from merge and compute dyadic state indicator. In this case the</a:t>
            </a:r>
            <a:r>
              <a:rPr lang="en-US" baseline="0" dirty="0" smtClean="0"/>
              <a:t> first letter is the state of the child, the second letter is “c” for child, the third letter is the state of the parent and the 4</a:t>
            </a:r>
            <a:r>
              <a:rPr lang="en-US" baseline="30000" dirty="0" smtClean="0"/>
              <a:t>th</a:t>
            </a:r>
            <a:r>
              <a:rPr lang="en-US" baseline="0" dirty="0" smtClean="0"/>
              <a:t> letter is “p” for parent. </a:t>
            </a:r>
            <a:endParaRPr lang="en-US" dirty="0" smtClean="0"/>
          </a:p>
        </p:txBody>
      </p:sp>
      <p:sp>
        <p:nvSpPr>
          <p:cNvPr id="4" name="Slide Number Placeholder 3"/>
          <p:cNvSpPr>
            <a:spLocks noGrp="1"/>
          </p:cNvSpPr>
          <p:nvPr>
            <p:ph type="sldNum" sz="quarter" idx="10"/>
          </p:nvPr>
        </p:nvSpPr>
        <p:spPr/>
        <p:txBody>
          <a:bodyPr/>
          <a:lstStyle/>
          <a:p>
            <a:fld id="{C67C16CB-9390-471F-B93A-7F88CA585D1A}" type="slidenum">
              <a:rPr lang="en-US" smtClean="0"/>
              <a:t>10</a:t>
            </a:fld>
            <a:endParaRPr lang="en-US"/>
          </a:p>
        </p:txBody>
      </p:sp>
    </p:spTree>
    <p:extLst>
      <p:ext uri="{BB962C8B-B14F-4D97-AF65-F5344CB8AC3E}">
        <p14:creationId xmlns:p14="http://schemas.microsoft.com/office/powerpoint/2010/main" val="1637038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Third, use lead or lag functions to compute start and end state and start and end time for each dyadic state. Compute duration for each dyadic state, end time minus start time. The exact behavior of lead or lag functions will vary depending on the program being used but the important point is that one function needs to discard</a:t>
            </a:r>
            <a:r>
              <a:rPr lang="en-US" baseline="0" dirty="0" smtClean="0"/>
              <a:t> the last observation to make the start state or start time variable and the other function needs to discard the first observation to make the end state and end time variable.</a:t>
            </a:r>
            <a:endParaRPr lang="en-US" dirty="0" smtClean="0"/>
          </a:p>
        </p:txBody>
      </p:sp>
      <p:sp>
        <p:nvSpPr>
          <p:cNvPr id="4" name="Slide Number Placeholder 3"/>
          <p:cNvSpPr>
            <a:spLocks noGrp="1"/>
          </p:cNvSpPr>
          <p:nvPr>
            <p:ph type="sldNum" sz="quarter" idx="10"/>
          </p:nvPr>
        </p:nvSpPr>
        <p:spPr/>
        <p:txBody>
          <a:bodyPr/>
          <a:lstStyle/>
          <a:p>
            <a:fld id="{C67C16CB-9390-471F-B93A-7F88CA585D1A}" type="slidenum">
              <a:rPr lang="en-US" smtClean="0"/>
              <a:t>11</a:t>
            </a:fld>
            <a:endParaRPr lang="en-US"/>
          </a:p>
        </p:txBody>
      </p:sp>
    </p:spTree>
    <p:extLst>
      <p:ext uri="{BB962C8B-B14F-4D97-AF65-F5344CB8AC3E}">
        <p14:creationId xmlns:p14="http://schemas.microsoft.com/office/powerpoint/2010/main" val="1637038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0167D9-667B-4AAF-BB20-E4CCE4669DCC}" type="datetimeFigureOut">
              <a:rPr lang="en-US" smtClean="0"/>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3131552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0167D9-667B-4AAF-BB20-E4CCE4669DCC}" type="datetimeFigureOut">
              <a:rPr lang="en-US" smtClean="0"/>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2773401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0167D9-667B-4AAF-BB20-E4CCE4669DCC}" type="datetimeFigureOut">
              <a:rPr lang="en-US" smtClean="0"/>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22174685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0167D9-667B-4AAF-BB20-E4CCE4669DCC}" type="datetimeFigureOut">
              <a:rPr lang="en-US" smtClean="0"/>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1676912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0167D9-667B-4AAF-BB20-E4CCE4669DCC}" type="datetimeFigureOut">
              <a:rPr lang="en-US" smtClean="0"/>
              <a:t>9/5/2013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35711606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0167D9-667B-4AAF-BB20-E4CCE4669DCC}" type="datetimeFigureOut">
              <a:rPr lang="en-US" smtClean="0"/>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3448541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0167D9-667B-4AAF-BB20-E4CCE4669DCC}" type="datetimeFigureOut">
              <a:rPr lang="en-US" smtClean="0"/>
              <a:t>9/5/2013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3148928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0167D9-667B-4AAF-BB20-E4CCE4669DCC}" type="datetimeFigureOut">
              <a:rPr lang="en-US" smtClean="0"/>
              <a:t>9/5/2013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4189248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167D9-667B-4AAF-BB20-E4CCE4669DCC}" type="datetimeFigureOut">
              <a:rPr lang="en-US" smtClean="0"/>
              <a:t>9/5/2013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4177185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0167D9-667B-4AAF-BB20-E4CCE4669DCC}" type="datetimeFigureOut">
              <a:rPr lang="en-US" smtClean="0"/>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3135660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0167D9-667B-4AAF-BB20-E4CCE4669DCC}" type="datetimeFigureOut">
              <a:rPr lang="en-US" smtClean="0"/>
              <a:t>9/5/2013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760804-D33D-4CC4-AE7F-E2DBFD9B63B2}" type="slidenum">
              <a:rPr lang="en-US" smtClean="0"/>
              <a:t>‹#›</a:t>
            </a:fld>
            <a:endParaRPr lang="en-US"/>
          </a:p>
        </p:txBody>
      </p:sp>
    </p:spTree>
    <p:extLst>
      <p:ext uri="{BB962C8B-B14F-4D97-AF65-F5344CB8AC3E}">
        <p14:creationId xmlns:p14="http://schemas.microsoft.com/office/powerpoint/2010/main" val="492240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0167D9-667B-4AAF-BB20-E4CCE4669DCC}" type="datetimeFigureOut">
              <a:rPr lang="en-US" smtClean="0"/>
              <a:t>9/5/2013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760804-D33D-4CC4-AE7F-E2DBFD9B63B2}" type="slidenum">
              <a:rPr lang="en-US" smtClean="0"/>
              <a:t>‹#›</a:t>
            </a:fld>
            <a:endParaRPr lang="en-US"/>
          </a:p>
        </p:txBody>
      </p:sp>
    </p:spTree>
    <p:extLst>
      <p:ext uri="{BB962C8B-B14F-4D97-AF65-F5344CB8AC3E}">
        <p14:creationId xmlns:p14="http://schemas.microsoft.com/office/powerpoint/2010/main" val="2226222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752601"/>
            <a:ext cx="7772400" cy="1847850"/>
          </a:xfrm>
        </p:spPr>
        <p:txBody>
          <a:bodyPr>
            <a:normAutofit fontScale="90000"/>
          </a:bodyPr>
          <a:lstStyle/>
          <a:p>
            <a:r>
              <a:rPr lang="en-US" dirty="0" smtClean="0"/>
              <a:t>JPP Online Supplemental Materials for Multivariate Multilevel Survival Models (MMSA)</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Mike </a:t>
            </a:r>
            <a:r>
              <a:rPr lang="en-US" dirty="0" err="1" smtClean="0"/>
              <a:t>Stoolmiller</a:t>
            </a:r>
            <a:r>
              <a:rPr lang="en-US" dirty="0" smtClean="0"/>
              <a:t>: stoolmil@uoregon.edu</a:t>
            </a:r>
          </a:p>
          <a:p>
            <a:r>
              <a:rPr lang="en-US" dirty="0" smtClean="0"/>
              <a:t>University of Oregon</a:t>
            </a:r>
          </a:p>
          <a:p>
            <a:r>
              <a:rPr lang="en-US" dirty="0" smtClean="0"/>
              <a:t>8/14/13</a:t>
            </a:r>
            <a:endParaRPr lang="en-US" dirty="0"/>
          </a:p>
        </p:txBody>
      </p:sp>
    </p:spTree>
    <p:extLst>
      <p:ext uri="{BB962C8B-B14F-4D97-AF65-F5344CB8AC3E}">
        <p14:creationId xmlns:p14="http://schemas.microsoft.com/office/powerpoint/2010/main" val="23469872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260937186"/>
              </p:ext>
            </p:extLst>
          </p:nvPr>
        </p:nvGraphicFramePr>
        <p:xfrm>
          <a:off x="5410200" y="2438400"/>
          <a:ext cx="2819400" cy="3017520"/>
        </p:xfrm>
        <a:graphic>
          <a:graphicData uri="http://schemas.openxmlformats.org/drawingml/2006/table">
            <a:tbl>
              <a:tblPr/>
              <a:tblGrid>
                <a:gridCol w="704850"/>
                <a:gridCol w="704850"/>
                <a:gridCol w="704850"/>
                <a:gridCol w="704850"/>
              </a:tblGrid>
              <a:tr h="207818">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Parent</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Dyad</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R</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A</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R</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S</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EcEp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220241037"/>
              </p:ext>
            </p:extLst>
          </p:nvPr>
        </p:nvGraphicFramePr>
        <p:xfrm>
          <a:off x="1371600" y="2438400"/>
          <a:ext cx="2114550" cy="3017520"/>
        </p:xfrm>
        <a:graphic>
          <a:graphicData uri="http://schemas.openxmlformats.org/drawingml/2006/table">
            <a:tbl>
              <a:tblPr/>
              <a:tblGrid>
                <a:gridCol w="704850"/>
                <a:gridCol w="704850"/>
                <a:gridCol w="704850"/>
              </a:tblGrid>
              <a:tr h="207818">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Parent</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a:t>
                      </a:r>
                    </a:p>
                  </a:txBody>
                  <a:tcPr marL="0" marR="0" marT="0" marB="0" anchor="b">
                    <a:lnL>
                      <a:noFill/>
                    </a:lnL>
                    <a:lnR>
                      <a:noFill/>
                    </a:lnR>
                    <a:lnT>
                      <a:noFill/>
                    </a:lnT>
                    <a:lnB>
                      <a:noFill/>
                    </a:lnB>
                  </a:tcPr>
                </a:tc>
              </a:tr>
            </a:tbl>
          </a:graphicData>
        </a:graphic>
      </p:graphicFrame>
      <p:grpSp>
        <p:nvGrpSpPr>
          <p:cNvPr id="2" name="Group 1"/>
          <p:cNvGrpSpPr/>
          <p:nvPr/>
        </p:nvGrpSpPr>
        <p:grpSpPr>
          <a:xfrm>
            <a:off x="3962400" y="3505200"/>
            <a:ext cx="1066800" cy="838200"/>
            <a:chOff x="5181600" y="1257300"/>
            <a:chExt cx="838200" cy="838200"/>
          </a:xfrm>
        </p:grpSpPr>
        <p:sp>
          <p:nvSpPr>
            <p:cNvPr id="14" name="Right Arrow 13"/>
            <p:cNvSpPr/>
            <p:nvPr/>
          </p:nvSpPr>
          <p:spPr>
            <a:xfrm>
              <a:off x="5181600" y="1257300"/>
              <a:ext cx="8382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181600" y="1491734"/>
              <a:ext cx="838200" cy="369332"/>
            </a:xfrm>
            <a:prstGeom prst="rect">
              <a:avLst/>
            </a:prstGeom>
            <a:noFill/>
          </p:spPr>
          <p:txBody>
            <a:bodyPr wrap="square" rtlCol="0">
              <a:spAutoFit/>
            </a:bodyPr>
            <a:lstStyle/>
            <a:p>
              <a:r>
                <a:rPr lang="en-US" dirty="0" smtClean="0"/>
                <a:t>Back Fill</a:t>
              </a:r>
              <a:endParaRPr lang="en-US" dirty="0"/>
            </a:p>
          </p:txBody>
        </p:sp>
      </p:grpSp>
      <p:sp>
        <p:nvSpPr>
          <p:cNvPr id="3" name="Title 2"/>
          <p:cNvSpPr>
            <a:spLocks noGrp="1"/>
          </p:cNvSpPr>
          <p:nvPr>
            <p:ph type="title"/>
          </p:nvPr>
        </p:nvSpPr>
        <p:spPr/>
        <p:txBody>
          <a:bodyPr>
            <a:normAutofit fontScale="90000"/>
          </a:bodyPr>
          <a:lstStyle/>
          <a:p>
            <a:r>
              <a:rPr lang="en-US" dirty="0" smtClean="0"/>
              <a:t>Step 2: Back Fill Missing Values And Create Dyadic State Indicator</a:t>
            </a:r>
            <a:endParaRPr lang="en-US" dirty="0"/>
          </a:p>
        </p:txBody>
      </p:sp>
    </p:spTree>
    <p:extLst>
      <p:ext uri="{BB962C8B-B14F-4D97-AF65-F5344CB8AC3E}">
        <p14:creationId xmlns:p14="http://schemas.microsoft.com/office/powerpoint/2010/main" val="15491851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890655125"/>
              </p:ext>
            </p:extLst>
          </p:nvPr>
        </p:nvGraphicFramePr>
        <p:xfrm>
          <a:off x="533400" y="2514600"/>
          <a:ext cx="2819400" cy="3017520"/>
        </p:xfrm>
        <a:graphic>
          <a:graphicData uri="http://schemas.openxmlformats.org/drawingml/2006/table">
            <a:tbl>
              <a:tblPr/>
              <a:tblGrid>
                <a:gridCol w="704850"/>
                <a:gridCol w="704850"/>
                <a:gridCol w="704850"/>
                <a:gridCol w="704850"/>
              </a:tblGrid>
              <a:tr h="207818">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Parent</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Dyad</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R</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A</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R</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ScRp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S</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EcEp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9330715"/>
              </p:ext>
            </p:extLst>
          </p:nvPr>
        </p:nvGraphicFramePr>
        <p:xfrm>
          <a:off x="5257800" y="2514600"/>
          <a:ext cx="3060699" cy="3017520"/>
        </p:xfrm>
        <a:graphic>
          <a:graphicData uri="http://schemas.openxmlformats.org/drawingml/2006/table">
            <a:tbl>
              <a:tblPr/>
              <a:tblGrid>
                <a:gridCol w="672402"/>
                <a:gridCol w="621655"/>
                <a:gridCol w="647029"/>
                <a:gridCol w="596281"/>
                <a:gridCol w="523332"/>
              </a:tblGrid>
              <a:tr h="161925">
                <a:tc>
                  <a:txBody>
                    <a:bodyPr/>
                    <a:lstStyle/>
                    <a:p>
                      <a:pPr algn="ctr" fontAlgn="b"/>
                      <a:r>
                        <a:rPr lang="en-US" sz="1800" b="0" i="0" u="none" strike="noStrike" dirty="0" smtClean="0">
                          <a:solidFill>
                            <a:srgbClr val="000000"/>
                          </a:solidFill>
                          <a:effectLst/>
                          <a:latin typeface="Arial"/>
                        </a:rPr>
                        <a:t>Start State</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End State</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Start Time</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End 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Duration</a:t>
                      </a: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8</a:t>
                      </a: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8</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EcEp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13</a:t>
                      </a:r>
                    </a:p>
                  </a:txBody>
                  <a:tcPr marL="0" marR="0" marT="0" marB="0" anchor="b">
                    <a:lnL>
                      <a:noFill/>
                    </a:lnL>
                    <a:lnR>
                      <a:noFill/>
                    </a:lnR>
                    <a:lnT>
                      <a:noFill/>
                    </a:lnT>
                    <a:lnB>
                      <a:noFill/>
                    </a:lnB>
                  </a:tcPr>
                </a:tc>
              </a:tr>
            </a:tbl>
          </a:graphicData>
        </a:graphic>
      </p:graphicFrame>
      <p:sp>
        <p:nvSpPr>
          <p:cNvPr id="2" name="Title 1"/>
          <p:cNvSpPr>
            <a:spLocks noGrp="1"/>
          </p:cNvSpPr>
          <p:nvPr>
            <p:ph type="title"/>
          </p:nvPr>
        </p:nvSpPr>
        <p:spPr/>
        <p:txBody>
          <a:bodyPr>
            <a:normAutofit fontScale="90000"/>
          </a:bodyPr>
          <a:lstStyle/>
          <a:p>
            <a:r>
              <a:rPr lang="en-US" dirty="0" smtClean="0"/>
              <a:t>Step 3: Use Lead &amp; Lag And Compute Duration</a:t>
            </a:r>
            <a:endParaRPr lang="en-US" dirty="0"/>
          </a:p>
        </p:txBody>
      </p:sp>
      <p:grpSp>
        <p:nvGrpSpPr>
          <p:cNvPr id="18" name="Group 17"/>
          <p:cNvGrpSpPr/>
          <p:nvPr/>
        </p:nvGrpSpPr>
        <p:grpSpPr>
          <a:xfrm>
            <a:off x="3733801" y="3505200"/>
            <a:ext cx="1371600" cy="880765"/>
            <a:chOff x="5181600" y="1257300"/>
            <a:chExt cx="898071" cy="880765"/>
          </a:xfrm>
        </p:grpSpPr>
        <p:sp>
          <p:nvSpPr>
            <p:cNvPr id="19" name="Right Arrow 18"/>
            <p:cNvSpPr/>
            <p:nvPr/>
          </p:nvSpPr>
          <p:spPr>
            <a:xfrm>
              <a:off x="5181600" y="1257300"/>
              <a:ext cx="8382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181600" y="1491734"/>
              <a:ext cx="898071" cy="646331"/>
            </a:xfrm>
            <a:prstGeom prst="rect">
              <a:avLst/>
            </a:prstGeom>
            <a:noFill/>
          </p:spPr>
          <p:txBody>
            <a:bodyPr wrap="square" rtlCol="0">
              <a:spAutoFit/>
            </a:bodyPr>
            <a:lstStyle/>
            <a:p>
              <a:r>
                <a:rPr lang="en-US" dirty="0" smtClean="0"/>
                <a:t>Lead &amp; Lag</a:t>
              </a:r>
              <a:endParaRPr lang="en-US" dirty="0"/>
            </a:p>
          </p:txBody>
        </p:sp>
      </p:grpSp>
    </p:spTree>
    <p:extLst>
      <p:ext uri="{BB962C8B-B14F-4D97-AF65-F5344CB8AC3E}">
        <p14:creationId xmlns:p14="http://schemas.microsoft.com/office/powerpoint/2010/main" val="1549185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p:cNvGraphicFramePr>
            <a:graphicFrameLocks noGrp="1"/>
          </p:cNvGraphicFramePr>
          <p:nvPr>
            <p:extLst>
              <p:ext uri="{D42A27DB-BD31-4B8C-83A1-F6EECF244321}">
                <p14:modId xmlns:p14="http://schemas.microsoft.com/office/powerpoint/2010/main" val="952868604"/>
              </p:ext>
            </p:extLst>
          </p:nvPr>
        </p:nvGraphicFramePr>
        <p:xfrm>
          <a:off x="1143000" y="2240280"/>
          <a:ext cx="3733800" cy="3017520"/>
        </p:xfrm>
        <a:graphic>
          <a:graphicData uri="http://schemas.openxmlformats.org/drawingml/2006/table">
            <a:tbl>
              <a:tblPr/>
              <a:tblGrid>
                <a:gridCol w="574219"/>
                <a:gridCol w="644981"/>
                <a:gridCol w="533400"/>
                <a:gridCol w="533400"/>
                <a:gridCol w="914400"/>
                <a:gridCol w="533400"/>
              </a:tblGrid>
              <a:tr h="161925">
                <a:tc>
                  <a:txBody>
                    <a:bodyPr/>
                    <a:lstStyle/>
                    <a:p>
                      <a:pPr algn="ctr" fontAlgn="b"/>
                      <a:r>
                        <a:rPr lang="en-US" sz="1800" b="0" i="0" u="none" strike="noStrike" dirty="0" smtClean="0">
                          <a:solidFill>
                            <a:srgbClr val="000000"/>
                          </a:solidFill>
                          <a:effectLst/>
                          <a:latin typeface="Arial"/>
                        </a:rPr>
                        <a:t>Start State</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End State</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Start 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End 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Duration</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Dyad ID</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8</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AcNp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NcRp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8</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161925">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EcEp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13</a:t>
                      </a: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123</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grpSp>
        <p:nvGrpSpPr>
          <p:cNvPr id="3" name="Group 2"/>
          <p:cNvGrpSpPr/>
          <p:nvPr/>
        </p:nvGrpSpPr>
        <p:grpSpPr>
          <a:xfrm rot="10800000">
            <a:off x="5181600" y="3429000"/>
            <a:ext cx="1752600" cy="838200"/>
            <a:chOff x="838200" y="4838700"/>
            <a:chExt cx="1752600" cy="838200"/>
          </a:xfrm>
        </p:grpSpPr>
        <p:sp>
          <p:nvSpPr>
            <p:cNvPr id="16" name="Right Arrow 15"/>
            <p:cNvSpPr/>
            <p:nvPr/>
          </p:nvSpPr>
          <p:spPr>
            <a:xfrm rot="10800000">
              <a:off x="838200" y="4838700"/>
              <a:ext cx="17526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rot="10800000">
              <a:off x="990600" y="5073134"/>
              <a:ext cx="1600200" cy="369332"/>
            </a:xfrm>
            <a:prstGeom prst="rect">
              <a:avLst/>
            </a:prstGeom>
            <a:noFill/>
          </p:spPr>
          <p:txBody>
            <a:bodyPr wrap="square" rtlCol="0">
              <a:spAutoFit/>
            </a:bodyPr>
            <a:lstStyle/>
            <a:p>
              <a:r>
                <a:rPr lang="en-US" dirty="0" smtClean="0"/>
                <a:t>Repeat &amp; Stack</a:t>
              </a:r>
              <a:endParaRPr lang="en-US" dirty="0"/>
            </a:p>
          </p:txBody>
        </p:sp>
      </p:grpSp>
      <p:sp>
        <p:nvSpPr>
          <p:cNvPr id="2" name="Title 1"/>
          <p:cNvSpPr>
            <a:spLocks noGrp="1"/>
          </p:cNvSpPr>
          <p:nvPr>
            <p:ph type="title"/>
          </p:nvPr>
        </p:nvSpPr>
        <p:spPr/>
        <p:txBody>
          <a:bodyPr>
            <a:normAutofit fontScale="90000"/>
          </a:bodyPr>
          <a:lstStyle/>
          <a:p>
            <a:r>
              <a:rPr lang="en-US" dirty="0" smtClean="0"/>
              <a:t>Step 4: Add Dyad ID, Repeat For All Dyads And Stack</a:t>
            </a:r>
            <a:endParaRPr lang="en-US" dirty="0"/>
          </a:p>
        </p:txBody>
      </p:sp>
    </p:spTree>
    <p:extLst>
      <p:ext uri="{BB962C8B-B14F-4D97-AF65-F5344CB8AC3E}">
        <p14:creationId xmlns:p14="http://schemas.microsoft.com/office/powerpoint/2010/main" val="1445489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85550892"/>
              </p:ext>
            </p:extLst>
          </p:nvPr>
        </p:nvGraphicFramePr>
        <p:xfrm>
          <a:off x="228600" y="337066"/>
          <a:ext cx="1600200" cy="3657600"/>
        </p:xfrm>
        <a:graphic>
          <a:graphicData uri="http://schemas.openxmlformats.org/drawingml/2006/table">
            <a:tbl>
              <a:tblPr/>
              <a:tblGrid>
                <a:gridCol w="762000"/>
                <a:gridCol w="838200"/>
              </a:tblGrid>
              <a:tr h="228600">
                <a:tc>
                  <a:txBody>
                    <a:bodyPr/>
                    <a:lstStyle/>
                    <a:p>
                      <a:pPr algn="ctr" fontAlgn="b"/>
                      <a:r>
                        <a:rPr lang="en-US" sz="16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Child</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A</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S</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E</a:t>
                      </a:r>
                    </a:p>
                  </a:txBody>
                  <a:tcPr marL="0" marR="0" marT="0" marB="0" anchor="b">
                    <a:lnL>
                      <a:noFill/>
                    </a:lnL>
                    <a:lnR>
                      <a:noFill/>
                    </a:lnR>
                    <a:lnT>
                      <a:noFill/>
                    </a:lnT>
                    <a:lnB>
                      <a:noFill/>
                    </a:lnB>
                  </a:tcPr>
                </a:tc>
              </a:tr>
              <a:tr h="228600">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28600">
                <a:tc>
                  <a:txBody>
                    <a:bodyPr/>
                    <a:lstStyle/>
                    <a:p>
                      <a:pPr algn="ctr" fontAlgn="b"/>
                      <a:r>
                        <a:rPr lang="en-US" sz="16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Parent</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6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E</a:t>
                      </a:r>
                    </a:p>
                  </a:txBody>
                  <a:tcPr marL="0" marR="0" marT="0" marB="0" anchor="b">
                    <a:lnL>
                      <a:noFill/>
                    </a:lnL>
                    <a:lnR>
                      <a:noFill/>
                    </a:lnR>
                    <a:lnT>
                      <a:noFill/>
                    </a:lnT>
                    <a:lnB>
                      <a:noFill/>
                    </a:lnB>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141378857"/>
              </p:ext>
            </p:extLst>
          </p:nvPr>
        </p:nvGraphicFramePr>
        <p:xfrm>
          <a:off x="6172200" y="381000"/>
          <a:ext cx="2667000" cy="2682240"/>
        </p:xfrm>
        <a:graphic>
          <a:graphicData uri="http://schemas.openxmlformats.org/drawingml/2006/table">
            <a:tbl>
              <a:tblPr/>
              <a:tblGrid>
                <a:gridCol w="609600"/>
                <a:gridCol w="609600"/>
                <a:gridCol w="762000"/>
                <a:gridCol w="685800"/>
              </a:tblGrid>
              <a:tr h="207818">
                <a:tc>
                  <a:txBody>
                    <a:bodyPr/>
                    <a:lstStyle/>
                    <a:p>
                      <a:pPr algn="ctr" fontAlgn="b"/>
                      <a:r>
                        <a:rPr lang="en-US" sz="16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Parent</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Dyad</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NcNp</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R</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AcNp</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A</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AcNp</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NcRp</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R</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ScRp</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S</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ScNp</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EcEp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bl>
          </a:graphicData>
        </a:graphic>
      </p:graphicFrame>
      <p:sp>
        <p:nvSpPr>
          <p:cNvPr id="8" name="Right Arrow 7"/>
          <p:cNvSpPr/>
          <p:nvPr/>
        </p:nvSpPr>
        <p:spPr>
          <a:xfrm>
            <a:off x="1752600" y="1524000"/>
            <a:ext cx="15240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676400" y="1764268"/>
            <a:ext cx="1600200" cy="369332"/>
          </a:xfrm>
          <a:prstGeom prst="rect">
            <a:avLst/>
          </a:prstGeom>
          <a:noFill/>
        </p:spPr>
        <p:txBody>
          <a:bodyPr wrap="square" rtlCol="0">
            <a:spAutoFit/>
          </a:bodyPr>
          <a:lstStyle/>
          <a:p>
            <a:r>
              <a:rPr lang="en-US" dirty="0" smtClean="0"/>
              <a:t>Merge on Time</a:t>
            </a:r>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1237951405"/>
              </p:ext>
            </p:extLst>
          </p:nvPr>
        </p:nvGraphicFramePr>
        <p:xfrm>
          <a:off x="2819400" y="3657600"/>
          <a:ext cx="3289299" cy="2682240"/>
        </p:xfrm>
        <a:graphic>
          <a:graphicData uri="http://schemas.openxmlformats.org/drawingml/2006/table">
            <a:tbl>
              <a:tblPr/>
              <a:tblGrid>
                <a:gridCol w="672402"/>
                <a:gridCol w="621655"/>
                <a:gridCol w="547442"/>
                <a:gridCol w="609600"/>
                <a:gridCol w="838200"/>
              </a:tblGrid>
              <a:tr h="161925">
                <a:tc>
                  <a:txBody>
                    <a:bodyPr/>
                    <a:lstStyle/>
                    <a:p>
                      <a:pPr algn="ctr" fontAlgn="b"/>
                      <a:r>
                        <a:rPr lang="en-US" sz="1600" b="0" i="0" u="none" strike="noStrike" dirty="0" smtClean="0">
                          <a:solidFill>
                            <a:srgbClr val="000000"/>
                          </a:solidFill>
                          <a:effectLst/>
                          <a:latin typeface="Arial"/>
                        </a:rPr>
                        <a:t>Start State</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End State</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Start Time</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End Time</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Duration</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NcRp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6</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NcRp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AcNp</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8</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AcNp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AcNp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3</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AcNp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3</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NcRp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6</a:t>
                      </a:r>
                    </a:p>
                  </a:txBody>
                  <a:tcPr marL="0" marR="0" marT="0" marB="0" anchor="b">
                    <a:lnL>
                      <a:noFill/>
                    </a:lnL>
                    <a:lnR>
                      <a:noFill/>
                    </a:lnR>
                    <a:lnT>
                      <a:noFill/>
                    </a:lnT>
                    <a:lnB>
                      <a:noFill/>
                    </a:lnB>
                  </a:tcPr>
                </a:tc>
              </a:tr>
              <a:tr h="161925">
                <a:tc>
                  <a:txBody>
                    <a:bodyPr/>
                    <a:lstStyle/>
                    <a:p>
                      <a:pPr algn="ctr" fontAlgn="b"/>
                      <a:r>
                        <a:rPr lang="en-US" sz="1600" b="0" i="0" u="none" strike="noStrike" dirty="0" err="1">
                          <a:solidFill>
                            <a:srgbClr val="000000"/>
                          </a:solidFill>
                          <a:effectLst/>
                          <a:latin typeface="Arial"/>
                        </a:rPr>
                        <a:t>NcRp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ScRp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8</a:t>
                      </a:r>
                    </a:p>
                  </a:txBody>
                  <a:tcPr marL="0" marR="0" marT="0" marB="0" anchor="b">
                    <a:lnL>
                      <a:noFill/>
                    </a:lnL>
                    <a:lnR>
                      <a:noFill/>
                    </a:lnR>
                    <a:lnT>
                      <a:noFill/>
                    </a:lnT>
                    <a:lnB>
                      <a:noFill/>
                    </a:lnB>
                  </a:tcPr>
                </a:tc>
              </a:tr>
              <a:tr h="161925">
                <a:tc>
                  <a:txBody>
                    <a:bodyPr/>
                    <a:lstStyle/>
                    <a:p>
                      <a:pPr algn="ctr" fontAlgn="b"/>
                      <a:r>
                        <a:rPr lang="en-US" sz="16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ScNp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5</a:t>
                      </a:r>
                    </a:p>
                  </a:txBody>
                  <a:tcPr marL="0" marR="0" marT="0" marB="0" anchor="b">
                    <a:lnL>
                      <a:noFill/>
                    </a:lnL>
                    <a:lnR>
                      <a:noFill/>
                    </a:lnR>
                    <a:lnT>
                      <a:noFill/>
                    </a:lnT>
                    <a:lnB>
                      <a:noFill/>
                    </a:lnB>
                  </a:tcPr>
                </a:tc>
              </a:tr>
              <a:tr h="161925">
                <a:tc>
                  <a:txBody>
                    <a:bodyPr/>
                    <a:lstStyle/>
                    <a:p>
                      <a:pPr algn="ctr" fontAlgn="b"/>
                      <a:r>
                        <a:rPr lang="en-US" sz="16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600" b="0" i="0" u="none" strike="noStrike" dirty="0" err="1">
                          <a:solidFill>
                            <a:srgbClr val="000000"/>
                          </a:solidFill>
                          <a:effectLst/>
                          <a:latin typeface="Arial"/>
                        </a:rPr>
                        <a:t>NcNp</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5</a:t>
                      </a:r>
                    </a:p>
                  </a:txBody>
                  <a:tcPr marL="0" marR="0" marT="0" marB="0" anchor="b">
                    <a:lnL>
                      <a:noFill/>
                    </a:lnL>
                    <a:lnR>
                      <a:noFill/>
                    </a:lnR>
                    <a:lnT>
                      <a:noFill/>
                    </a:lnT>
                    <a:lnB>
                      <a:noFill/>
                    </a:lnB>
                  </a:tcPr>
                </a:tc>
              </a:tr>
              <a:tr h="161925">
                <a:tc>
                  <a:txBody>
                    <a:bodyPr/>
                    <a:lstStyle/>
                    <a:p>
                      <a:pPr algn="ctr" fontAlgn="b"/>
                      <a:r>
                        <a:rPr lang="en-US" sz="16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EcEp</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13</a:t>
                      </a:r>
                    </a:p>
                  </a:txBody>
                  <a:tcPr marL="0" marR="0" marT="0" marB="0" anchor="b">
                    <a:lnL>
                      <a:noFill/>
                    </a:lnL>
                    <a:lnR>
                      <a:noFill/>
                    </a:lnR>
                    <a:lnT>
                      <a:noFill/>
                    </a:lnT>
                    <a:lnB>
                      <a:noFill/>
                    </a:lnB>
                  </a:tcPr>
                </a:tc>
              </a:tr>
            </a:tbl>
          </a:graphicData>
        </a:graphic>
      </p:graphicFrame>
      <p:grpSp>
        <p:nvGrpSpPr>
          <p:cNvPr id="2" name="Group 1"/>
          <p:cNvGrpSpPr/>
          <p:nvPr/>
        </p:nvGrpSpPr>
        <p:grpSpPr>
          <a:xfrm>
            <a:off x="6324600" y="3657600"/>
            <a:ext cx="1905000" cy="1828800"/>
            <a:chOff x="6324600" y="4114799"/>
            <a:chExt cx="1905000" cy="1828800"/>
          </a:xfrm>
        </p:grpSpPr>
        <p:sp>
          <p:nvSpPr>
            <p:cNvPr id="12" name="Bent Arrow 11"/>
            <p:cNvSpPr/>
            <p:nvPr/>
          </p:nvSpPr>
          <p:spPr>
            <a:xfrm rot="10800000">
              <a:off x="6324600" y="4114799"/>
              <a:ext cx="1905000" cy="1828800"/>
            </a:xfrm>
            <a:prstGeom prst="ben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6477000" y="5257800"/>
              <a:ext cx="1257301" cy="369332"/>
            </a:xfrm>
            <a:prstGeom prst="rect">
              <a:avLst/>
            </a:prstGeom>
            <a:noFill/>
          </p:spPr>
          <p:txBody>
            <a:bodyPr wrap="square" rtlCol="0">
              <a:spAutoFit/>
            </a:bodyPr>
            <a:lstStyle/>
            <a:p>
              <a:r>
                <a:rPr lang="en-US" dirty="0" smtClean="0"/>
                <a:t>Lead &amp; Lag</a:t>
              </a:r>
            </a:p>
          </p:txBody>
        </p:sp>
      </p:grpSp>
      <p:graphicFrame>
        <p:nvGraphicFramePr>
          <p:cNvPr id="10" name="Table 9"/>
          <p:cNvGraphicFramePr>
            <a:graphicFrameLocks noGrp="1"/>
          </p:cNvGraphicFramePr>
          <p:nvPr>
            <p:extLst>
              <p:ext uri="{D42A27DB-BD31-4B8C-83A1-F6EECF244321}">
                <p14:modId xmlns:p14="http://schemas.microsoft.com/office/powerpoint/2010/main" val="1143441670"/>
              </p:ext>
            </p:extLst>
          </p:nvPr>
        </p:nvGraphicFramePr>
        <p:xfrm>
          <a:off x="3295650" y="381000"/>
          <a:ext cx="1885950" cy="2682240"/>
        </p:xfrm>
        <a:graphic>
          <a:graphicData uri="http://schemas.openxmlformats.org/drawingml/2006/table">
            <a:tbl>
              <a:tblPr/>
              <a:tblGrid>
                <a:gridCol w="590550"/>
                <a:gridCol w="609600"/>
                <a:gridCol w="685800"/>
              </a:tblGrid>
              <a:tr h="207818">
                <a:tc>
                  <a:txBody>
                    <a:bodyPr/>
                    <a:lstStyle/>
                    <a:p>
                      <a:pPr algn="ctr" fontAlgn="b"/>
                      <a:r>
                        <a:rPr lang="en-US" sz="16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Parent</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smtClean="0">
                          <a:solidFill>
                            <a:srgbClr val="000000"/>
                          </a:solidFill>
                          <a:effectLst/>
                          <a:latin typeface="Arial"/>
                        </a:rPr>
                        <a:t>N</a:t>
                      </a:r>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6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6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6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600" b="0" i="0" u="none" strike="noStrike" dirty="0">
                          <a:solidFill>
                            <a:srgbClr val="000000"/>
                          </a:solidFill>
                          <a:effectLst/>
                          <a:latin typeface="Arial"/>
                        </a:rPr>
                        <a:t>E</a:t>
                      </a:r>
                    </a:p>
                  </a:txBody>
                  <a:tcPr marL="0" marR="0" marT="0" marB="0" anchor="b">
                    <a:lnL>
                      <a:noFill/>
                    </a:lnL>
                    <a:lnR>
                      <a:noFill/>
                    </a:lnR>
                    <a:lnT>
                      <a:noFill/>
                    </a:lnT>
                    <a:lnB>
                      <a:noFill/>
                    </a:lnB>
                  </a:tcPr>
                </a:tc>
              </a:tr>
            </a:tbl>
          </a:graphicData>
        </a:graphic>
      </p:graphicFrame>
      <p:sp>
        <p:nvSpPr>
          <p:cNvPr id="14" name="Right Arrow 13"/>
          <p:cNvSpPr/>
          <p:nvPr/>
        </p:nvSpPr>
        <p:spPr>
          <a:xfrm>
            <a:off x="5257800" y="1257300"/>
            <a:ext cx="8382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5257800" y="1491734"/>
            <a:ext cx="457201" cy="369332"/>
          </a:xfrm>
          <a:prstGeom prst="rect">
            <a:avLst/>
          </a:prstGeom>
          <a:noFill/>
        </p:spPr>
        <p:txBody>
          <a:bodyPr wrap="square" rtlCol="0">
            <a:spAutoFit/>
          </a:bodyPr>
          <a:lstStyle/>
          <a:p>
            <a:r>
              <a:rPr lang="en-US" dirty="0" smtClean="0"/>
              <a:t>Fill</a:t>
            </a:r>
            <a:endParaRPr lang="en-US" dirty="0"/>
          </a:p>
        </p:txBody>
      </p:sp>
      <p:grpSp>
        <p:nvGrpSpPr>
          <p:cNvPr id="3" name="Group 2"/>
          <p:cNvGrpSpPr/>
          <p:nvPr/>
        </p:nvGrpSpPr>
        <p:grpSpPr>
          <a:xfrm>
            <a:off x="914400" y="4648200"/>
            <a:ext cx="1600200" cy="838200"/>
            <a:chOff x="1066800" y="4838700"/>
            <a:chExt cx="1600200" cy="838200"/>
          </a:xfrm>
        </p:grpSpPr>
        <p:sp>
          <p:nvSpPr>
            <p:cNvPr id="16" name="Right Arrow 15"/>
            <p:cNvSpPr/>
            <p:nvPr/>
          </p:nvSpPr>
          <p:spPr>
            <a:xfrm rot="10800000">
              <a:off x="1066800" y="4838700"/>
              <a:ext cx="15240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1066800" y="5073134"/>
              <a:ext cx="1600200" cy="369332"/>
            </a:xfrm>
            <a:prstGeom prst="rect">
              <a:avLst/>
            </a:prstGeom>
            <a:noFill/>
          </p:spPr>
          <p:txBody>
            <a:bodyPr wrap="square" rtlCol="0">
              <a:spAutoFit/>
            </a:bodyPr>
            <a:lstStyle/>
            <a:p>
              <a:r>
                <a:rPr lang="en-US" dirty="0" smtClean="0"/>
                <a:t>Repeat &amp; Stack</a:t>
              </a:r>
              <a:endParaRPr lang="en-US" dirty="0"/>
            </a:p>
          </p:txBody>
        </p:sp>
      </p:grpSp>
    </p:spTree>
    <p:extLst>
      <p:ext uri="{BB962C8B-B14F-4D97-AF65-F5344CB8AC3E}">
        <p14:creationId xmlns:p14="http://schemas.microsoft.com/office/powerpoint/2010/main" val="9800708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Censoring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A waiting time is censored if we stop observing and do not know how much longer it took for the event to finally happen.</a:t>
            </a:r>
          </a:p>
          <a:p>
            <a:r>
              <a:rPr lang="en-US" dirty="0" smtClean="0"/>
              <a:t>In </a:t>
            </a:r>
            <a:r>
              <a:rPr lang="en-US" dirty="0" err="1" smtClean="0"/>
              <a:t>microsocial</a:t>
            </a:r>
            <a:r>
              <a:rPr lang="en-US" dirty="0" smtClean="0"/>
              <a:t> interaction, waiting times will be censored by the end of the observation period, equipment malfunction, if the subject moves out of sight of observer, etc.</a:t>
            </a:r>
          </a:p>
          <a:p>
            <a:r>
              <a:rPr lang="en-US" dirty="0" smtClean="0"/>
              <a:t>In addition, waiting times for competing transitions are also censored by the transition that actually happened, so called “competing risks”.</a:t>
            </a:r>
            <a:endParaRPr lang="en-US" dirty="0"/>
          </a:p>
        </p:txBody>
      </p:sp>
    </p:spTree>
    <p:extLst>
      <p:ext uri="{BB962C8B-B14F-4D97-AF65-F5344CB8AC3E}">
        <p14:creationId xmlns:p14="http://schemas.microsoft.com/office/powerpoint/2010/main" val="2958698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Competing Risks and Censoring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example model, the start state is always the same but there are 3 possible child transitions to 3 different end states.</a:t>
            </a:r>
          </a:p>
          <a:p>
            <a:r>
              <a:rPr lang="en-US" dirty="0" smtClean="0"/>
              <a:t>An actual child transition that happens will censor the waiting times for the other 2 child transitions. </a:t>
            </a:r>
          </a:p>
          <a:p>
            <a:r>
              <a:rPr lang="en-US" dirty="0" smtClean="0"/>
              <a:t>It is not known how long it would take for either of the other 2 transitions to happen, just longer than the transition that did happen.</a:t>
            </a:r>
          </a:p>
          <a:p>
            <a:r>
              <a:rPr lang="en-US" dirty="0" smtClean="0"/>
              <a:t>This is known as “competing risks” and is illustrated in the schematic diagram.</a:t>
            </a:r>
          </a:p>
          <a:p>
            <a:endParaRPr lang="en-US" dirty="0"/>
          </a:p>
        </p:txBody>
      </p:sp>
    </p:spTree>
    <p:extLst>
      <p:ext uri="{BB962C8B-B14F-4D97-AF65-F5344CB8AC3E}">
        <p14:creationId xmlns:p14="http://schemas.microsoft.com/office/powerpoint/2010/main" val="23418949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997"/>
            <a:ext cx="8229600" cy="1143000"/>
          </a:xfrm>
        </p:spPr>
        <p:txBody>
          <a:bodyPr>
            <a:normAutofit/>
          </a:bodyPr>
          <a:lstStyle/>
          <a:p>
            <a:r>
              <a:rPr lang="en-US" sz="3600" dirty="0" smtClean="0"/>
              <a:t>Schematic of Censoring In Competing Risks</a:t>
            </a:r>
            <a:endParaRPr lang="en-US" sz="3600" dirty="0"/>
          </a:p>
        </p:txBody>
      </p:sp>
      <p:grpSp>
        <p:nvGrpSpPr>
          <p:cNvPr id="12" name="Group 11"/>
          <p:cNvGrpSpPr/>
          <p:nvPr/>
        </p:nvGrpSpPr>
        <p:grpSpPr>
          <a:xfrm>
            <a:off x="1295400" y="2514600"/>
            <a:ext cx="6976659" cy="4120138"/>
            <a:chOff x="1295400" y="2514600"/>
            <a:chExt cx="6976659" cy="4120138"/>
          </a:xfrm>
        </p:grpSpPr>
        <p:sp>
          <p:nvSpPr>
            <p:cNvPr id="34" name="TextBox 33"/>
            <p:cNvSpPr txBox="1"/>
            <p:nvPr/>
          </p:nvSpPr>
          <p:spPr>
            <a:xfrm>
              <a:off x="4419600" y="6313398"/>
              <a:ext cx="652282" cy="321340"/>
            </a:xfrm>
            <a:prstGeom prst="rect">
              <a:avLst/>
            </a:prstGeom>
            <a:noFill/>
            <a:ln>
              <a:noFill/>
            </a:ln>
          </p:spPr>
          <p:txBody>
            <a:bodyPr wrap="square" lIns="0" rIns="0" rtlCol="0">
              <a:spAutoFit/>
            </a:bodyPr>
            <a:lstStyle/>
            <a:p>
              <a:pPr algn="ctr"/>
              <a:r>
                <a:rPr lang="en-US" sz="1800" dirty="0" smtClean="0"/>
                <a:t>Time</a:t>
              </a:r>
              <a:endParaRPr lang="en-US" sz="1800" dirty="0"/>
            </a:p>
          </p:txBody>
        </p:sp>
        <p:grpSp>
          <p:nvGrpSpPr>
            <p:cNvPr id="8" name="Group 7"/>
            <p:cNvGrpSpPr/>
            <p:nvPr/>
          </p:nvGrpSpPr>
          <p:grpSpPr>
            <a:xfrm>
              <a:off x="1295400" y="5943600"/>
              <a:ext cx="6831798" cy="360897"/>
              <a:chOff x="1528989" y="6416475"/>
              <a:chExt cx="6831798" cy="360897"/>
            </a:xfrm>
          </p:grpSpPr>
          <p:cxnSp>
            <p:nvCxnSpPr>
              <p:cNvPr id="31" name="Straight Arrow Connector 30"/>
              <p:cNvCxnSpPr/>
              <p:nvPr/>
            </p:nvCxnSpPr>
            <p:spPr>
              <a:xfrm>
                <a:off x="1631981" y="6449902"/>
                <a:ext cx="672880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528989" y="6449902"/>
                <a:ext cx="240315" cy="321340"/>
              </a:xfrm>
              <a:prstGeom prst="rect">
                <a:avLst/>
              </a:prstGeom>
              <a:noFill/>
              <a:ln>
                <a:noFill/>
              </a:ln>
            </p:spPr>
            <p:txBody>
              <a:bodyPr wrap="square" lIns="0" rIns="0" rtlCol="0">
                <a:spAutoFit/>
              </a:bodyPr>
              <a:lstStyle/>
              <a:p>
                <a:pPr algn="ctr"/>
                <a:r>
                  <a:rPr lang="en-US" sz="1800" dirty="0" smtClean="0"/>
                  <a:t>0</a:t>
                </a:r>
                <a:endParaRPr lang="en-US" sz="1800" dirty="0"/>
              </a:p>
            </p:txBody>
          </p:sp>
          <p:cxnSp>
            <p:nvCxnSpPr>
              <p:cNvPr id="36" name="Straight Connector 35"/>
              <p:cNvCxnSpPr/>
              <p:nvPr/>
            </p:nvCxnSpPr>
            <p:spPr>
              <a:xfrm>
                <a:off x="1631981" y="6418577"/>
                <a:ext cx="0" cy="62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3245521" y="6416475"/>
                <a:ext cx="0" cy="62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4756069" y="6416475"/>
                <a:ext cx="0" cy="62651"/>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6438271" y="6424706"/>
                <a:ext cx="0" cy="62651"/>
              </a:xfrm>
              <a:prstGeom prst="line">
                <a:avLst/>
              </a:prstGeom>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3125364" y="6456032"/>
                <a:ext cx="240315" cy="321340"/>
              </a:xfrm>
              <a:prstGeom prst="rect">
                <a:avLst/>
              </a:prstGeom>
              <a:noFill/>
              <a:ln>
                <a:noFill/>
              </a:ln>
            </p:spPr>
            <p:txBody>
              <a:bodyPr wrap="square" lIns="0" rIns="0" rtlCol="0">
                <a:spAutoFit/>
              </a:bodyPr>
              <a:lstStyle/>
              <a:p>
                <a:pPr algn="ctr"/>
                <a:r>
                  <a:rPr lang="en-US" sz="1800" dirty="0" smtClean="0"/>
                  <a:t>1</a:t>
                </a:r>
                <a:endParaRPr lang="en-US" sz="1800" dirty="0"/>
              </a:p>
            </p:txBody>
          </p:sp>
          <p:sp>
            <p:nvSpPr>
              <p:cNvPr id="54" name="TextBox 53"/>
              <p:cNvSpPr txBox="1"/>
              <p:nvPr/>
            </p:nvSpPr>
            <p:spPr>
              <a:xfrm>
                <a:off x="6342351" y="6456032"/>
                <a:ext cx="240315" cy="321340"/>
              </a:xfrm>
              <a:prstGeom prst="rect">
                <a:avLst/>
              </a:prstGeom>
              <a:noFill/>
              <a:ln>
                <a:noFill/>
              </a:ln>
            </p:spPr>
            <p:txBody>
              <a:bodyPr wrap="square" lIns="0" rIns="0" rtlCol="0">
                <a:spAutoFit/>
              </a:bodyPr>
              <a:lstStyle/>
              <a:p>
                <a:pPr algn="ctr"/>
                <a:r>
                  <a:rPr lang="en-US" sz="1800" dirty="0" smtClean="0"/>
                  <a:t>3</a:t>
                </a:r>
                <a:endParaRPr lang="en-US" sz="1800" dirty="0"/>
              </a:p>
            </p:txBody>
          </p:sp>
          <p:sp>
            <p:nvSpPr>
              <p:cNvPr id="55" name="TextBox 54"/>
              <p:cNvSpPr txBox="1"/>
              <p:nvPr/>
            </p:nvSpPr>
            <p:spPr>
              <a:xfrm>
                <a:off x="4635912" y="6449902"/>
                <a:ext cx="240315" cy="321340"/>
              </a:xfrm>
              <a:prstGeom prst="rect">
                <a:avLst/>
              </a:prstGeom>
              <a:noFill/>
              <a:ln>
                <a:noFill/>
              </a:ln>
            </p:spPr>
            <p:txBody>
              <a:bodyPr wrap="square" lIns="0" rIns="0" rtlCol="0">
                <a:spAutoFit/>
              </a:bodyPr>
              <a:lstStyle/>
              <a:p>
                <a:pPr algn="ctr"/>
                <a:r>
                  <a:rPr lang="en-US" sz="1800" dirty="0" smtClean="0"/>
                  <a:t>2</a:t>
                </a:r>
                <a:endParaRPr lang="en-US" sz="1800" dirty="0"/>
              </a:p>
            </p:txBody>
          </p:sp>
        </p:grpSp>
        <p:grpSp>
          <p:nvGrpSpPr>
            <p:cNvPr id="6" name="Group 5"/>
            <p:cNvGrpSpPr/>
            <p:nvPr/>
          </p:nvGrpSpPr>
          <p:grpSpPr>
            <a:xfrm>
              <a:off x="1371600" y="2514600"/>
              <a:ext cx="6900459" cy="3462427"/>
              <a:chOff x="1631981" y="759931"/>
              <a:chExt cx="6900459" cy="3462427"/>
            </a:xfrm>
          </p:grpSpPr>
          <p:sp>
            <p:nvSpPr>
              <p:cNvPr id="4" name="TextBox 3"/>
              <p:cNvSpPr txBox="1"/>
              <p:nvPr/>
            </p:nvSpPr>
            <p:spPr>
              <a:xfrm>
                <a:off x="1631981" y="2358953"/>
                <a:ext cx="2128500" cy="646331"/>
              </a:xfrm>
              <a:prstGeom prst="rect">
                <a:avLst/>
              </a:prstGeom>
              <a:noFill/>
              <a:ln w="22225">
                <a:solidFill>
                  <a:schemeClr val="tx1"/>
                </a:solidFill>
              </a:ln>
            </p:spPr>
            <p:txBody>
              <a:bodyPr wrap="square" lIns="0" rIns="0" rtlCol="0">
                <a:spAutoFit/>
              </a:bodyPr>
              <a:lstStyle/>
              <a:p>
                <a:pPr algn="ctr"/>
                <a:r>
                  <a:rPr lang="en-US" sz="1800" b="1" dirty="0" smtClean="0"/>
                  <a:t>Parent Negative-Child Neutral</a:t>
                </a:r>
                <a:endParaRPr lang="en-US" sz="1800" b="1" dirty="0"/>
              </a:p>
            </p:txBody>
          </p:sp>
          <p:sp>
            <p:nvSpPr>
              <p:cNvPr id="5" name="TextBox 4"/>
              <p:cNvSpPr txBox="1"/>
              <p:nvPr/>
            </p:nvSpPr>
            <p:spPr>
              <a:xfrm>
                <a:off x="3760481" y="1420702"/>
                <a:ext cx="1529100" cy="923330"/>
              </a:xfrm>
              <a:prstGeom prst="rect">
                <a:avLst/>
              </a:prstGeom>
              <a:noFill/>
              <a:ln w="22225">
                <a:solidFill>
                  <a:srgbClr val="FF0000"/>
                </a:solidFill>
              </a:ln>
            </p:spPr>
            <p:txBody>
              <a:bodyPr wrap="square" lIns="0" rIns="0" rtlCol="0">
                <a:spAutoFit/>
              </a:bodyPr>
              <a:lstStyle/>
              <a:p>
                <a:pPr algn="ctr"/>
                <a:r>
                  <a:rPr lang="en-US" b="1" dirty="0" smtClean="0">
                    <a:solidFill>
                      <a:srgbClr val="FF0000"/>
                    </a:solidFill>
                  </a:rPr>
                  <a:t>Parent Negative-Child Anger</a:t>
                </a:r>
                <a:endParaRPr lang="en-US" b="1" dirty="0">
                  <a:solidFill>
                    <a:srgbClr val="FF0000"/>
                  </a:solidFill>
                </a:endParaRPr>
              </a:p>
            </p:txBody>
          </p:sp>
          <p:sp>
            <p:nvSpPr>
              <p:cNvPr id="7" name="TextBox 6"/>
              <p:cNvSpPr txBox="1"/>
              <p:nvPr/>
            </p:nvSpPr>
            <p:spPr>
              <a:xfrm>
                <a:off x="7262206" y="3037001"/>
                <a:ext cx="1270234" cy="923330"/>
              </a:xfrm>
              <a:prstGeom prst="rect">
                <a:avLst/>
              </a:prstGeom>
              <a:noFill/>
              <a:ln>
                <a:solidFill>
                  <a:srgbClr val="0070C0"/>
                </a:solidFill>
              </a:ln>
            </p:spPr>
            <p:txBody>
              <a:bodyPr wrap="square" lIns="0" rIns="0" rtlCol="0">
                <a:spAutoFit/>
              </a:bodyPr>
              <a:lstStyle/>
              <a:p>
                <a:pPr algn="ctr"/>
                <a:r>
                  <a:rPr lang="en-US" dirty="0" smtClean="0">
                    <a:solidFill>
                      <a:srgbClr val="0070C0"/>
                    </a:solidFill>
                  </a:rPr>
                  <a:t>Parent Negative- Child Positive</a:t>
                </a:r>
                <a:endParaRPr lang="en-US" dirty="0">
                  <a:solidFill>
                    <a:srgbClr val="0070C0"/>
                  </a:solidFill>
                </a:endParaRPr>
              </a:p>
            </p:txBody>
          </p:sp>
          <p:cxnSp>
            <p:nvCxnSpPr>
              <p:cNvPr id="9" name="Elbow Connector 8"/>
              <p:cNvCxnSpPr/>
              <p:nvPr/>
            </p:nvCxnSpPr>
            <p:spPr>
              <a:xfrm rot="10800000" flipH="1">
                <a:off x="1631981" y="1826731"/>
                <a:ext cx="2128500" cy="539014"/>
              </a:xfrm>
              <a:prstGeom prst="bentConnector3">
                <a:avLst>
                  <a:gd name="adj1" fmla="val 133"/>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Elbow Connector 10"/>
              <p:cNvCxnSpPr/>
              <p:nvPr/>
            </p:nvCxnSpPr>
            <p:spPr>
              <a:xfrm rot="10800000" flipH="1" flipV="1">
                <a:off x="1648195" y="2934303"/>
                <a:ext cx="5623052" cy="568827"/>
              </a:xfrm>
              <a:prstGeom prst="bentConnector3">
                <a:avLst>
                  <a:gd name="adj1" fmla="val -206"/>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3760481" y="1295400"/>
                <a:ext cx="0" cy="2926958"/>
              </a:xfrm>
              <a:prstGeom prst="line">
                <a:avLst/>
              </a:prstGeom>
              <a:ln w="25400">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188686" y="759931"/>
                <a:ext cx="1338895" cy="400110"/>
              </a:xfrm>
              <a:prstGeom prst="rect">
                <a:avLst/>
              </a:prstGeom>
              <a:noFill/>
            </p:spPr>
            <p:txBody>
              <a:bodyPr wrap="square" rtlCol="0">
                <a:spAutoFit/>
              </a:bodyPr>
              <a:lstStyle/>
              <a:p>
                <a:r>
                  <a:rPr lang="en-US" sz="2000" b="1" dirty="0" smtClean="0"/>
                  <a:t>Observed</a:t>
                </a:r>
                <a:endParaRPr lang="en-US" sz="2000" b="1" dirty="0"/>
              </a:p>
            </p:txBody>
          </p:sp>
          <p:sp>
            <p:nvSpPr>
              <p:cNvPr id="33" name="TextBox 32"/>
              <p:cNvSpPr txBox="1"/>
              <p:nvPr/>
            </p:nvSpPr>
            <p:spPr>
              <a:xfrm>
                <a:off x="6119201" y="1066800"/>
                <a:ext cx="2035601" cy="723015"/>
              </a:xfrm>
              <a:prstGeom prst="rect">
                <a:avLst/>
              </a:prstGeom>
              <a:noFill/>
            </p:spPr>
            <p:txBody>
              <a:bodyPr wrap="square" rtlCol="0">
                <a:spAutoFit/>
              </a:bodyPr>
              <a:lstStyle/>
              <a:p>
                <a:pPr algn="ctr"/>
                <a:r>
                  <a:rPr lang="en-US" dirty="0" smtClean="0"/>
                  <a:t>Not Observed:</a:t>
                </a:r>
              </a:p>
              <a:p>
                <a:pPr algn="ctr"/>
                <a:r>
                  <a:rPr lang="en-US" dirty="0" smtClean="0"/>
                  <a:t>Censored</a:t>
                </a:r>
                <a:endParaRPr lang="en-US" dirty="0"/>
              </a:p>
            </p:txBody>
          </p:sp>
          <p:sp>
            <p:nvSpPr>
              <p:cNvPr id="35" name="TextBox 34"/>
              <p:cNvSpPr txBox="1"/>
              <p:nvPr/>
            </p:nvSpPr>
            <p:spPr>
              <a:xfrm>
                <a:off x="6324600" y="2057400"/>
                <a:ext cx="1270234" cy="923330"/>
              </a:xfrm>
              <a:prstGeom prst="rect">
                <a:avLst/>
              </a:prstGeom>
              <a:noFill/>
              <a:ln>
                <a:solidFill>
                  <a:srgbClr val="00B050"/>
                </a:solidFill>
              </a:ln>
            </p:spPr>
            <p:txBody>
              <a:bodyPr wrap="square" lIns="0" rIns="0" rtlCol="0">
                <a:spAutoFit/>
              </a:bodyPr>
              <a:lstStyle/>
              <a:p>
                <a:pPr algn="ctr"/>
                <a:r>
                  <a:rPr lang="en-US" dirty="0" smtClean="0">
                    <a:solidFill>
                      <a:srgbClr val="00B050"/>
                    </a:solidFill>
                  </a:rPr>
                  <a:t>Parent Negative- Child Sad</a:t>
                </a:r>
                <a:endParaRPr lang="en-US" dirty="0">
                  <a:solidFill>
                    <a:srgbClr val="00B050"/>
                  </a:solidFill>
                </a:endParaRPr>
              </a:p>
            </p:txBody>
          </p:sp>
          <p:cxnSp>
            <p:nvCxnSpPr>
              <p:cNvPr id="37" name="Elbow Connector 36"/>
              <p:cNvCxnSpPr/>
              <p:nvPr/>
            </p:nvCxnSpPr>
            <p:spPr>
              <a:xfrm flipV="1">
                <a:off x="1631981" y="2719898"/>
                <a:ext cx="4692619" cy="402233"/>
              </a:xfrm>
              <a:prstGeom prst="bentConnector3">
                <a:avLst>
                  <a:gd name="adj1" fmla="val 50000"/>
                </a:avLst>
              </a:prstGeom>
              <a:ln w="25400">
                <a:solidFill>
                  <a:srgbClr val="00B050"/>
                </a:solidFill>
                <a:tailEnd type="arrow"/>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40563091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Censoring Indicators</a:t>
            </a:r>
            <a:endParaRPr lang="en-US" dirty="0"/>
          </a:p>
        </p:txBody>
      </p:sp>
      <p:sp>
        <p:nvSpPr>
          <p:cNvPr id="3" name="Content Placeholder 2"/>
          <p:cNvSpPr>
            <a:spLocks noGrp="1"/>
          </p:cNvSpPr>
          <p:nvPr>
            <p:ph idx="1"/>
          </p:nvPr>
        </p:nvSpPr>
        <p:spPr/>
        <p:txBody>
          <a:bodyPr>
            <a:normAutofit fontScale="77500" lnSpcReduction="20000"/>
          </a:bodyPr>
          <a:lstStyle/>
          <a:p>
            <a:r>
              <a:rPr lang="en-US" dirty="0" err="1" smtClean="0"/>
              <a:t>Mplus</a:t>
            </a:r>
            <a:r>
              <a:rPr lang="en-US" dirty="0" smtClean="0"/>
              <a:t> requires a dichotomous censoring indicator that is scored 0 if a particular transition actually happened and 1 if censored for any reason.</a:t>
            </a:r>
          </a:p>
          <a:p>
            <a:r>
              <a:rPr lang="en-US" dirty="0" smtClean="0"/>
              <a:t>Each of the 3 types of child transitions in the model needs a corresponding censoring indicator.</a:t>
            </a:r>
          </a:p>
          <a:p>
            <a:r>
              <a:rPr lang="en-US" dirty="0" smtClean="0"/>
              <a:t>These censoring indicators can be easily computed in the stacked file by using a series of conditional compute statements.</a:t>
            </a:r>
          </a:p>
          <a:p>
            <a:r>
              <a:rPr lang="en-US" dirty="0" smtClean="0"/>
              <a:t>For example if </a:t>
            </a:r>
            <a:r>
              <a:rPr lang="en-US" dirty="0" err="1" smtClean="0"/>
              <a:t>AcRp</a:t>
            </a:r>
            <a:r>
              <a:rPr lang="en-US" dirty="0" smtClean="0"/>
              <a:t> is the name of the censoring indicator:</a:t>
            </a:r>
          </a:p>
          <a:p>
            <a:pPr lvl="1"/>
            <a:r>
              <a:rPr lang="en-US" dirty="0" smtClean="0"/>
              <a:t>If (</a:t>
            </a:r>
            <a:r>
              <a:rPr lang="en-US" dirty="0" err="1" smtClean="0"/>
              <a:t>endstate</a:t>
            </a:r>
            <a:r>
              <a:rPr lang="en-US" dirty="0" smtClean="0"/>
              <a:t>        equal to “</a:t>
            </a:r>
            <a:r>
              <a:rPr lang="en-US" dirty="0" err="1" smtClean="0"/>
              <a:t>AcRp</a:t>
            </a:r>
            <a:r>
              <a:rPr lang="en-US" dirty="0" smtClean="0"/>
              <a:t>”) then </a:t>
            </a:r>
            <a:r>
              <a:rPr lang="en-US" dirty="0" err="1" smtClean="0"/>
              <a:t>AcRp</a:t>
            </a:r>
            <a:r>
              <a:rPr lang="en-US" dirty="0" smtClean="0"/>
              <a:t> = 0;</a:t>
            </a:r>
          </a:p>
          <a:p>
            <a:pPr lvl="1"/>
            <a:r>
              <a:rPr lang="en-US" dirty="0" smtClean="0"/>
              <a:t>If (</a:t>
            </a:r>
            <a:r>
              <a:rPr lang="en-US" dirty="0" err="1" smtClean="0"/>
              <a:t>endstate</a:t>
            </a:r>
            <a:r>
              <a:rPr lang="en-US" dirty="0" smtClean="0"/>
              <a:t> not equal to “</a:t>
            </a:r>
            <a:r>
              <a:rPr lang="en-US" dirty="0" err="1" smtClean="0"/>
              <a:t>AcRp</a:t>
            </a:r>
            <a:r>
              <a:rPr lang="en-US" dirty="0" smtClean="0"/>
              <a:t>”) then </a:t>
            </a:r>
            <a:r>
              <a:rPr lang="en-US" dirty="0" err="1" smtClean="0"/>
              <a:t>AcRp</a:t>
            </a:r>
            <a:r>
              <a:rPr lang="en-US" dirty="0" smtClean="0"/>
              <a:t> = 1;</a:t>
            </a:r>
          </a:p>
          <a:p>
            <a:r>
              <a:rPr lang="en-US" dirty="0" smtClean="0"/>
              <a:t>This needs to be done outside of </a:t>
            </a:r>
            <a:r>
              <a:rPr lang="en-US" dirty="0" err="1" smtClean="0"/>
              <a:t>Mplus</a:t>
            </a:r>
            <a:r>
              <a:rPr lang="en-US" dirty="0" smtClean="0"/>
              <a:t> because </a:t>
            </a:r>
            <a:r>
              <a:rPr lang="en-US" dirty="0" err="1" smtClean="0"/>
              <a:t>Mplus</a:t>
            </a:r>
            <a:r>
              <a:rPr lang="en-US" dirty="0" smtClean="0"/>
              <a:t> does not read or use character data.</a:t>
            </a:r>
            <a:endParaRPr lang="en-US" dirty="0"/>
          </a:p>
        </p:txBody>
      </p:sp>
    </p:spTree>
    <p:extLst>
      <p:ext uri="{BB962C8B-B14F-4D97-AF65-F5344CB8AC3E}">
        <p14:creationId xmlns:p14="http://schemas.microsoft.com/office/powerpoint/2010/main" val="11615365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798582268"/>
              </p:ext>
            </p:extLst>
          </p:nvPr>
        </p:nvGraphicFramePr>
        <p:xfrm>
          <a:off x="914400" y="1600200"/>
          <a:ext cx="7162799" cy="4541520"/>
        </p:xfrm>
        <a:graphic>
          <a:graphicData uri="http://schemas.openxmlformats.org/drawingml/2006/table">
            <a:tbl>
              <a:tblPr/>
              <a:tblGrid>
                <a:gridCol w="1183526"/>
                <a:gridCol w="1183526"/>
                <a:gridCol w="71348"/>
                <a:gridCol w="1219200"/>
                <a:gridCol w="768295"/>
                <a:gridCol w="832166"/>
                <a:gridCol w="837939"/>
                <a:gridCol w="1066799"/>
              </a:tblGrid>
              <a:tr h="381000">
                <a:tc>
                  <a:txBody>
                    <a:bodyPr/>
                    <a:lstStyle/>
                    <a:p>
                      <a:pPr algn="l" fontAlgn="b"/>
                      <a:endParaRPr lang="en-US" sz="24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US" sz="2400" b="0" i="0" u="none" strike="noStrike" dirty="0">
                          <a:solidFill>
                            <a:srgbClr val="000000"/>
                          </a:solidFill>
                          <a:effectLst/>
                          <a:latin typeface="Arial"/>
                        </a:rPr>
                        <a:t>Censor Indicators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2400" b="0" i="0" u="none" strike="noStrike">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381000">
                <a:tc>
                  <a:txBody>
                    <a:bodyPr/>
                    <a:lstStyle/>
                    <a:p>
                      <a:pPr algn="ctr" fontAlgn="b"/>
                      <a:r>
                        <a:rPr lang="en-US" sz="2400" b="0" i="0" u="none" strike="noStrike" dirty="0">
                          <a:solidFill>
                            <a:srgbClr val="000000"/>
                          </a:solidFill>
                          <a:effectLst/>
                          <a:latin typeface="Arial"/>
                        </a:rPr>
                        <a:t>Start State</a:t>
                      </a:r>
                    </a:p>
                  </a:txBody>
                  <a:tcPr marL="0" marR="0" marT="0" marB="0" anchor="b">
                    <a:lnL>
                      <a:noFill/>
                    </a:lnL>
                    <a:lnR>
                      <a:noFill/>
                    </a:lnR>
                    <a:lnT>
                      <a:noFill/>
                    </a:lnT>
                    <a:lnB>
                      <a:noFill/>
                    </a:lnB>
                  </a:tcPr>
                </a:tc>
                <a:tc>
                  <a:txBody>
                    <a:bodyPr/>
                    <a:lstStyle/>
                    <a:p>
                      <a:pPr algn="ctr" fontAlgn="b"/>
                      <a:r>
                        <a:rPr lang="en-US" sz="2400" b="0" i="0" u="none" strike="noStrike">
                          <a:solidFill>
                            <a:srgbClr val="000000"/>
                          </a:solidFill>
                          <a:effectLst/>
                          <a:latin typeface="Arial"/>
                        </a:rPr>
                        <a:t>End State</a:t>
                      </a: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dirty="0">
                          <a:solidFill>
                            <a:srgbClr val="000000"/>
                          </a:solidFill>
                          <a:effectLst/>
                          <a:latin typeface="Arial"/>
                        </a:rPr>
                        <a:t>Duration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Arial"/>
                        </a:rPr>
                        <a:t>AcRp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Arial"/>
                        </a:rPr>
                        <a:t>PcRp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err="1">
                          <a:solidFill>
                            <a:srgbClr val="000000"/>
                          </a:solidFill>
                          <a:effectLst/>
                          <a:latin typeface="Arial"/>
                        </a:rPr>
                        <a:t>ScRp</a:t>
                      </a:r>
                      <a:endParaRPr lang="en-US" sz="24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smtClean="0">
                          <a:solidFill>
                            <a:srgbClr val="000000"/>
                          </a:solidFill>
                          <a:effectLst/>
                          <a:latin typeface="Arial"/>
                        </a:rPr>
                        <a:t>Dyad ID</a:t>
                      </a:r>
                      <a:endParaRPr lang="en-US" sz="2400" b="0" i="0" u="none" strike="noStrike" dirty="0">
                        <a:solidFill>
                          <a:srgbClr val="000000"/>
                        </a:solidFill>
                        <a:effectLst/>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US" sz="2400" b="0" i="0" u="none" strike="noStrike" dirty="0" err="1">
                          <a:solidFill>
                            <a:srgbClr val="000000"/>
                          </a:solidFill>
                          <a:effectLst/>
                          <a:latin typeface="Arial"/>
                        </a:rPr>
                        <a:t>NcNp</a:t>
                      </a:r>
                      <a:endParaRPr lang="en-US" sz="24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2400" b="0" i="0" u="none" strike="noStrike" dirty="0" err="1">
                          <a:solidFill>
                            <a:srgbClr val="000000"/>
                          </a:solidFill>
                          <a:effectLst/>
                          <a:latin typeface="Arial"/>
                        </a:rPr>
                        <a:t>NcRp</a:t>
                      </a:r>
                      <a:endParaRPr lang="en-US" sz="24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400" b="0" i="0" u="none" strike="noStrike">
                          <a:solidFill>
                            <a:srgbClr val="000000"/>
                          </a:solidFill>
                          <a:effectLst/>
                          <a:latin typeface="Arial"/>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81000">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NcRp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noFill/>
                  </a:tcPr>
                </a:tc>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AcRp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noFill/>
                  </a:tcPr>
                </a:tc>
                <a:tc>
                  <a:txBody>
                    <a:bodyPr/>
                    <a:lstStyle/>
                    <a:p>
                      <a:pPr marL="0" algn="ctr" defTabSz="914400" rtl="0" eaLnBrk="1" fontAlgn="b" latinLnBrk="0" hangingPunct="1"/>
                      <a:endParaRPr lang="en-US" sz="2400" b="0" i="0" u="none" strike="noStrike" kern="1200" dirty="0">
                        <a:solidFill>
                          <a:srgbClr val="000000"/>
                        </a:solidFill>
                        <a:effectLst/>
                        <a:latin typeface="Arial"/>
                        <a:ea typeface="+mn-ea"/>
                        <a:cs typeface="+mn-cs"/>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81000">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AcRp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tcPr>
                </a:tc>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AcNp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tcPr>
                </a:tc>
                <a:tc>
                  <a:txBody>
                    <a:bodyPr/>
                    <a:lstStyle/>
                    <a:p>
                      <a:pPr marL="0" algn="ctr" defTabSz="914400" rtl="0" eaLnBrk="1" fontAlgn="b" latinLnBrk="0" hangingPunct="1"/>
                      <a:endParaRPr lang="en-US" sz="2400" b="0" i="0" u="none" strike="noStrike" kern="1200">
                        <a:solidFill>
                          <a:srgbClr val="000000"/>
                        </a:solidFill>
                        <a:effectLst/>
                        <a:latin typeface="Arial"/>
                        <a:ea typeface="+mn-ea"/>
                        <a:cs typeface="+mn-cs"/>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AcNp</a:t>
                      </a:r>
                    </a:p>
                  </a:txBody>
                  <a:tcPr marL="0" marR="0" marT="0" marB="0" anchor="b">
                    <a:lnL>
                      <a:noFill/>
                    </a:lnL>
                    <a:lnR>
                      <a:noFill/>
                    </a:lnR>
                    <a:lnT>
                      <a:noFill/>
                    </a:lnT>
                    <a:lnB>
                      <a:noFill/>
                    </a:lnB>
                  </a:tcPr>
                </a:tc>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NcNp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tcPr>
                </a:tc>
                <a:tc>
                  <a:txBody>
                    <a:bodyPr/>
                    <a:lstStyle/>
                    <a:p>
                      <a:pPr marL="0" algn="ctr" defTabSz="914400" rtl="0" eaLnBrk="1" fontAlgn="b" latinLnBrk="0" hangingPunct="1"/>
                      <a:endParaRPr lang="en-US" sz="2400" b="0" i="0" u="none" strike="noStrike" kern="1200" dirty="0">
                        <a:solidFill>
                          <a:srgbClr val="000000"/>
                        </a:solidFill>
                        <a:effectLst/>
                        <a:latin typeface="Arial"/>
                        <a:ea typeface="+mn-ea"/>
                        <a:cs typeface="+mn-cs"/>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NcNp</a:t>
                      </a:r>
                    </a:p>
                  </a:txBody>
                  <a:tcPr marL="0" marR="0" marT="0" marB="0" anchor="b">
                    <a:lnL>
                      <a:noFill/>
                    </a:lnL>
                    <a:lnR>
                      <a:noFill/>
                    </a:lnR>
                    <a:lnT>
                      <a:noFill/>
                    </a:lnT>
                    <a:lnB>
                      <a:noFill/>
                    </a:lnB>
                  </a:tcPr>
                </a:tc>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NcRp</a:t>
                      </a:r>
                    </a:p>
                  </a:txBody>
                  <a:tcPr marL="0" marR="0" marT="0" marB="0" anchor="b">
                    <a:lnL>
                      <a:noFill/>
                    </a:lnL>
                    <a:lnR>
                      <a:noFill/>
                    </a:lnR>
                    <a:lnT>
                      <a:noFill/>
                    </a:lnT>
                    <a:lnB>
                      <a:noFill/>
                    </a:lnB>
                  </a:tcPr>
                </a:tc>
                <a:tc>
                  <a:txBody>
                    <a:bodyPr/>
                    <a:lstStyle/>
                    <a:p>
                      <a:pPr marL="0" algn="ctr" defTabSz="914400" rtl="0" eaLnBrk="1" fontAlgn="b" latinLnBrk="0" hangingPunct="1"/>
                      <a:endParaRPr lang="en-US" sz="2400" b="0" i="0" u="none" strike="noStrike" kern="1200">
                        <a:solidFill>
                          <a:srgbClr val="000000"/>
                        </a:solidFill>
                        <a:effectLst/>
                        <a:latin typeface="Arial"/>
                        <a:ea typeface="+mn-ea"/>
                        <a:cs typeface="+mn-cs"/>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NcRp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noFill/>
                  </a:tcPr>
                </a:tc>
                <a:tc>
                  <a:txBody>
                    <a:bodyPr/>
                    <a:lstStyle/>
                    <a:p>
                      <a:pPr marL="0" algn="ctr" defTabSz="914400" rtl="0" eaLnBrk="1" fontAlgn="b" latinLnBrk="0" hangingPunct="1"/>
                      <a:r>
                        <a:rPr lang="en-US" sz="2400" b="0" i="0" u="none" strike="noStrike" kern="1200" dirty="0" err="1">
                          <a:solidFill>
                            <a:srgbClr val="000000"/>
                          </a:solidFill>
                          <a:effectLst/>
                          <a:latin typeface="Arial"/>
                          <a:ea typeface="+mn-ea"/>
                          <a:cs typeface="+mn-cs"/>
                        </a:rPr>
                        <a:t>ScRp</a:t>
                      </a:r>
                      <a:endParaRPr lang="en-US" sz="2400" b="0" i="0" u="none" strike="noStrike" kern="1200" dirty="0">
                        <a:solidFill>
                          <a:srgbClr val="000000"/>
                        </a:solidFill>
                        <a:effectLst/>
                        <a:latin typeface="Arial"/>
                        <a:ea typeface="+mn-ea"/>
                        <a:cs typeface="+mn-cs"/>
                      </a:endParaRPr>
                    </a:p>
                  </a:txBody>
                  <a:tcPr marL="0" marR="0" marT="0" marB="0" anchor="b">
                    <a:lnL>
                      <a:noFill/>
                    </a:lnL>
                    <a:lnR>
                      <a:noFill/>
                    </a:lnR>
                    <a:lnT>
                      <a:noFill/>
                    </a:lnT>
                    <a:lnB>
                      <a:noFill/>
                    </a:lnB>
                    <a:noFill/>
                  </a:tcPr>
                </a:tc>
                <a:tc>
                  <a:txBody>
                    <a:bodyPr/>
                    <a:lstStyle/>
                    <a:p>
                      <a:pPr marL="0" algn="ctr" defTabSz="914400" rtl="0" eaLnBrk="1" fontAlgn="b" latinLnBrk="0" hangingPunct="1"/>
                      <a:endParaRPr lang="en-US" sz="2400" b="0" i="0" u="none" strike="noStrike" kern="1200" dirty="0">
                        <a:solidFill>
                          <a:srgbClr val="000000"/>
                        </a:solidFill>
                        <a:effectLst/>
                        <a:latin typeface="Arial"/>
                        <a:ea typeface="+mn-ea"/>
                        <a:cs typeface="+mn-cs"/>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c>
                  <a:txBody>
                    <a:bodyPr/>
                    <a:lstStyle/>
                    <a:p>
                      <a:pPr marL="0" algn="ctr" defTabSz="914400" rtl="0" eaLnBrk="1" fontAlgn="b" latinLnBrk="0" hangingPunct="1"/>
                      <a:r>
                        <a:rPr lang="en-US" sz="2400" b="0" i="0" u="none" strike="noStrike" kern="1200" dirty="0">
                          <a:solidFill>
                            <a:srgbClr val="000000"/>
                          </a:solidFill>
                          <a:effectLst/>
                          <a:latin typeface="Arial"/>
                          <a:ea typeface="+mn-ea"/>
                          <a:cs typeface="+mn-cs"/>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noFill/>
                  </a:tcPr>
                </a:tc>
              </a:tr>
              <a:tr h="381000">
                <a:tc>
                  <a:txBody>
                    <a:bodyPr/>
                    <a:lstStyle/>
                    <a:p>
                      <a:pPr algn="ctr" fontAlgn="b"/>
                      <a:r>
                        <a:rPr lang="en-US" sz="24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2400" b="0" i="0" u="none" strike="noStrike" dirty="0" err="1">
                          <a:solidFill>
                            <a:srgbClr val="000000"/>
                          </a:solidFill>
                          <a:effectLst/>
                          <a:latin typeface="Arial"/>
                        </a:rPr>
                        <a:t>ScNp</a:t>
                      </a:r>
                      <a:endParaRPr lang="en-US" sz="24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dirty="0">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dirty="0">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dirty="0">
                          <a:solidFill>
                            <a:srgbClr val="000000"/>
                          </a:solidFill>
                          <a:effectLst/>
                          <a:latin typeface="Arial"/>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24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24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dirty="0">
                          <a:solidFill>
                            <a:srgbClr val="000000"/>
                          </a:solidFill>
                          <a:effectLst/>
                          <a:latin typeface="Arial"/>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24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2400" b="0" i="0" u="none" strike="noStrike">
                          <a:solidFill>
                            <a:srgbClr val="000000"/>
                          </a:solidFill>
                          <a:effectLst/>
                          <a:latin typeface="Arial"/>
                        </a:rPr>
                        <a:t>EcEp</a:t>
                      </a:r>
                    </a:p>
                  </a:txBody>
                  <a:tcPr marL="0" marR="0" marT="0" marB="0" anchor="b">
                    <a:lnL>
                      <a:noFill/>
                    </a:lnL>
                    <a:lnR>
                      <a:noFill/>
                    </a:lnR>
                    <a:lnT>
                      <a:noFill/>
                    </a:lnT>
                    <a:lnB>
                      <a:noFill/>
                    </a:lnB>
                  </a:tcPr>
                </a:tc>
                <a:tc>
                  <a:txBody>
                    <a:bodyPr/>
                    <a:lstStyle/>
                    <a:p>
                      <a:pPr algn="l" fontAlgn="b"/>
                      <a:endParaRPr lang="en-US" sz="2400" b="0" i="0" u="none" strike="noStrike">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US" sz="2400" b="0" i="0" u="none" strike="noStrike">
                          <a:solidFill>
                            <a:srgbClr val="000000"/>
                          </a:solidFill>
                          <a:effectLst/>
                          <a:latin typeface="Arial"/>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a:solidFill>
                            <a:srgbClr val="000000"/>
                          </a:solidFill>
                          <a:effectLst/>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2400" b="0" i="0" u="none" strike="noStrike" dirty="0">
                          <a:solidFill>
                            <a:srgbClr val="000000"/>
                          </a:solidFill>
                          <a:effectLst/>
                          <a:latin typeface="Arial"/>
                        </a:rPr>
                        <a:t>123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6" name="Title 5"/>
          <p:cNvSpPr>
            <a:spLocks noGrp="1"/>
          </p:cNvSpPr>
          <p:nvPr>
            <p:ph type="title"/>
          </p:nvPr>
        </p:nvSpPr>
        <p:spPr/>
        <p:txBody>
          <a:bodyPr>
            <a:normAutofit fontScale="90000"/>
          </a:bodyPr>
          <a:lstStyle/>
          <a:p>
            <a:r>
              <a:rPr lang="en-US" dirty="0" smtClean="0"/>
              <a:t>Data Structure Including Censoring Indicators</a:t>
            </a:r>
            <a:endParaRPr lang="en-US" dirty="0"/>
          </a:p>
        </p:txBody>
      </p:sp>
    </p:spTree>
    <p:extLst>
      <p:ext uri="{BB962C8B-B14F-4D97-AF65-F5344CB8AC3E}">
        <p14:creationId xmlns:p14="http://schemas.microsoft.com/office/powerpoint/2010/main" val="6569301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smtClean="0"/>
              <a:t>Duration Variables</a:t>
            </a:r>
            <a:endParaRPr lang="en-US" dirty="0"/>
          </a:p>
        </p:txBody>
      </p:sp>
      <p:sp>
        <p:nvSpPr>
          <p:cNvPr id="3" name="Content Placeholder 2"/>
          <p:cNvSpPr>
            <a:spLocks noGrp="1"/>
          </p:cNvSpPr>
          <p:nvPr>
            <p:ph idx="1"/>
          </p:nvPr>
        </p:nvSpPr>
        <p:spPr>
          <a:xfrm>
            <a:off x="457200" y="1295400"/>
            <a:ext cx="8229600" cy="5181600"/>
          </a:xfrm>
        </p:spPr>
        <p:txBody>
          <a:bodyPr>
            <a:normAutofit fontScale="92500" lnSpcReduction="20000"/>
          </a:bodyPr>
          <a:lstStyle/>
          <a:p>
            <a:r>
              <a:rPr lang="en-US" dirty="0" smtClean="0"/>
              <a:t>In parallel to the censoring indicators, </a:t>
            </a:r>
            <a:r>
              <a:rPr lang="en-US" dirty="0" err="1" smtClean="0"/>
              <a:t>Mplus</a:t>
            </a:r>
            <a:r>
              <a:rPr lang="en-US" dirty="0" smtClean="0"/>
              <a:t> requires a separate duration variable for each type of transition in the model. </a:t>
            </a:r>
          </a:p>
          <a:p>
            <a:r>
              <a:rPr lang="en-US" dirty="0" smtClean="0"/>
              <a:t>The example model has 3 types of child transitions so 3 duration variables, one for each type of transition are required.</a:t>
            </a:r>
          </a:p>
          <a:p>
            <a:r>
              <a:rPr lang="en-US" dirty="0" smtClean="0"/>
              <a:t>In the data as currently structured, there is only 1 duration so 2  more copies of the existing duration variable need to be computed and named appropriately.</a:t>
            </a:r>
          </a:p>
          <a:p>
            <a:r>
              <a:rPr lang="en-US" dirty="0" smtClean="0"/>
              <a:t>This can be easily done in </a:t>
            </a:r>
            <a:r>
              <a:rPr lang="en-US" dirty="0" err="1" smtClean="0"/>
              <a:t>Mplus</a:t>
            </a:r>
            <a:r>
              <a:rPr lang="en-US" dirty="0" smtClean="0"/>
              <a:t> and it works well to name each duration to match its corresponding censoring indicator.</a:t>
            </a:r>
          </a:p>
        </p:txBody>
      </p:sp>
    </p:spTree>
    <p:extLst>
      <p:ext uri="{BB962C8B-B14F-4D97-AF65-F5344CB8AC3E}">
        <p14:creationId xmlns:p14="http://schemas.microsoft.com/office/powerpoint/2010/main" val="2633500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Instructions To Readers</a:t>
            </a:r>
            <a:endParaRPr lang="en-US" dirty="0"/>
          </a:p>
        </p:txBody>
      </p:sp>
      <p:sp>
        <p:nvSpPr>
          <p:cNvPr id="3" name="Content Placeholder 2"/>
          <p:cNvSpPr>
            <a:spLocks noGrp="1"/>
          </p:cNvSpPr>
          <p:nvPr>
            <p:ph idx="1"/>
          </p:nvPr>
        </p:nvSpPr>
        <p:spPr/>
        <p:txBody>
          <a:bodyPr/>
          <a:lstStyle/>
          <a:p>
            <a:r>
              <a:rPr lang="en-US" dirty="0" smtClean="0"/>
              <a:t>Important information is presented in both the slides and in the notes window.</a:t>
            </a:r>
          </a:p>
          <a:p>
            <a:r>
              <a:rPr lang="en-US" dirty="0" smtClean="0"/>
              <a:t>Important information is also in the manuscript and this </a:t>
            </a:r>
            <a:r>
              <a:rPr lang="en-US" dirty="0" err="1" smtClean="0"/>
              <a:t>powerpoint</a:t>
            </a:r>
            <a:r>
              <a:rPr lang="en-US" dirty="0" smtClean="0"/>
              <a:t> will be best understood when used in conjunction with the manuscript.</a:t>
            </a:r>
            <a:endParaRPr lang="en-US" dirty="0"/>
          </a:p>
        </p:txBody>
      </p:sp>
    </p:spTree>
    <p:extLst>
      <p:ext uri="{BB962C8B-B14F-4D97-AF65-F5344CB8AC3E}">
        <p14:creationId xmlns:p14="http://schemas.microsoft.com/office/powerpoint/2010/main" val="2143157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89855531"/>
              </p:ext>
            </p:extLst>
          </p:nvPr>
        </p:nvGraphicFramePr>
        <p:xfrm>
          <a:off x="762000" y="1600200"/>
          <a:ext cx="7543800" cy="4358640"/>
        </p:xfrm>
        <a:graphic>
          <a:graphicData uri="http://schemas.openxmlformats.org/drawingml/2006/table">
            <a:tbl>
              <a:tblPr/>
              <a:tblGrid>
                <a:gridCol w="685800"/>
                <a:gridCol w="609600"/>
                <a:gridCol w="1295400"/>
                <a:gridCol w="1219200"/>
                <a:gridCol w="1143000"/>
                <a:gridCol w="609600"/>
                <a:gridCol w="685800"/>
                <a:gridCol w="609600"/>
                <a:gridCol w="685800"/>
              </a:tblGrid>
              <a:tr h="381000">
                <a:tc>
                  <a:txBody>
                    <a:bodyPr/>
                    <a:lstStyle/>
                    <a:p>
                      <a:pPr algn="l"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l" fontAlgn="b"/>
                      <a:endParaRPr lang="en-US" sz="1800" b="0" i="0" u="none" strike="noStrike">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gridSpan="3">
                  <a:txBody>
                    <a:bodyPr/>
                    <a:lstStyle/>
                    <a:p>
                      <a:pPr algn="ctr" fontAlgn="b"/>
                      <a:r>
                        <a:rPr lang="en-US" sz="1800" b="0" i="0" u="none" strike="noStrike" dirty="0" smtClean="0">
                          <a:solidFill>
                            <a:srgbClr val="000000"/>
                          </a:solidFill>
                          <a:effectLst/>
                          <a:latin typeface="Arial"/>
                        </a:rPr>
                        <a:t>Duration Variables</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200" b="0" i="0" u="none" strike="noStrike" dirty="0">
                        <a:solidFill>
                          <a:srgbClr val="000000"/>
                        </a:solidFill>
                        <a:effectLst/>
                        <a:latin typeface="Arial"/>
                      </a:endParaRPr>
                    </a:p>
                  </a:txBody>
                  <a:tcPr marL="0" marR="0" marT="0" marB="0" anchor="b">
                    <a:lnL>
                      <a:noFill/>
                    </a:lnL>
                    <a:lnR>
                      <a:noFill/>
                    </a:lnR>
                    <a:lnT>
                      <a:noFill/>
                    </a:lnT>
                    <a:lnB>
                      <a:noFill/>
                    </a:lnB>
                  </a:tcPr>
                </a:tc>
                <a:tc hMerge="1">
                  <a:txBody>
                    <a:bodyPr/>
                    <a:lstStyle/>
                    <a:p>
                      <a:pPr algn="l" fontAlgn="b"/>
                      <a:endParaRPr lang="en-US" sz="1200" b="0" i="0" u="none" strike="noStrike" dirty="0">
                        <a:solidFill>
                          <a:srgbClr val="000000"/>
                        </a:solidFill>
                        <a:effectLst/>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US" sz="1800" b="0" i="0" u="none" strike="noStrike" dirty="0">
                          <a:solidFill>
                            <a:srgbClr val="000000"/>
                          </a:solidFill>
                          <a:effectLst/>
                          <a:latin typeface="Arial"/>
                        </a:rPr>
                        <a:t>Censor Indicators</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l" fontAlgn="b"/>
                      <a:endParaRPr lang="en-US" sz="1800" b="0" i="0" u="none" strike="noStrike">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r>
              <a:tr h="381000">
                <a:tc>
                  <a:txBody>
                    <a:bodyPr/>
                    <a:lstStyle/>
                    <a:p>
                      <a:pPr algn="ctr" fontAlgn="b"/>
                      <a:r>
                        <a:rPr lang="en-US" sz="1800" b="0" i="0" u="none" strike="noStrike" dirty="0">
                          <a:solidFill>
                            <a:srgbClr val="000000"/>
                          </a:solidFill>
                          <a:effectLst/>
                          <a:latin typeface="Arial"/>
                        </a:rPr>
                        <a:t>Start State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End State</a:t>
                      </a: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err="1" smtClean="0">
                          <a:solidFill>
                            <a:srgbClr val="000000"/>
                          </a:solidFill>
                          <a:effectLst/>
                          <a:latin typeface="Arial"/>
                        </a:rPr>
                        <a:t>AcRp</a:t>
                      </a:r>
                      <a:r>
                        <a:rPr lang="en-US" sz="1800" b="0" i="0" u="none" strike="noStrike" dirty="0" smtClean="0">
                          <a:solidFill>
                            <a:srgbClr val="000000"/>
                          </a:solidFill>
                          <a:effectLst/>
                          <a:latin typeface="Arial"/>
                        </a:rPr>
                        <a:t>_ </a:t>
                      </a:r>
                      <a:r>
                        <a:rPr lang="en-US" sz="1800" b="0" i="0" u="none" strike="noStrike" dirty="0" err="1" smtClean="0">
                          <a:solidFill>
                            <a:srgbClr val="000000"/>
                          </a:solidFill>
                          <a:effectLst/>
                          <a:latin typeface="Arial"/>
                        </a:rPr>
                        <a:t>Dur</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err="1" smtClean="0">
                          <a:solidFill>
                            <a:srgbClr val="000000"/>
                          </a:solidFill>
                          <a:effectLst/>
                          <a:latin typeface="Arial"/>
                        </a:rPr>
                        <a:t>PcRp_Dur</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err="1" smtClean="0">
                          <a:solidFill>
                            <a:srgbClr val="000000"/>
                          </a:solidFill>
                          <a:effectLst/>
                          <a:latin typeface="Arial"/>
                        </a:rPr>
                        <a:t>ScRp_Dur</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err="1">
                          <a:solidFill>
                            <a:srgbClr val="000000"/>
                          </a:solidFill>
                          <a:effectLst/>
                          <a:latin typeface="Arial"/>
                        </a:rPr>
                        <a:t>AcRp</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err="1">
                          <a:solidFill>
                            <a:srgbClr val="000000"/>
                          </a:solidFill>
                          <a:effectLst/>
                          <a:latin typeface="Arial"/>
                        </a:rPr>
                        <a:t>PcRp</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err="1">
                          <a:solidFill>
                            <a:srgbClr val="000000"/>
                          </a:solidFill>
                          <a:effectLst/>
                          <a:latin typeface="Arial"/>
                        </a:rPr>
                        <a:t>ScRp</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smtClean="0">
                          <a:solidFill>
                            <a:srgbClr val="000000"/>
                          </a:solidFill>
                          <a:effectLst/>
                          <a:latin typeface="Arial"/>
                        </a:rPr>
                        <a:t>Dyad ID</a:t>
                      </a:r>
                      <a:endParaRPr lang="en-US" sz="1800" b="0" i="0" u="none" strike="noStrike" dirty="0">
                        <a:solidFill>
                          <a:srgbClr val="000000"/>
                        </a:solidFill>
                        <a:effectLst/>
                        <a:latin typeface="Arial"/>
                      </a:endParaRP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tcPr>
                </a:tc>
                <a:tc>
                  <a:txBody>
                    <a:bodyPr/>
                    <a:lstStyle/>
                    <a:p>
                      <a:pPr algn="ctr" fontAlgn="b"/>
                      <a:r>
                        <a:rPr lang="en-US" sz="1800" b="0" i="0" u="none" strike="noStrike">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81000">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solidFill>
                      <a:schemeClr val="accent6">
                        <a:lumMod val="20000"/>
                        <a:lumOff val="80000"/>
                      </a:schemeClr>
                    </a:solidFill>
                  </a:tcPr>
                </a:tc>
                <a:tc>
                  <a:txBody>
                    <a:bodyPr/>
                    <a:lstStyle/>
                    <a:p>
                      <a:pPr algn="ctr" fontAlgn="b"/>
                      <a:r>
                        <a:rPr lang="en-US" sz="1800" b="0" i="0" u="none" strike="noStrike" dirty="0" err="1">
                          <a:solidFill>
                            <a:srgbClr val="000000"/>
                          </a:solidFill>
                          <a:effectLst/>
                          <a:latin typeface="Arial"/>
                        </a:rPr>
                        <a:t>AcRp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tr>
              <a:tr h="381000">
                <a:tc>
                  <a:txBody>
                    <a:bodyPr/>
                    <a:lstStyle/>
                    <a:p>
                      <a:pPr algn="ctr" fontAlgn="b"/>
                      <a:r>
                        <a:rPr lang="en-US" sz="1800" b="0" i="0" u="none" strike="noStrike" dirty="0" err="1">
                          <a:solidFill>
                            <a:srgbClr val="000000"/>
                          </a:solidFill>
                          <a:effectLst/>
                          <a:latin typeface="Arial"/>
                        </a:rPr>
                        <a:t>AcRp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1800" b="0" i="0" u="none" strike="noStrike" dirty="0" err="1">
                          <a:solidFill>
                            <a:srgbClr val="000000"/>
                          </a:solidFill>
                          <a:effectLst/>
                          <a:latin typeface="Arial"/>
                        </a:rPr>
                        <a:t>AcNp</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NcNp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6</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1800" b="0" i="0" u="none" strike="noStrike" dirty="0" err="1">
                          <a:solidFill>
                            <a:srgbClr val="000000"/>
                          </a:solidFill>
                          <a:effectLst/>
                          <a:latin typeface="Arial"/>
                        </a:rPr>
                        <a:t>NcRp</a:t>
                      </a:r>
                      <a:endParaRPr lang="en-US" sz="1800" b="0" i="0" u="none" strike="noStrike" dirty="0">
                        <a:solidFill>
                          <a:srgbClr val="000000"/>
                        </a:solidFill>
                        <a:effectLst/>
                        <a:latin typeface="Arial"/>
                      </a:endParaRPr>
                    </a:p>
                  </a:txBody>
                  <a:tcPr marL="0" marR="0" marT="0" marB="0" anchor="b">
                    <a:lnL>
                      <a:noFill/>
                    </a:lnL>
                    <a:lnR>
                      <a:noFill/>
                    </a:lnR>
                    <a:lnT>
                      <a:noFill/>
                    </a:lnT>
                    <a:lnB>
                      <a:noFill/>
                    </a:lnB>
                    <a:solidFill>
                      <a:schemeClr val="accent6">
                        <a:lumMod val="20000"/>
                        <a:lumOff val="80000"/>
                      </a:schemeClr>
                    </a:solidFill>
                  </a:tcPr>
                </a:tc>
                <a:tc>
                  <a:txBody>
                    <a:bodyPr/>
                    <a:lstStyle/>
                    <a:p>
                      <a:pPr algn="ctr" fontAlgn="b"/>
                      <a:r>
                        <a:rPr lang="en-US" sz="1800" b="0" i="0" u="none" strike="noStrike" dirty="0" err="1">
                          <a:solidFill>
                            <a:srgbClr val="000000"/>
                          </a:solidFill>
                          <a:effectLst/>
                          <a:latin typeface="Arial"/>
                        </a:rPr>
                        <a:t>ScRp</a:t>
                      </a:r>
                      <a:endParaRPr lang="en-US" sz="1800" b="0" i="0" u="none" strike="noStrike" dirty="0">
                        <a:solidFill>
                          <a:srgbClr val="000000"/>
                        </a:solidFill>
                        <a:effectLst/>
                        <a:latin typeface="Arial"/>
                      </a:endParaRPr>
                    </a:p>
                  </a:txBody>
                  <a:tcPr marL="0" marR="0" marT="0" marB="0" anchor="b">
                    <a:lnL>
                      <a:noFill/>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8</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0</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6">
                        <a:lumMod val="20000"/>
                        <a:lumOff val="80000"/>
                      </a:schemeClr>
                    </a:solidFill>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chemeClr val="accent6">
                        <a:lumMod val="20000"/>
                        <a:lumOff val="80000"/>
                      </a:schemeClr>
                    </a:solidFill>
                  </a:tcPr>
                </a:tc>
              </a:tr>
              <a:tr h="381000">
                <a:tc>
                  <a:txBody>
                    <a:bodyPr/>
                    <a:lstStyle/>
                    <a:p>
                      <a:pPr algn="ctr" fontAlgn="b"/>
                      <a:r>
                        <a:rPr lang="en-US" sz="1800" b="0" i="0" u="none" strike="noStrike">
                          <a:solidFill>
                            <a:srgbClr val="000000"/>
                          </a:solidFill>
                          <a:effectLst/>
                          <a:latin typeface="Arial"/>
                        </a:rPr>
                        <a:t>ScRp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ScNp</a:t>
                      </a: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1800" b="0" i="0" u="none" strike="noStrike">
                          <a:solidFill>
                            <a:srgbClr val="000000"/>
                          </a:solidFill>
                          <a:effectLst/>
                          <a:latin typeface="Arial"/>
                        </a:rPr>
                        <a:t>ScNp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NcNp</a:t>
                      </a: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5</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381000">
                <a:tc>
                  <a:txBody>
                    <a:bodyPr/>
                    <a:lstStyle/>
                    <a:p>
                      <a:pPr algn="ctr" fontAlgn="b"/>
                      <a:r>
                        <a:rPr lang="en-US" sz="1800" b="0" i="0" u="none" strike="noStrike">
                          <a:solidFill>
                            <a:srgbClr val="000000"/>
                          </a:solidFill>
                          <a:effectLst/>
                          <a:latin typeface="Arial"/>
                        </a:rPr>
                        <a:t>NcNp</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EcEp</a:t>
                      </a:r>
                    </a:p>
                  </a:txBody>
                  <a:tcPr marL="0" marR="0" marT="0" marB="0" anchor="b">
                    <a:lnL>
                      <a:noFill/>
                    </a:lnL>
                    <a:lnR w="12700" cap="flat" cmpd="sng" algn="ctr">
                      <a:solidFill>
                        <a:schemeClr val="tx1"/>
                      </a:solidFill>
                      <a:prstDash val="solid"/>
                      <a:round/>
                      <a:headEnd type="none" w="med" len="med"/>
                      <a:tailEnd type="none" w="med" len="med"/>
                    </a:lnR>
                    <a:lnT>
                      <a:noFill/>
                    </a:lnT>
                    <a:lnB>
                      <a:noFill/>
                    </a:lnB>
                  </a:tcPr>
                </a:tc>
                <a:tc>
                  <a:txBody>
                    <a:bodyPr/>
                    <a:lstStyle/>
                    <a:p>
                      <a:pPr algn="ctr" fontAlgn="b"/>
                      <a:r>
                        <a:rPr lang="en-US" sz="1800" b="0" i="0" u="none" strike="noStrike" dirty="0">
                          <a:solidFill>
                            <a:srgbClr val="000000"/>
                          </a:solidFill>
                          <a:effectLst/>
                          <a:latin typeface="Arial"/>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13</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a:t>
                      </a: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Arial"/>
                        </a:rPr>
                        <a:t>123</a:t>
                      </a:r>
                    </a:p>
                  </a:txBody>
                  <a:tcPr marL="0" marR="0" marT="0" marB="0" anchor="b">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6" name="Title 5"/>
          <p:cNvSpPr>
            <a:spLocks noGrp="1"/>
          </p:cNvSpPr>
          <p:nvPr>
            <p:ph type="title"/>
          </p:nvPr>
        </p:nvSpPr>
        <p:spPr/>
        <p:txBody>
          <a:bodyPr>
            <a:normAutofit fontScale="90000"/>
          </a:bodyPr>
          <a:lstStyle/>
          <a:p>
            <a:r>
              <a:rPr lang="en-US" dirty="0" smtClean="0"/>
              <a:t>Data Structure Including Duration Variables</a:t>
            </a:r>
            <a:endParaRPr lang="en-US" dirty="0"/>
          </a:p>
        </p:txBody>
      </p:sp>
    </p:spTree>
    <p:extLst>
      <p:ext uri="{BB962C8B-B14F-4D97-AF65-F5344CB8AC3E}">
        <p14:creationId xmlns:p14="http://schemas.microsoft.com/office/powerpoint/2010/main" val="11172653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Suggested </a:t>
            </a:r>
            <a:r>
              <a:rPr lang="en-US" dirty="0" err="1" smtClean="0"/>
              <a:t>Spss</a:t>
            </a:r>
            <a:r>
              <a:rPr lang="en-US" dirty="0" smtClean="0"/>
              <a:t> Syntax</a:t>
            </a:r>
            <a:endParaRPr lang="en-US" dirty="0"/>
          </a:p>
        </p:txBody>
      </p:sp>
      <p:sp>
        <p:nvSpPr>
          <p:cNvPr id="6" name="Content Placeholder 5"/>
          <p:cNvSpPr>
            <a:spLocks noGrp="1"/>
          </p:cNvSpPr>
          <p:nvPr>
            <p:ph idx="1"/>
          </p:nvPr>
        </p:nvSpPr>
        <p:spPr/>
        <p:txBody>
          <a:bodyPr/>
          <a:lstStyle/>
          <a:p>
            <a:r>
              <a:rPr lang="en-US" dirty="0" smtClean="0"/>
              <a:t>Syntax for steps 1-4 for example data shown in notes window.</a:t>
            </a:r>
            <a:endParaRPr lang="en-US" dirty="0"/>
          </a:p>
        </p:txBody>
      </p:sp>
    </p:spTree>
    <p:extLst>
      <p:ext uri="{BB962C8B-B14F-4D97-AF65-F5344CB8AC3E}">
        <p14:creationId xmlns:p14="http://schemas.microsoft.com/office/powerpoint/2010/main" val="95671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Mplus</a:t>
            </a:r>
            <a:r>
              <a:rPr lang="en-US" dirty="0" smtClean="0"/>
              <a:t> Syntax For Cox MMSA Model</a:t>
            </a:r>
            <a:endParaRPr lang="en-US" dirty="0"/>
          </a:p>
        </p:txBody>
      </p:sp>
      <p:sp>
        <p:nvSpPr>
          <p:cNvPr id="3" name="Content Placeholder 2"/>
          <p:cNvSpPr>
            <a:spLocks noGrp="1"/>
          </p:cNvSpPr>
          <p:nvPr>
            <p:ph idx="1"/>
          </p:nvPr>
        </p:nvSpPr>
        <p:spPr/>
        <p:txBody>
          <a:bodyPr>
            <a:normAutofit/>
          </a:bodyPr>
          <a:lstStyle/>
          <a:p>
            <a:r>
              <a:rPr lang="en-US" dirty="0" smtClean="0"/>
              <a:t>In addition to the standard syntax required for a 2-level model in </a:t>
            </a:r>
            <a:r>
              <a:rPr lang="en-US" dirty="0" err="1" smtClean="0"/>
              <a:t>Mplus</a:t>
            </a:r>
            <a:r>
              <a:rPr lang="en-US" dirty="0" smtClean="0"/>
              <a:t>:</a:t>
            </a:r>
          </a:p>
          <a:p>
            <a:r>
              <a:rPr lang="en-US" dirty="0" smtClean="0"/>
              <a:t>VARIABLES: </a:t>
            </a:r>
          </a:p>
          <a:p>
            <a:pPr lvl="1"/>
            <a:r>
              <a:rPr lang="en-US" dirty="0" smtClean="0"/>
              <a:t>SURVIVAL </a:t>
            </a:r>
            <a:r>
              <a:rPr lang="en-US" dirty="0"/>
              <a:t>= </a:t>
            </a:r>
            <a:r>
              <a:rPr lang="en-US" dirty="0" err="1" smtClean="0"/>
              <a:t>AcRp_dur</a:t>
            </a:r>
            <a:r>
              <a:rPr lang="en-US" dirty="0" smtClean="0"/>
              <a:t> </a:t>
            </a:r>
            <a:r>
              <a:rPr lang="en-US" dirty="0"/>
              <a:t>(ALL) </a:t>
            </a:r>
            <a:r>
              <a:rPr lang="en-US" dirty="0" err="1" smtClean="0"/>
              <a:t>PcRp_dur</a:t>
            </a:r>
            <a:r>
              <a:rPr lang="en-US" dirty="0" smtClean="0"/>
              <a:t> </a:t>
            </a:r>
            <a:r>
              <a:rPr lang="en-US" dirty="0"/>
              <a:t>(ALL) </a:t>
            </a:r>
            <a:r>
              <a:rPr lang="en-US" dirty="0" err="1"/>
              <a:t>ScAp_dur</a:t>
            </a:r>
            <a:r>
              <a:rPr lang="en-US" dirty="0"/>
              <a:t> (ALL</a:t>
            </a:r>
            <a:r>
              <a:rPr lang="en-US" dirty="0" smtClean="0"/>
              <a:t>);</a:t>
            </a:r>
          </a:p>
          <a:p>
            <a:pPr lvl="1"/>
            <a:r>
              <a:rPr lang="en-US" dirty="0" smtClean="0"/>
              <a:t>TIMECENSOR = </a:t>
            </a:r>
            <a:r>
              <a:rPr lang="en-US" dirty="0" err="1" smtClean="0"/>
              <a:t>AcRp</a:t>
            </a:r>
            <a:r>
              <a:rPr lang="en-US" dirty="0" smtClean="0"/>
              <a:t> </a:t>
            </a:r>
            <a:r>
              <a:rPr lang="en-US" dirty="0" err="1" smtClean="0"/>
              <a:t>PcRp</a:t>
            </a:r>
            <a:r>
              <a:rPr lang="en-US" dirty="0" smtClean="0"/>
              <a:t> </a:t>
            </a:r>
            <a:r>
              <a:rPr lang="en-US" dirty="0" err="1" smtClean="0"/>
              <a:t>ScRp</a:t>
            </a:r>
            <a:r>
              <a:rPr lang="en-US" dirty="0" smtClean="0"/>
              <a:t>;</a:t>
            </a:r>
          </a:p>
          <a:p>
            <a:r>
              <a:rPr lang="en-US" dirty="0" smtClean="0"/>
              <a:t>ANALYSIS: </a:t>
            </a:r>
            <a:r>
              <a:rPr lang="en-US" dirty="0" err="1" smtClean="0"/>
              <a:t>basehazard</a:t>
            </a:r>
            <a:r>
              <a:rPr lang="en-US" dirty="0" smtClean="0"/>
              <a:t> = off;</a:t>
            </a:r>
          </a:p>
          <a:p>
            <a:r>
              <a:rPr lang="en-US" dirty="0" smtClean="0"/>
              <a:t>Full syntax in notes window.</a:t>
            </a:r>
            <a:endParaRPr lang="en-US" dirty="0"/>
          </a:p>
          <a:p>
            <a:endParaRPr lang="en-US" dirty="0"/>
          </a:p>
        </p:txBody>
      </p:sp>
    </p:spTree>
    <p:extLst>
      <p:ext uri="{BB962C8B-B14F-4D97-AF65-F5344CB8AC3E}">
        <p14:creationId xmlns:p14="http://schemas.microsoft.com/office/powerpoint/2010/main" val="38088485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325907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normAutofit/>
          </a:bodyPr>
          <a:lstStyle/>
          <a:p>
            <a:r>
              <a:rPr lang="en-US" dirty="0" smtClean="0"/>
              <a:t>Example Research Question &amp; Application</a:t>
            </a:r>
          </a:p>
          <a:p>
            <a:r>
              <a:rPr lang="en-US" dirty="0" smtClean="0"/>
              <a:t>MMSA Path Diagram for Example Application</a:t>
            </a:r>
          </a:p>
          <a:p>
            <a:r>
              <a:rPr lang="en-US" dirty="0" smtClean="0"/>
              <a:t>Coding Dyadic (parent-child) </a:t>
            </a:r>
            <a:r>
              <a:rPr lang="en-US" dirty="0" err="1" smtClean="0"/>
              <a:t>Microsocial</a:t>
            </a:r>
            <a:r>
              <a:rPr lang="en-US" dirty="0" smtClean="0"/>
              <a:t> Interaction</a:t>
            </a:r>
          </a:p>
          <a:p>
            <a:r>
              <a:rPr lang="en-US" dirty="0" smtClean="0"/>
              <a:t>Restructuring </a:t>
            </a:r>
            <a:r>
              <a:rPr lang="en-US" dirty="0" err="1" smtClean="0"/>
              <a:t>Microsocial</a:t>
            </a:r>
            <a:r>
              <a:rPr lang="en-US" dirty="0" smtClean="0"/>
              <a:t> Data for Analysis</a:t>
            </a:r>
          </a:p>
          <a:p>
            <a:r>
              <a:rPr lang="en-US" dirty="0" err="1" smtClean="0"/>
              <a:t>Mplus</a:t>
            </a:r>
            <a:r>
              <a:rPr lang="en-US" dirty="0" smtClean="0"/>
              <a:t> Syntax for Example Application</a:t>
            </a:r>
          </a:p>
          <a:p>
            <a:endParaRPr lang="en-US" dirty="0"/>
          </a:p>
        </p:txBody>
      </p:sp>
    </p:spTree>
    <p:extLst>
      <p:ext uri="{BB962C8B-B14F-4D97-AF65-F5344CB8AC3E}">
        <p14:creationId xmlns:p14="http://schemas.microsoft.com/office/powerpoint/2010/main" val="1181787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Example Application</a:t>
            </a:r>
            <a:endParaRPr lang="en-US" dirty="0"/>
          </a:p>
        </p:txBody>
      </p:sp>
      <p:sp>
        <p:nvSpPr>
          <p:cNvPr id="3" name="Content Placeholder 2"/>
          <p:cNvSpPr>
            <a:spLocks noGrp="1"/>
          </p:cNvSpPr>
          <p:nvPr>
            <p:ph idx="1"/>
          </p:nvPr>
        </p:nvSpPr>
        <p:spPr>
          <a:xfrm>
            <a:off x="457200" y="1295400"/>
            <a:ext cx="8229600" cy="5181600"/>
          </a:xfrm>
        </p:spPr>
        <p:txBody>
          <a:bodyPr>
            <a:normAutofit fontScale="85000" lnSpcReduction="20000"/>
          </a:bodyPr>
          <a:lstStyle/>
          <a:p>
            <a:r>
              <a:rPr lang="en-US" dirty="0" smtClean="0"/>
              <a:t>Research Question: </a:t>
            </a:r>
            <a:r>
              <a:rPr lang="en-US" dirty="0" smtClean="0"/>
              <a:t>When </a:t>
            </a:r>
            <a:r>
              <a:rPr lang="en-US" dirty="0" smtClean="0"/>
              <a:t>confronted by a negative parent as in a discipline encounter </a:t>
            </a:r>
            <a:r>
              <a:rPr lang="en-US" dirty="0" smtClean="0"/>
              <a:t>are antisocial children quicker to use </a:t>
            </a:r>
            <a:r>
              <a:rPr lang="en-US" dirty="0" smtClean="0"/>
              <a:t>anger and </a:t>
            </a:r>
            <a:r>
              <a:rPr lang="en-US" dirty="0" smtClean="0"/>
              <a:t>slower to use </a:t>
            </a:r>
            <a:r>
              <a:rPr lang="en-US" dirty="0" smtClean="0"/>
              <a:t>sad/fear emotions relative to normal children?</a:t>
            </a:r>
          </a:p>
          <a:p>
            <a:r>
              <a:rPr lang="en-US" dirty="0" smtClean="0"/>
              <a:t>Analytic Strategy: Use MMSA to look at child transitions from dyadic state of parent negative-child neutral.</a:t>
            </a:r>
          </a:p>
          <a:p>
            <a:r>
              <a:rPr lang="en-US" dirty="0" smtClean="0"/>
              <a:t>Child can transition from neutral to either positive, anger or sad/fear. By hypothesis, anger transitions will be elevated, sad/fear transitions depressed and positive transitions unaffected for antisocial relative to normal children.</a:t>
            </a:r>
          </a:p>
          <a:p>
            <a:r>
              <a:rPr lang="en-US" dirty="0" smtClean="0"/>
              <a:t>Parent can transition from negative to either positive or neutral but parent transitions ignored for simplicity.</a:t>
            </a:r>
            <a:endParaRPr lang="en-US" dirty="0"/>
          </a:p>
        </p:txBody>
      </p:sp>
    </p:spTree>
    <p:extLst>
      <p:ext uri="{BB962C8B-B14F-4D97-AF65-F5344CB8AC3E}">
        <p14:creationId xmlns:p14="http://schemas.microsoft.com/office/powerpoint/2010/main" val="726078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fontScale="90000"/>
          </a:bodyPr>
          <a:lstStyle/>
          <a:p>
            <a:r>
              <a:rPr lang="en-US" dirty="0" smtClean="0"/>
              <a:t>Path Diagram For A Multivariate Multilevel </a:t>
            </a:r>
            <a:r>
              <a:rPr lang="en-US" dirty="0"/>
              <a:t>Dyadic States Model</a:t>
            </a:r>
          </a:p>
        </p:txBody>
      </p:sp>
      <p:grpSp>
        <p:nvGrpSpPr>
          <p:cNvPr id="2" name="Group 1"/>
          <p:cNvGrpSpPr/>
          <p:nvPr/>
        </p:nvGrpSpPr>
        <p:grpSpPr>
          <a:xfrm>
            <a:off x="0" y="1752600"/>
            <a:ext cx="9144000" cy="4724400"/>
            <a:chOff x="0" y="1752600"/>
            <a:chExt cx="9144000" cy="4724400"/>
          </a:xfrm>
        </p:grpSpPr>
        <p:cxnSp>
          <p:nvCxnSpPr>
            <p:cNvPr id="8" name="Straight Connector 7"/>
            <p:cNvCxnSpPr/>
            <p:nvPr/>
          </p:nvCxnSpPr>
          <p:spPr>
            <a:xfrm>
              <a:off x="0" y="5257800"/>
              <a:ext cx="9144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6" name="Text Box 16"/>
            <p:cNvSpPr txBox="1">
              <a:spLocks noChangeAspect="1" noChangeArrowheads="1"/>
            </p:cNvSpPr>
            <p:nvPr/>
          </p:nvSpPr>
          <p:spPr bwMode="auto">
            <a:xfrm>
              <a:off x="7620000" y="5438935"/>
              <a:ext cx="1057592" cy="58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600" dirty="0" smtClean="0"/>
                <a:t>Within Dyad Level</a:t>
              </a:r>
              <a:endParaRPr lang="en-US" sz="1600" dirty="0"/>
            </a:p>
            <a:p>
              <a:pPr algn="ctr" eaLnBrk="0" hangingPunct="0"/>
              <a:endParaRPr lang="en-US" sz="1200" dirty="0"/>
            </a:p>
          </p:txBody>
        </p:sp>
        <p:sp>
          <p:nvSpPr>
            <p:cNvPr id="48" name="Text Box 16"/>
            <p:cNvSpPr txBox="1">
              <a:spLocks noChangeAspect="1" noChangeArrowheads="1"/>
            </p:cNvSpPr>
            <p:nvPr/>
          </p:nvSpPr>
          <p:spPr bwMode="auto">
            <a:xfrm>
              <a:off x="7622487" y="4489368"/>
              <a:ext cx="1057592" cy="580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600" dirty="0" smtClean="0"/>
                <a:t>Between Dyad Level</a:t>
              </a:r>
              <a:endParaRPr lang="en-US" sz="1600" dirty="0"/>
            </a:p>
            <a:p>
              <a:pPr algn="ctr" eaLnBrk="0" hangingPunct="0"/>
              <a:endParaRPr lang="en-US" sz="1200" dirty="0"/>
            </a:p>
          </p:txBody>
        </p:sp>
        <p:grpSp>
          <p:nvGrpSpPr>
            <p:cNvPr id="21523" name="Group 19"/>
            <p:cNvGrpSpPr>
              <a:grpSpLocks noChangeAspect="1"/>
            </p:cNvGrpSpPr>
            <p:nvPr/>
          </p:nvGrpSpPr>
          <p:grpSpPr bwMode="auto">
            <a:xfrm>
              <a:off x="1222045" y="1752600"/>
              <a:ext cx="6746571" cy="873952"/>
              <a:chOff x="1731" y="2196"/>
              <a:chExt cx="6864" cy="889"/>
            </a:xfrm>
          </p:grpSpPr>
          <p:sp>
            <p:nvSpPr>
              <p:cNvPr id="42" name="Rectangle 20"/>
              <p:cNvSpPr>
                <a:spLocks noChangeAspect="1" noChangeArrowheads="1"/>
              </p:cNvSpPr>
              <p:nvPr/>
            </p:nvSpPr>
            <p:spPr bwMode="auto">
              <a:xfrm>
                <a:off x="1731" y="2243"/>
                <a:ext cx="1130" cy="842"/>
              </a:xfrm>
              <a:prstGeom prst="rect">
                <a:avLst/>
              </a:prstGeom>
              <a:solidFill>
                <a:srgbClr val="FFFFFF"/>
              </a:solidFill>
              <a:ln w="9525">
                <a:solidFill>
                  <a:srgbClr val="000000"/>
                </a:solidFill>
                <a:miter lim="800000"/>
                <a:headEnd/>
                <a:tailEnd/>
              </a:ln>
            </p:spPr>
            <p:txBody>
              <a:bodyPr/>
              <a:lstStyle/>
              <a:p>
                <a:endParaRPr lang="en-US"/>
              </a:p>
            </p:txBody>
          </p:sp>
          <p:sp>
            <p:nvSpPr>
              <p:cNvPr id="21524" name="Rectangle 20"/>
              <p:cNvSpPr>
                <a:spLocks noChangeAspect="1" noChangeArrowheads="1"/>
              </p:cNvSpPr>
              <p:nvPr/>
            </p:nvSpPr>
            <p:spPr bwMode="auto">
              <a:xfrm>
                <a:off x="7465" y="2196"/>
                <a:ext cx="1130" cy="842"/>
              </a:xfrm>
              <a:prstGeom prst="rect">
                <a:avLst/>
              </a:prstGeom>
              <a:solidFill>
                <a:srgbClr val="FFFFFF"/>
              </a:solidFill>
              <a:ln w="9525">
                <a:solidFill>
                  <a:srgbClr val="000000"/>
                </a:solidFill>
                <a:miter lim="800000"/>
                <a:headEnd/>
                <a:tailEnd/>
              </a:ln>
            </p:spPr>
            <p:txBody>
              <a:bodyPr/>
              <a:lstStyle/>
              <a:p>
                <a:endParaRPr lang="en-US"/>
              </a:p>
            </p:txBody>
          </p:sp>
          <p:sp>
            <p:nvSpPr>
              <p:cNvPr id="21525" name="Text Box 21"/>
              <p:cNvSpPr txBox="1">
                <a:spLocks noChangeAspect="1" noChangeArrowheads="1"/>
              </p:cNvSpPr>
              <p:nvPr/>
            </p:nvSpPr>
            <p:spPr bwMode="auto">
              <a:xfrm>
                <a:off x="7465" y="2224"/>
                <a:ext cx="1130" cy="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800" dirty="0" smtClean="0"/>
                  <a:t>X2, 3</a:t>
                </a:r>
                <a:r>
                  <a:rPr lang="en-US" sz="1800" baseline="30000" dirty="0" smtClean="0"/>
                  <a:t>rd</a:t>
                </a:r>
                <a:r>
                  <a:rPr lang="en-US" sz="1800" dirty="0" smtClean="0"/>
                  <a:t> Grade Child </a:t>
                </a:r>
                <a:r>
                  <a:rPr lang="en-US" sz="1800" dirty="0"/>
                  <a:t>Antisocial</a:t>
                </a:r>
              </a:p>
              <a:p>
                <a:pPr algn="ctr" eaLnBrk="0" hangingPunct="0"/>
                <a:endParaRPr lang="en-US" sz="1000" dirty="0"/>
              </a:p>
            </p:txBody>
          </p:sp>
          <p:sp>
            <p:nvSpPr>
              <p:cNvPr id="41" name="Text Box 21"/>
              <p:cNvSpPr txBox="1">
                <a:spLocks noChangeAspect="1" noChangeArrowheads="1"/>
              </p:cNvSpPr>
              <p:nvPr/>
            </p:nvSpPr>
            <p:spPr bwMode="auto">
              <a:xfrm>
                <a:off x="1792" y="2243"/>
                <a:ext cx="1076" cy="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800" dirty="0" smtClean="0"/>
                  <a:t>X1, Kinder Child </a:t>
                </a:r>
                <a:r>
                  <a:rPr lang="en-US" sz="1800" dirty="0"/>
                  <a:t>Antisocial</a:t>
                </a:r>
              </a:p>
              <a:p>
                <a:pPr algn="ctr" eaLnBrk="0" hangingPunct="0"/>
                <a:endParaRPr lang="en-US" sz="1000" dirty="0"/>
              </a:p>
            </p:txBody>
          </p:sp>
        </p:grpSp>
        <p:sp>
          <p:nvSpPr>
            <p:cNvPr id="21508" name="Oval 4"/>
            <p:cNvSpPr>
              <a:spLocks noChangeAspect="1" noChangeArrowheads="1"/>
            </p:cNvSpPr>
            <p:nvPr/>
          </p:nvSpPr>
          <p:spPr bwMode="auto">
            <a:xfrm>
              <a:off x="3913204" y="3660508"/>
              <a:ext cx="1079215" cy="1013548"/>
            </a:xfrm>
            <a:prstGeom prst="ellipse">
              <a:avLst/>
            </a:prstGeom>
            <a:solidFill>
              <a:srgbClr val="FFFFFF"/>
            </a:solidFill>
            <a:ln w="9525">
              <a:solidFill>
                <a:srgbClr val="000000"/>
              </a:solidFill>
              <a:round/>
              <a:headEnd/>
              <a:tailEnd/>
            </a:ln>
          </p:spPr>
          <p:txBody>
            <a:bodyPr/>
            <a:lstStyle/>
            <a:p>
              <a:endParaRPr lang="en-US"/>
            </a:p>
          </p:txBody>
        </p:sp>
        <p:sp>
          <p:nvSpPr>
            <p:cNvPr id="21509" name="Rectangle 5"/>
            <p:cNvSpPr>
              <a:spLocks noChangeAspect="1" noChangeArrowheads="1"/>
            </p:cNvSpPr>
            <p:nvPr/>
          </p:nvSpPr>
          <p:spPr bwMode="auto">
            <a:xfrm>
              <a:off x="3913204" y="5460478"/>
              <a:ext cx="1110668" cy="1016522"/>
            </a:xfrm>
            <a:prstGeom prst="rect">
              <a:avLst/>
            </a:prstGeom>
            <a:solidFill>
              <a:srgbClr val="FFFFFF"/>
            </a:solidFill>
            <a:ln w="9525">
              <a:solidFill>
                <a:srgbClr val="000000"/>
              </a:solidFill>
              <a:miter lim="800000"/>
              <a:headEnd/>
              <a:tailEnd/>
            </a:ln>
          </p:spPr>
          <p:txBody>
            <a:bodyPr/>
            <a:lstStyle/>
            <a:p>
              <a:endParaRPr lang="en-US"/>
            </a:p>
          </p:txBody>
        </p:sp>
        <p:sp>
          <p:nvSpPr>
            <p:cNvPr id="21511" name="Text Box 7"/>
            <p:cNvSpPr txBox="1">
              <a:spLocks noChangeAspect="1" noChangeArrowheads="1"/>
            </p:cNvSpPr>
            <p:nvPr/>
          </p:nvSpPr>
          <p:spPr bwMode="auto">
            <a:xfrm>
              <a:off x="3913203" y="5460480"/>
              <a:ext cx="1114599" cy="101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600" dirty="0"/>
                <a:t>Duration</a:t>
              </a:r>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P</a:t>
              </a:r>
              <a:r>
                <a:rPr lang="en-US" sz="1600" baseline="-25000" dirty="0" err="1" smtClean="0"/>
                <a:t>c</a:t>
              </a:r>
              <a:r>
                <a:rPr lang="en-US" sz="1600" dirty="0" err="1" smtClean="0"/>
                <a:t>R</a:t>
              </a:r>
              <a:r>
                <a:rPr lang="en-US" sz="1600" baseline="-25000" dirty="0" err="1" smtClean="0"/>
                <a:t>p</a:t>
              </a:r>
              <a:endParaRPr lang="en-US" sz="1600" dirty="0"/>
            </a:p>
            <a:p>
              <a:pPr algn="ctr" eaLnBrk="0" hangingPunct="0"/>
              <a:r>
                <a:rPr lang="en-US" sz="1600" dirty="0" smtClean="0"/>
                <a:t>Censored? (yes=1,no=0)</a:t>
              </a:r>
              <a:endParaRPr lang="en-US" sz="1600" dirty="0"/>
            </a:p>
          </p:txBody>
        </p:sp>
        <p:sp>
          <p:nvSpPr>
            <p:cNvPr id="21512" name="Oval 8"/>
            <p:cNvSpPr>
              <a:spLocks noChangeAspect="1" noChangeArrowheads="1"/>
            </p:cNvSpPr>
            <p:nvPr/>
          </p:nvSpPr>
          <p:spPr bwMode="auto">
            <a:xfrm>
              <a:off x="2434934" y="3660508"/>
              <a:ext cx="1079215" cy="1013548"/>
            </a:xfrm>
            <a:prstGeom prst="ellipse">
              <a:avLst/>
            </a:prstGeom>
            <a:solidFill>
              <a:srgbClr val="FFFFFF"/>
            </a:solidFill>
            <a:ln w="9525">
              <a:solidFill>
                <a:srgbClr val="000000"/>
              </a:solidFill>
              <a:round/>
              <a:headEnd/>
              <a:tailEnd/>
            </a:ln>
          </p:spPr>
          <p:txBody>
            <a:bodyPr/>
            <a:lstStyle/>
            <a:p>
              <a:endParaRPr lang="en-US"/>
            </a:p>
          </p:txBody>
        </p:sp>
        <p:sp>
          <p:nvSpPr>
            <p:cNvPr id="21513" name="Rectangle 9"/>
            <p:cNvSpPr>
              <a:spLocks noChangeAspect="1" noChangeArrowheads="1"/>
            </p:cNvSpPr>
            <p:nvPr/>
          </p:nvSpPr>
          <p:spPr bwMode="auto">
            <a:xfrm>
              <a:off x="2378909" y="5460480"/>
              <a:ext cx="1110668" cy="1016520"/>
            </a:xfrm>
            <a:prstGeom prst="rect">
              <a:avLst/>
            </a:prstGeom>
            <a:solidFill>
              <a:srgbClr val="FFFFFF"/>
            </a:solidFill>
            <a:ln w="9525">
              <a:solidFill>
                <a:srgbClr val="000000"/>
              </a:solidFill>
              <a:miter lim="800000"/>
              <a:headEnd/>
              <a:tailEnd/>
            </a:ln>
          </p:spPr>
          <p:txBody>
            <a:bodyPr/>
            <a:lstStyle/>
            <a:p>
              <a:endParaRPr lang="en-US"/>
            </a:p>
          </p:txBody>
        </p:sp>
        <p:sp>
          <p:nvSpPr>
            <p:cNvPr id="21515" name="Text Box 11"/>
            <p:cNvSpPr txBox="1">
              <a:spLocks noChangeAspect="1" noChangeArrowheads="1"/>
            </p:cNvSpPr>
            <p:nvPr/>
          </p:nvSpPr>
          <p:spPr bwMode="auto">
            <a:xfrm>
              <a:off x="2441814" y="3572031"/>
              <a:ext cx="1057592" cy="952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endParaRPr lang="en-US" sz="1000" dirty="0"/>
            </a:p>
            <a:p>
              <a:pPr algn="ctr" eaLnBrk="0" hangingPunct="0"/>
              <a:r>
                <a:rPr lang="en-US" sz="1600" dirty="0" err="1" smtClean="0"/>
                <a:t>f</a:t>
              </a:r>
              <a:r>
                <a:rPr lang="en-US" sz="1600" baseline="-25000" dirty="0" err="1" smtClean="0"/>
                <a:t>AcRp</a:t>
              </a:r>
              <a:r>
                <a:rPr lang="en-US" sz="1600" dirty="0" smtClean="0"/>
                <a:t> </a:t>
              </a:r>
              <a:endParaRPr lang="en-US" sz="1600" dirty="0"/>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A</a:t>
              </a:r>
              <a:r>
                <a:rPr lang="en-US" sz="1600" baseline="-25000" dirty="0" err="1" smtClean="0"/>
                <a:t>c</a:t>
              </a:r>
              <a:r>
                <a:rPr lang="en-US" sz="1600" dirty="0" err="1" smtClean="0"/>
                <a:t>R</a:t>
              </a:r>
              <a:r>
                <a:rPr lang="en-US" sz="1600" baseline="-25000" dirty="0" err="1" smtClean="0"/>
                <a:t>p</a:t>
              </a:r>
              <a:endParaRPr lang="en-US" sz="1600" dirty="0"/>
            </a:p>
            <a:p>
              <a:pPr algn="ctr" eaLnBrk="0" hangingPunct="0"/>
              <a:endParaRPr lang="en-US" sz="1200" dirty="0"/>
            </a:p>
          </p:txBody>
        </p:sp>
        <p:sp>
          <p:nvSpPr>
            <p:cNvPr id="21516" name="Text Box 12"/>
            <p:cNvSpPr txBox="1">
              <a:spLocks noChangeAspect="1" noChangeArrowheads="1"/>
            </p:cNvSpPr>
            <p:nvPr/>
          </p:nvSpPr>
          <p:spPr bwMode="auto">
            <a:xfrm>
              <a:off x="2378909" y="5460479"/>
              <a:ext cx="1135240" cy="1016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600" dirty="0"/>
                <a:t>Duration</a:t>
              </a:r>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A</a:t>
              </a:r>
              <a:r>
                <a:rPr lang="en-US" sz="1600" baseline="-25000" dirty="0" err="1" smtClean="0"/>
                <a:t>c</a:t>
              </a:r>
              <a:r>
                <a:rPr lang="en-US" sz="1600" dirty="0" err="1" smtClean="0"/>
                <a:t>R</a:t>
              </a:r>
              <a:r>
                <a:rPr lang="en-US" sz="1600" baseline="-25000" dirty="0" err="1" smtClean="0"/>
                <a:t>p</a:t>
              </a:r>
              <a:endParaRPr lang="en-US" sz="1600" dirty="0"/>
            </a:p>
            <a:p>
              <a:pPr algn="ctr" eaLnBrk="0" hangingPunct="0"/>
              <a:r>
                <a:rPr lang="en-US" sz="1600" dirty="0" smtClean="0"/>
                <a:t>Censored?</a:t>
              </a:r>
            </a:p>
            <a:p>
              <a:pPr algn="ctr" eaLnBrk="0" hangingPunct="0"/>
              <a:r>
                <a:rPr lang="en-US" sz="1600" dirty="0" smtClean="0"/>
                <a:t>(yes=1,no=0)</a:t>
              </a:r>
              <a:endParaRPr lang="en-US" sz="1600" dirty="0"/>
            </a:p>
          </p:txBody>
        </p:sp>
        <p:sp>
          <p:nvSpPr>
            <p:cNvPr id="21517" name="Oval 13"/>
            <p:cNvSpPr>
              <a:spLocks noChangeAspect="1" noChangeArrowheads="1"/>
            </p:cNvSpPr>
            <p:nvPr/>
          </p:nvSpPr>
          <p:spPr bwMode="auto">
            <a:xfrm>
              <a:off x="5394422" y="3660508"/>
              <a:ext cx="1079215" cy="1013548"/>
            </a:xfrm>
            <a:prstGeom prst="ellipse">
              <a:avLst/>
            </a:prstGeom>
            <a:solidFill>
              <a:srgbClr val="FFFFFF"/>
            </a:solidFill>
            <a:ln w="9525">
              <a:solidFill>
                <a:srgbClr val="000000"/>
              </a:solidFill>
              <a:round/>
              <a:headEnd/>
              <a:tailEnd/>
            </a:ln>
          </p:spPr>
          <p:txBody>
            <a:bodyPr/>
            <a:lstStyle/>
            <a:p>
              <a:endParaRPr lang="en-US"/>
            </a:p>
          </p:txBody>
        </p:sp>
        <p:sp>
          <p:nvSpPr>
            <p:cNvPr id="21518" name="Rectangle 14"/>
            <p:cNvSpPr>
              <a:spLocks noChangeAspect="1" noChangeArrowheads="1"/>
            </p:cNvSpPr>
            <p:nvPr/>
          </p:nvSpPr>
          <p:spPr bwMode="auto">
            <a:xfrm>
              <a:off x="5447498" y="5460477"/>
              <a:ext cx="1110668" cy="1016523"/>
            </a:xfrm>
            <a:prstGeom prst="rect">
              <a:avLst/>
            </a:prstGeom>
            <a:solidFill>
              <a:srgbClr val="FFFFFF"/>
            </a:solidFill>
            <a:ln w="9525">
              <a:solidFill>
                <a:srgbClr val="000000"/>
              </a:solidFill>
              <a:miter lim="800000"/>
              <a:headEnd/>
              <a:tailEnd/>
            </a:ln>
          </p:spPr>
          <p:txBody>
            <a:bodyPr/>
            <a:lstStyle/>
            <a:p>
              <a:endParaRPr lang="en-US"/>
            </a:p>
          </p:txBody>
        </p:sp>
        <p:sp>
          <p:nvSpPr>
            <p:cNvPr id="21520" name="Text Box 16"/>
            <p:cNvSpPr txBox="1">
              <a:spLocks noChangeAspect="1" noChangeArrowheads="1"/>
            </p:cNvSpPr>
            <p:nvPr/>
          </p:nvSpPr>
          <p:spPr bwMode="auto">
            <a:xfrm>
              <a:off x="5447498" y="5460480"/>
              <a:ext cx="1105702" cy="1016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600" dirty="0"/>
                <a:t>Duration</a:t>
              </a:r>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S</a:t>
              </a:r>
              <a:r>
                <a:rPr lang="en-US" sz="1600" baseline="-25000" dirty="0" err="1" smtClean="0"/>
                <a:t>c</a:t>
              </a:r>
              <a:r>
                <a:rPr lang="en-US" sz="1600" dirty="0" err="1" smtClean="0"/>
                <a:t>R</a:t>
              </a:r>
              <a:r>
                <a:rPr lang="en-US" sz="1600" baseline="-25000" dirty="0" err="1" smtClean="0"/>
                <a:t>p</a:t>
              </a:r>
              <a:r>
                <a:rPr lang="en-US" sz="1600" dirty="0"/>
                <a:t> </a:t>
              </a:r>
            </a:p>
            <a:p>
              <a:pPr algn="ctr" eaLnBrk="0" hangingPunct="0"/>
              <a:r>
                <a:rPr lang="en-US" sz="1600" dirty="0" smtClean="0"/>
                <a:t>Censored? (yes=1,no=0)</a:t>
              </a:r>
              <a:endParaRPr lang="en-US" sz="1600" dirty="0"/>
            </a:p>
          </p:txBody>
        </p:sp>
        <p:sp>
          <p:nvSpPr>
            <p:cNvPr id="21535" name="Text Box 31"/>
            <p:cNvSpPr txBox="1">
              <a:spLocks noChangeAspect="1" noChangeArrowheads="1"/>
            </p:cNvSpPr>
            <p:nvPr/>
          </p:nvSpPr>
          <p:spPr bwMode="auto">
            <a:xfrm>
              <a:off x="3947605" y="3572031"/>
              <a:ext cx="1057592" cy="952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endParaRPr lang="en-US" sz="1000" dirty="0"/>
            </a:p>
            <a:p>
              <a:pPr algn="ctr" eaLnBrk="0" hangingPunct="0"/>
              <a:r>
                <a:rPr lang="en-US" sz="1600" dirty="0" err="1" smtClean="0"/>
                <a:t>f</a:t>
              </a:r>
              <a:r>
                <a:rPr lang="en-US" sz="1600" baseline="-25000" dirty="0" err="1" smtClean="0"/>
                <a:t>PcRp</a:t>
              </a:r>
              <a:r>
                <a:rPr lang="en-US" sz="1600" dirty="0" smtClean="0"/>
                <a:t> </a:t>
              </a:r>
              <a:endParaRPr lang="en-US" sz="1600" dirty="0"/>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P</a:t>
              </a:r>
              <a:r>
                <a:rPr lang="en-US" sz="1600" baseline="-25000" dirty="0" err="1" smtClean="0"/>
                <a:t>c</a:t>
              </a:r>
              <a:r>
                <a:rPr lang="en-US" sz="1600" dirty="0" err="1" smtClean="0"/>
                <a:t>R</a:t>
              </a:r>
              <a:r>
                <a:rPr lang="en-US" sz="1600" baseline="-25000" dirty="0" err="1" smtClean="0"/>
                <a:t>p</a:t>
              </a:r>
              <a:endParaRPr lang="en-US" sz="1600" dirty="0"/>
            </a:p>
          </p:txBody>
        </p:sp>
        <p:sp>
          <p:nvSpPr>
            <p:cNvPr id="21536" name="Text Box 32"/>
            <p:cNvSpPr txBox="1">
              <a:spLocks noChangeAspect="1" noChangeArrowheads="1"/>
            </p:cNvSpPr>
            <p:nvPr/>
          </p:nvSpPr>
          <p:spPr bwMode="auto">
            <a:xfrm>
              <a:off x="5404251" y="3572031"/>
              <a:ext cx="1057592" cy="952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endParaRPr lang="en-US" sz="1000" dirty="0"/>
            </a:p>
            <a:p>
              <a:pPr algn="ctr" eaLnBrk="0" hangingPunct="0"/>
              <a:r>
                <a:rPr lang="en-US" sz="1600" dirty="0" err="1" smtClean="0"/>
                <a:t>f</a:t>
              </a:r>
              <a:r>
                <a:rPr lang="en-US" sz="1600" baseline="-25000" dirty="0" err="1" smtClean="0"/>
                <a:t>ScRp</a:t>
              </a:r>
              <a:r>
                <a:rPr lang="en-US" sz="1600" dirty="0" smtClean="0"/>
                <a:t> </a:t>
              </a:r>
              <a:endParaRPr lang="en-US" sz="1600" dirty="0"/>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S</a:t>
              </a:r>
              <a:r>
                <a:rPr lang="en-US" sz="1600" baseline="-25000" dirty="0" err="1" smtClean="0"/>
                <a:t>c</a:t>
              </a:r>
              <a:r>
                <a:rPr lang="en-US" sz="1600" dirty="0" err="1" smtClean="0"/>
                <a:t>R</a:t>
              </a:r>
              <a:r>
                <a:rPr lang="en-US" sz="1600" baseline="-25000" dirty="0" err="1" smtClean="0"/>
                <a:t>p</a:t>
              </a:r>
              <a:endParaRPr lang="en-US" sz="1600" dirty="0"/>
            </a:p>
          </p:txBody>
        </p:sp>
        <p:sp>
          <p:nvSpPr>
            <p:cNvPr id="21539" name="Freeform 35"/>
            <p:cNvSpPr>
              <a:spLocks noChangeAspect="1"/>
            </p:cNvSpPr>
            <p:nvPr/>
          </p:nvSpPr>
          <p:spPr bwMode="auto">
            <a:xfrm rot="10800000">
              <a:off x="3286300" y="4620910"/>
              <a:ext cx="2380202" cy="238905"/>
            </a:xfrm>
            <a:custGeom>
              <a:avLst/>
              <a:gdLst>
                <a:gd name="T0" fmla="*/ 0 w 5529"/>
                <a:gd name="T1" fmla="*/ 465 h 465"/>
                <a:gd name="T2" fmla="*/ 985 w 5529"/>
                <a:gd name="T3" fmla="*/ 70 h 465"/>
                <a:gd name="T4" fmla="*/ 2451 w 5529"/>
                <a:gd name="T5" fmla="*/ 66 h 465"/>
                <a:gd name="T6" fmla="*/ 4674 w 5529"/>
                <a:gd name="T7" fmla="*/ 66 h 465"/>
                <a:gd name="T8" fmla="*/ 5529 w 5529"/>
                <a:gd name="T9" fmla="*/ 465 h 465"/>
                <a:gd name="connsiteX0" fmla="*/ 0 w 10000"/>
                <a:gd name="connsiteY0" fmla="*/ 9388 h 9388"/>
                <a:gd name="connsiteX1" fmla="*/ 1782 w 10000"/>
                <a:gd name="connsiteY1" fmla="*/ 893 h 9388"/>
                <a:gd name="connsiteX2" fmla="*/ 4433 w 10000"/>
                <a:gd name="connsiteY2" fmla="*/ 291 h 9388"/>
                <a:gd name="connsiteX3" fmla="*/ 8454 w 10000"/>
                <a:gd name="connsiteY3" fmla="*/ 807 h 9388"/>
                <a:gd name="connsiteX4" fmla="*/ 10000 w 10000"/>
                <a:gd name="connsiteY4" fmla="*/ 9388 h 9388"/>
                <a:gd name="connsiteX0" fmla="*/ 0 w 10000"/>
                <a:gd name="connsiteY0" fmla="*/ 10079 h 10079"/>
                <a:gd name="connsiteX1" fmla="*/ 1782 w 10000"/>
                <a:gd name="connsiteY1" fmla="*/ 1030 h 10079"/>
                <a:gd name="connsiteX2" fmla="*/ 4433 w 10000"/>
                <a:gd name="connsiteY2" fmla="*/ 389 h 10079"/>
                <a:gd name="connsiteX3" fmla="*/ 5144 w 10000"/>
                <a:gd name="connsiteY3" fmla="*/ 198 h 10079"/>
                <a:gd name="connsiteX4" fmla="*/ 8454 w 10000"/>
                <a:gd name="connsiteY4" fmla="*/ 939 h 10079"/>
                <a:gd name="connsiteX5" fmla="*/ 10000 w 10000"/>
                <a:gd name="connsiteY5" fmla="*/ 10079 h 10079"/>
                <a:gd name="connsiteX0" fmla="*/ 0 w 10000"/>
                <a:gd name="connsiteY0" fmla="*/ 10040 h 10040"/>
                <a:gd name="connsiteX1" fmla="*/ 1782 w 10000"/>
                <a:gd name="connsiteY1" fmla="*/ 991 h 10040"/>
                <a:gd name="connsiteX2" fmla="*/ 4433 w 10000"/>
                <a:gd name="connsiteY2" fmla="*/ 350 h 10040"/>
                <a:gd name="connsiteX3" fmla="*/ 8454 w 10000"/>
                <a:gd name="connsiteY3" fmla="*/ 900 h 10040"/>
                <a:gd name="connsiteX4" fmla="*/ 10000 w 10000"/>
                <a:gd name="connsiteY4" fmla="*/ 10040 h 10040"/>
                <a:gd name="connsiteX0" fmla="*/ 0 w 10000"/>
                <a:gd name="connsiteY0" fmla="*/ 10306 h 10306"/>
                <a:gd name="connsiteX1" fmla="*/ 1782 w 10000"/>
                <a:gd name="connsiteY1" fmla="*/ 1257 h 10306"/>
                <a:gd name="connsiteX2" fmla="*/ 4433 w 10000"/>
                <a:gd name="connsiteY2" fmla="*/ 616 h 10306"/>
                <a:gd name="connsiteX3" fmla="*/ 8181 w 10000"/>
                <a:gd name="connsiteY3" fmla="*/ 6390 h 10306"/>
                <a:gd name="connsiteX4" fmla="*/ 10000 w 10000"/>
                <a:gd name="connsiteY4" fmla="*/ 10306 h 10306"/>
                <a:gd name="connsiteX0" fmla="*/ 0 w 10000"/>
                <a:gd name="connsiteY0" fmla="*/ 9203 h 9203"/>
                <a:gd name="connsiteX1" fmla="*/ 1782 w 10000"/>
                <a:gd name="connsiteY1" fmla="*/ 154 h 9203"/>
                <a:gd name="connsiteX2" fmla="*/ 4433 w 10000"/>
                <a:gd name="connsiteY2" fmla="*/ 3637 h 9203"/>
                <a:gd name="connsiteX3" fmla="*/ 8181 w 10000"/>
                <a:gd name="connsiteY3" fmla="*/ 5287 h 9203"/>
                <a:gd name="connsiteX4" fmla="*/ 10000 w 10000"/>
                <a:gd name="connsiteY4" fmla="*/ 9203 h 9203"/>
                <a:gd name="connsiteX0" fmla="*/ 0 w 10000"/>
                <a:gd name="connsiteY0" fmla="*/ 6049 h 6049"/>
                <a:gd name="connsiteX1" fmla="*/ 1955 w 10000"/>
                <a:gd name="connsiteY1" fmla="*/ 1743 h 6049"/>
                <a:gd name="connsiteX2" fmla="*/ 4433 w 10000"/>
                <a:gd name="connsiteY2" fmla="*/ 1 h 6049"/>
                <a:gd name="connsiteX3" fmla="*/ 8181 w 10000"/>
                <a:gd name="connsiteY3" fmla="*/ 1794 h 6049"/>
                <a:gd name="connsiteX4" fmla="*/ 10000 w 10000"/>
                <a:gd name="connsiteY4" fmla="*/ 6049 h 60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6049">
                  <a:moveTo>
                    <a:pt x="0" y="6049"/>
                  </a:moveTo>
                  <a:cubicBezTo>
                    <a:pt x="297" y="4406"/>
                    <a:pt x="1216" y="2752"/>
                    <a:pt x="1955" y="1743"/>
                  </a:cubicBezTo>
                  <a:cubicBezTo>
                    <a:pt x="2694" y="735"/>
                    <a:pt x="3395" y="-7"/>
                    <a:pt x="4433" y="1"/>
                  </a:cubicBezTo>
                  <a:cubicBezTo>
                    <a:pt x="5471" y="10"/>
                    <a:pt x="7253" y="39"/>
                    <a:pt x="8181" y="1794"/>
                  </a:cubicBezTo>
                  <a:cubicBezTo>
                    <a:pt x="9108" y="3437"/>
                    <a:pt x="9743" y="4406"/>
                    <a:pt x="10000" y="6049"/>
                  </a:cubicBezTo>
                </a:path>
              </a:pathLst>
            </a:custGeom>
            <a:noFill/>
            <a:ln w="22225" cap="flat" cmpd="sng">
              <a:solidFill>
                <a:schemeClr val="accent6">
                  <a:lumMod val="75000"/>
                </a:schemeClr>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cxnSp>
          <p:nvCxnSpPr>
            <p:cNvPr id="45" name="Straight Arrow Connector 44"/>
            <p:cNvCxnSpPr>
              <a:endCxn id="21524" idx="1"/>
            </p:cNvCxnSpPr>
            <p:nvPr/>
          </p:nvCxnSpPr>
          <p:spPr>
            <a:xfrm>
              <a:off x="2326334" y="2166474"/>
              <a:ext cx="4531614" cy="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2326334" y="2626552"/>
              <a:ext cx="661968" cy="1049922"/>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2326334" y="2626552"/>
              <a:ext cx="1771149" cy="114707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2332713" y="2626552"/>
              <a:ext cx="3229887" cy="118853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3124200" y="2570516"/>
              <a:ext cx="3733368" cy="1105958"/>
            </a:xfrm>
            <a:prstGeom prst="straightConnector1">
              <a:avLst/>
            </a:prstGeom>
            <a:ln w="2222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4592141" y="2580348"/>
              <a:ext cx="2265429" cy="1096126"/>
            </a:xfrm>
            <a:prstGeom prst="straightConnector1">
              <a:avLst/>
            </a:prstGeom>
            <a:ln w="2222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6002832" y="2580348"/>
              <a:ext cx="854737" cy="1096126"/>
            </a:xfrm>
            <a:prstGeom prst="straightConnector1">
              <a:avLst/>
            </a:prstGeom>
            <a:ln w="22225">
              <a:solidFill>
                <a:srgbClr val="00B05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4" name="Freeform 35"/>
            <p:cNvSpPr>
              <a:spLocks noChangeAspect="1"/>
            </p:cNvSpPr>
            <p:nvPr/>
          </p:nvSpPr>
          <p:spPr bwMode="auto">
            <a:xfrm rot="10800000">
              <a:off x="4953000" y="4383225"/>
              <a:ext cx="494498" cy="120876"/>
            </a:xfrm>
            <a:custGeom>
              <a:avLst/>
              <a:gdLst>
                <a:gd name="T0" fmla="*/ 0 w 5529"/>
                <a:gd name="T1" fmla="*/ 465 h 465"/>
                <a:gd name="T2" fmla="*/ 985 w 5529"/>
                <a:gd name="T3" fmla="*/ 70 h 465"/>
                <a:gd name="T4" fmla="*/ 2451 w 5529"/>
                <a:gd name="T5" fmla="*/ 66 h 465"/>
                <a:gd name="T6" fmla="*/ 4674 w 5529"/>
                <a:gd name="T7" fmla="*/ 66 h 465"/>
                <a:gd name="T8" fmla="*/ 5529 w 5529"/>
                <a:gd name="T9" fmla="*/ 465 h 465"/>
                <a:gd name="connsiteX0" fmla="*/ 0 w 10000"/>
                <a:gd name="connsiteY0" fmla="*/ 9388 h 9388"/>
                <a:gd name="connsiteX1" fmla="*/ 1782 w 10000"/>
                <a:gd name="connsiteY1" fmla="*/ 893 h 9388"/>
                <a:gd name="connsiteX2" fmla="*/ 4433 w 10000"/>
                <a:gd name="connsiteY2" fmla="*/ 291 h 9388"/>
                <a:gd name="connsiteX3" fmla="*/ 8454 w 10000"/>
                <a:gd name="connsiteY3" fmla="*/ 807 h 9388"/>
                <a:gd name="connsiteX4" fmla="*/ 10000 w 10000"/>
                <a:gd name="connsiteY4" fmla="*/ 9388 h 9388"/>
                <a:gd name="connsiteX0" fmla="*/ 0 w 10000"/>
                <a:gd name="connsiteY0" fmla="*/ 10079 h 10079"/>
                <a:gd name="connsiteX1" fmla="*/ 1782 w 10000"/>
                <a:gd name="connsiteY1" fmla="*/ 1030 h 10079"/>
                <a:gd name="connsiteX2" fmla="*/ 4433 w 10000"/>
                <a:gd name="connsiteY2" fmla="*/ 389 h 10079"/>
                <a:gd name="connsiteX3" fmla="*/ 5144 w 10000"/>
                <a:gd name="connsiteY3" fmla="*/ 198 h 10079"/>
                <a:gd name="connsiteX4" fmla="*/ 8454 w 10000"/>
                <a:gd name="connsiteY4" fmla="*/ 939 h 10079"/>
                <a:gd name="connsiteX5" fmla="*/ 10000 w 10000"/>
                <a:gd name="connsiteY5" fmla="*/ 10079 h 10079"/>
                <a:gd name="connsiteX0" fmla="*/ 0 w 10000"/>
                <a:gd name="connsiteY0" fmla="*/ 10040 h 10040"/>
                <a:gd name="connsiteX1" fmla="*/ 1782 w 10000"/>
                <a:gd name="connsiteY1" fmla="*/ 991 h 10040"/>
                <a:gd name="connsiteX2" fmla="*/ 4433 w 10000"/>
                <a:gd name="connsiteY2" fmla="*/ 350 h 10040"/>
                <a:gd name="connsiteX3" fmla="*/ 8454 w 10000"/>
                <a:gd name="connsiteY3" fmla="*/ 900 h 10040"/>
                <a:gd name="connsiteX4" fmla="*/ 10000 w 10000"/>
                <a:gd name="connsiteY4" fmla="*/ 10040 h 10040"/>
                <a:gd name="connsiteX0" fmla="*/ 0 w 10000"/>
                <a:gd name="connsiteY0" fmla="*/ 10306 h 10306"/>
                <a:gd name="connsiteX1" fmla="*/ 1782 w 10000"/>
                <a:gd name="connsiteY1" fmla="*/ 1257 h 10306"/>
                <a:gd name="connsiteX2" fmla="*/ 4433 w 10000"/>
                <a:gd name="connsiteY2" fmla="*/ 616 h 10306"/>
                <a:gd name="connsiteX3" fmla="*/ 8181 w 10000"/>
                <a:gd name="connsiteY3" fmla="*/ 6390 h 10306"/>
                <a:gd name="connsiteX4" fmla="*/ 10000 w 10000"/>
                <a:gd name="connsiteY4" fmla="*/ 10306 h 10306"/>
                <a:gd name="connsiteX0" fmla="*/ 0 w 10000"/>
                <a:gd name="connsiteY0" fmla="*/ 9203 h 9203"/>
                <a:gd name="connsiteX1" fmla="*/ 1782 w 10000"/>
                <a:gd name="connsiteY1" fmla="*/ 154 h 9203"/>
                <a:gd name="connsiteX2" fmla="*/ 4433 w 10000"/>
                <a:gd name="connsiteY2" fmla="*/ 3637 h 9203"/>
                <a:gd name="connsiteX3" fmla="*/ 8181 w 10000"/>
                <a:gd name="connsiteY3" fmla="*/ 5287 h 9203"/>
                <a:gd name="connsiteX4" fmla="*/ 10000 w 10000"/>
                <a:gd name="connsiteY4" fmla="*/ 9203 h 9203"/>
                <a:gd name="connsiteX0" fmla="*/ 0 w 10000"/>
                <a:gd name="connsiteY0" fmla="*/ 6049 h 6049"/>
                <a:gd name="connsiteX1" fmla="*/ 1955 w 10000"/>
                <a:gd name="connsiteY1" fmla="*/ 1743 h 6049"/>
                <a:gd name="connsiteX2" fmla="*/ 4433 w 10000"/>
                <a:gd name="connsiteY2" fmla="*/ 1 h 6049"/>
                <a:gd name="connsiteX3" fmla="*/ 8181 w 10000"/>
                <a:gd name="connsiteY3" fmla="*/ 1794 h 6049"/>
                <a:gd name="connsiteX4" fmla="*/ 10000 w 10000"/>
                <a:gd name="connsiteY4" fmla="*/ 6049 h 6049"/>
                <a:gd name="connsiteX0" fmla="*/ 0 w 10000"/>
                <a:gd name="connsiteY0" fmla="*/ 8065 h 8065"/>
                <a:gd name="connsiteX1" fmla="*/ 1955 w 10000"/>
                <a:gd name="connsiteY1" fmla="*/ 946 h 8065"/>
                <a:gd name="connsiteX2" fmla="*/ 4672 w 10000"/>
                <a:gd name="connsiteY2" fmla="*/ 2265 h 8065"/>
                <a:gd name="connsiteX3" fmla="*/ 8181 w 10000"/>
                <a:gd name="connsiteY3" fmla="*/ 1031 h 8065"/>
                <a:gd name="connsiteX4" fmla="*/ 10000 w 10000"/>
                <a:gd name="connsiteY4" fmla="*/ 8065 h 8065"/>
                <a:gd name="connsiteX0" fmla="*/ 0 w 10000"/>
                <a:gd name="connsiteY0" fmla="*/ 10000 h 10000"/>
                <a:gd name="connsiteX1" fmla="*/ 4672 w 10000"/>
                <a:gd name="connsiteY1" fmla="*/ 2808 h 10000"/>
                <a:gd name="connsiteX2" fmla="*/ 8181 w 10000"/>
                <a:gd name="connsiteY2" fmla="*/ 1278 h 10000"/>
                <a:gd name="connsiteX3" fmla="*/ 10000 w 10000"/>
                <a:gd name="connsiteY3" fmla="*/ 10000 h 10000"/>
                <a:gd name="connsiteX0" fmla="*/ 0 w 10000"/>
                <a:gd name="connsiteY0" fmla="*/ 7192 h 7192"/>
                <a:gd name="connsiteX1" fmla="*/ 4672 w 10000"/>
                <a:gd name="connsiteY1" fmla="*/ 0 h 7192"/>
                <a:gd name="connsiteX2" fmla="*/ 10000 w 10000"/>
                <a:gd name="connsiteY2" fmla="*/ 7192 h 7192"/>
                <a:gd name="connsiteX0" fmla="*/ 0 w 10000"/>
                <a:gd name="connsiteY0" fmla="*/ 8723 h 8723"/>
                <a:gd name="connsiteX1" fmla="*/ 4672 w 10000"/>
                <a:gd name="connsiteY1" fmla="*/ 0 h 8723"/>
                <a:gd name="connsiteX2" fmla="*/ 10000 w 10000"/>
                <a:gd name="connsiteY2" fmla="*/ 8723 h 8723"/>
                <a:gd name="connsiteX0" fmla="*/ 0 w 10000"/>
                <a:gd name="connsiteY0" fmla="*/ 9512 h 9512"/>
                <a:gd name="connsiteX1" fmla="*/ 5030 w 10000"/>
                <a:gd name="connsiteY1" fmla="*/ 0 h 9512"/>
                <a:gd name="connsiteX2" fmla="*/ 10000 w 10000"/>
                <a:gd name="connsiteY2" fmla="*/ 9512 h 9512"/>
                <a:gd name="connsiteX0" fmla="*/ 0 w 10000"/>
                <a:gd name="connsiteY0" fmla="*/ 10513 h 10513"/>
                <a:gd name="connsiteX1" fmla="*/ 4076 w 10000"/>
                <a:gd name="connsiteY1" fmla="*/ 0 h 10513"/>
                <a:gd name="connsiteX2" fmla="*/ 10000 w 10000"/>
                <a:gd name="connsiteY2" fmla="*/ 10513 h 10513"/>
                <a:gd name="connsiteX0" fmla="*/ 0 w 10000"/>
                <a:gd name="connsiteY0" fmla="*/ 10513 h 10513"/>
                <a:gd name="connsiteX1" fmla="*/ 4672 w 10000"/>
                <a:gd name="connsiteY1" fmla="*/ 0 h 10513"/>
                <a:gd name="connsiteX2" fmla="*/ 10000 w 10000"/>
                <a:gd name="connsiteY2" fmla="*/ 10513 h 10513"/>
              </a:gdLst>
              <a:ahLst/>
              <a:cxnLst>
                <a:cxn ang="0">
                  <a:pos x="connsiteX0" y="connsiteY0"/>
                </a:cxn>
                <a:cxn ang="0">
                  <a:pos x="connsiteX1" y="connsiteY1"/>
                </a:cxn>
                <a:cxn ang="0">
                  <a:pos x="connsiteX2" y="connsiteY2"/>
                </a:cxn>
              </a:cxnLst>
              <a:rect l="l" t="t" r="r" b="b"/>
              <a:pathLst>
                <a:path w="10000" h="10513">
                  <a:moveTo>
                    <a:pt x="0" y="10513"/>
                  </a:moveTo>
                  <a:cubicBezTo>
                    <a:pt x="973" y="8002"/>
                    <a:pt x="3309" y="2437"/>
                    <a:pt x="4672" y="0"/>
                  </a:cubicBezTo>
                  <a:cubicBezTo>
                    <a:pt x="6339" y="0"/>
                    <a:pt x="8890" y="8002"/>
                    <a:pt x="10000" y="10513"/>
                  </a:cubicBezTo>
                </a:path>
              </a:pathLst>
            </a:custGeom>
            <a:noFill/>
            <a:ln w="22225" cap="flat" cmpd="sng">
              <a:solidFill>
                <a:schemeClr val="accent6">
                  <a:lumMod val="75000"/>
                </a:schemeClr>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56" name="Freeform 35"/>
            <p:cNvSpPr>
              <a:spLocks noChangeAspect="1"/>
            </p:cNvSpPr>
            <p:nvPr/>
          </p:nvSpPr>
          <p:spPr bwMode="auto">
            <a:xfrm rot="10800000">
              <a:off x="3453158" y="4411557"/>
              <a:ext cx="494498" cy="120876"/>
            </a:xfrm>
            <a:custGeom>
              <a:avLst/>
              <a:gdLst>
                <a:gd name="T0" fmla="*/ 0 w 5529"/>
                <a:gd name="T1" fmla="*/ 465 h 465"/>
                <a:gd name="T2" fmla="*/ 985 w 5529"/>
                <a:gd name="T3" fmla="*/ 70 h 465"/>
                <a:gd name="T4" fmla="*/ 2451 w 5529"/>
                <a:gd name="T5" fmla="*/ 66 h 465"/>
                <a:gd name="T6" fmla="*/ 4674 w 5529"/>
                <a:gd name="T7" fmla="*/ 66 h 465"/>
                <a:gd name="T8" fmla="*/ 5529 w 5529"/>
                <a:gd name="T9" fmla="*/ 465 h 465"/>
                <a:gd name="connsiteX0" fmla="*/ 0 w 10000"/>
                <a:gd name="connsiteY0" fmla="*/ 9388 h 9388"/>
                <a:gd name="connsiteX1" fmla="*/ 1782 w 10000"/>
                <a:gd name="connsiteY1" fmla="*/ 893 h 9388"/>
                <a:gd name="connsiteX2" fmla="*/ 4433 w 10000"/>
                <a:gd name="connsiteY2" fmla="*/ 291 h 9388"/>
                <a:gd name="connsiteX3" fmla="*/ 8454 w 10000"/>
                <a:gd name="connsiteY3" fmla="*/ 807 h 9388"/>
                <a:gd name="connsiteX4" fmla="*/ 10000 w 10000"/>
                <a:gd name="connsiteY4" fmla="*/ 9388 h 9388"/>
                <a:gd name="connsiteX0" fmla="*/ 0 w 10000"/>
                <a:gd name="connsiteY0" fmla="*/ 10079 h 10079"/>
                <a:gd name="connsiteX1" fmla="*/ 1782 w 10000"/>
                <a:gd name="connsiteY1" fmla="*/ 1030 h 10079"/>
                <a:gd name="connsiteX2" fmla="*/ 4433 w 10000"/>
                <a:gd name="connsiteY2" fmla="*/ 389 h 10079"/>
                <a:gd name="connsiteX3" fmla="*/ 5144 w 10000"/>
                <a:gd name="connsiteY3" fmla="*/ 198 h 10079"/>
                <a:gd name="connsiteX4" fmla="*/ 8454 w 10000"/>
                <a:gd name="connsiteY4" fmla="*/ 939 h 10079"/>
                <a:gd name="connsiteX5" fmla="*/ 10000 w 10000"/>
                <a:gd name="connsiteY5" fmla="*/ 10079 h 10079"/>
                <a:gd name="connsiteX0" fmla="*/ 0 w 10000"/>
                <a:gd name="connsiteY0" fmla="*/ 10040 h 10040"/>
                <a:gd name="connsiteX1" fmla="*/ 1782 w 10000"/>
                <a:gd name="connsiteY1" fmla="*/ 991 h 10040"/>
                <a:gd name="connsiteX2" fmla="*/ 4433 w 10000"/>
                <a:gd name="connsiteY2" fmla="*/ 350 h 10040"/>
                <a:gd name="connsiteX3" fmla="*/ 8454 w 10000"/>
                <a:gd name="connsiteY3" fmla="*/ 900 h 10040"/>
                <a:gd name="connsiteX4" fmla="*/ 10000 w 10000"/>
                <a:gd name="connsiteY4" fmla="*/ 10040 h 10040"/>
                <a:gd name="connsiteX0" fmla="*/ 0 w 10000"/>
                <a:gd name="connsiteY0" fmla="*/ 10306 h 10306"/>
                <a:gd name="connsiteX1" fmla="*/ 1782 w 10000"/>
                <a:gd name="connsiteY1" fmla="*/ 1257 h 10306"/>
                <a:gd name="connsiteX2" fmla="*/ 4433 w 10000"/>
                <a:gd name="connsiteY2" fmla="*/ 616 h 10306"/>
                <a:gd name="connsiteX3" fmla="*/ 8181 w 10000"/>
                <a:gd name="connsiteY3" fmla="*/ 6390 h 10306"/>
                <a:gd name="connsiteX4" fmla="*/ 10000 w 10000"/>
                <a:gd name="connsiteY4" fmla="*/ 10306 h 10306"/>
                <a:gd name="connsiteX0" fmla="*/ 0 w 10000"/>
                <a:gd name="connsiteY0" fmla="*/ 9203 h 9203"/>
                <a:gd name="connsiteX1" fmla="*/ 1782 w 10000"/>
                <a:gd name="connsiteY1" fmla="*/ 154 h 9203"/>
                <a:gd name="connsiteX2" fmla="*/ 4433 w 10000"/>
                <a:gd name="connsiteY2" fmla="*/ 3637 h 9203"/>
                <a:gd name="connsiteX3" fmla="*/ 8181 w 10000"/>
                <a:gd name="connsiteY3" fmla="*/ 5287 h 9203"/>
                <a:gd name="connsiteX4" fmla="*/ 10000 w 10000"/>
                <a:gd name="connsiteY4" fmla="*/ 9203 h 9203"/>
                <a:gd name="connsiteX0" fmla="*/ 0 w 10000"/>
                <a:gd name="connsiteY0" fmla="*/ 6049 h 6049"/>
                <a:gd name="connsiteX1" fmla="*/ 1955 w 10000"/>
                <a:gd name="connsiteY1" fmla="*/ 1743 h 6049"/>
                <a:gd name="connsiteX2" fmla="*/ 4433 w 10000"/>
                <a:gd name="connsiteY2" fmla="*/ 1 h 6049"/>
                <a:gd name="connsiteX3" fmla="*/ 8181 w 10000"/>
                <a:gd name="connsiteY3" fmla="*/ 1794 h 6049"/>
                <a:gd name="connsiteX4" fmla="*/ 10000 w 10000"/>
                <a:gd name="connsiteY4" fmla="*/ 6049 h 6049"/>
                <a:gd name="connsiteX0" fmla="*/ 0 w 10000"/>
                <a:gd name="connsiteY0" fmla="*/ 8065 h 8065"/>
                <a:gd name="connsiteX1" fmla="*/ 1955 w 10000"/>
                <a:gd name="connsiteY1" fmla="*/ 946 h 8065"/>
                <a:gd name="connsiteX2" fmla="*/ 4672 w 10000"/>
                <a:gd name="connsiteY2" fmla="*/ 2265 h 8065"/>
                <a:gd name="connsiteX3" fmla="*/ 8181 w 10000"/>
                <a:gd name="connsiteY3" fmla="*/ 1031 h 8065"/>
                <a:gd name="connsiteX4" fmla="*/ 10000 w 10000"/>
                <a:gd name="connsiteY4" fmla="*/ 8065 h 8065"/>
                <a:gd name="connsiteX0" fmla="*/ 0 w 10000"/>
                <a:gd name="connsiteY0" fmla="*/ 10000 h 10000"/>
                <a:gd name="connsiteX1" fmla="*/ 4672 w 10000"/>
                <a:gd name="connsiteY1" fmla="*/ 2808 h 10000"/>
                <a:gd name="connsiteX2" fmla="*/ 8181 w 10000"/>
                <a:gd name="connsiteY2" fmla="*/ 1278 h 10000"/>
                <a:gd name="connsiteX3" fmla="*/ 10000 w 10000"/>
                <a:gd name="connsiteY3" fmla="*/ 10000 h 10000"/>
                <a:gd name="connsiteX0" fmla="*/ 0 w 10000"/>
                <a:gd name="connsiteY0" fmla="*/ 7192 h 7192"/>
                <a:gd name="connsiteX1" fmla="*/ 4672 w 10000"/>
                <a:gd name="connsiteY1" fmla="*/ 0 h 7192"/>
                <a:gd name="connsiteX2" fmla="*/ 10000 w 10000"/>
                <a:gd name="connsiteY2" fmla="*/ 7192 h 7192"/>
                <a:gd name="connsiteX0" fmla="*/ 0 w 10000"/>
                <a:gd name="connsiteY0" fmla="*/ 8723 h 8723"/>
                <a:gd name="connsiteX1" fmla="*/ 4672 w 10000"/>
                <a:gd name="connsiteY1" fmla="*/ 0 h 8723"/>
                <a:gd name="connsiteX2" fmla="*/ 10000 w 10000"/>
                <a:gd name="connsiteY2" fmla="*/ 8723 h 8723"/>
                <a:gd name="connsiteX0" fmla="*/ 0 w 10000"/>
                <a:gd name="connsiteY0" fmla="*/ 9512 h 9512"/>
                <a:gd name="connsiteX1" fmla="*/ 5030 w 10000"/>
                <a:gd name="connsiteY1" fmla="*/ 0 h 9512"/>
                <a:gd name="connsiteX2" fmla="*/ 10000 w 10000"/>
                <a:gd name="connsiteY2" fmla="*/ 9512 h 9512"/>
                <a:gd name="connsiteX0" fmla="*/ 0 w 10000"/>
                <a:gd name="connsiteY0" fmla="*/ 10513 h 10513"/>
                <a:gd name="connsiteX1" fmla="*/ 4076 w 10000"/>
                <a:gd name="connsiteY1" fmla="*/ 0 h 10513"/>
                <a:gd name="connsiteX2" fmla="*/ 10000 w 10000"/>
                <a:gd name="connsiteY2" fmla="*/ 10513 h 10513"/>
                <a:gd name="connsiteX0" fmla="*/ 0 w 10000"/>
                <a:gd name="connsiteY0" fmla="*/ 10513 h 10513"/>
                <a:gd name="connsiteX1" fmla="*/ 4672 w 10000"/>
                <a:gd name="connsiteY1" fmla="*/ 0 h 10513"/>
                <a:gd name="connsiteX2" fmla="*/ 10000 w 10000"/>
                <a:gd name="connsiteY2" fmla="*/ 10513 h 10513"/>
              </a:gdLst>
              <a:ahLst/>
              <a:cxnLst>
                <a:cxn ang="0">
                  <a:pos x="connsiteX0" y="connsiteY0"/>
                </a:cxn>
                <a:cxn ang="0">
                  <a:pos x="connsiteX1" y="connsiteY1"/>
                </a:cxn>
                <a:cxn ang="0">
                  <a:pos x="connsiteX2" y="connsiteY2"/>
                </a:cxn>
              </a:cxnLst>
              <a:rect l="l" t="t" r="r" b="b"/>
              <a:pathLst>
                <a:path w="10000" h="10513">
                  <a:moveTo>
                    <a:pt x="0" y="10513"/>
                  </a:moveTo>
                  <a:cubicBezTo>
                    <a:pt x="973" y="8002"/>
                    <a:pt x="3309" y="2437"/>
                    <a:pt x="4672" y="0"/>
                  </a:cubicBezTo>
                  <a:cubicBezTo>
                    <a:pt x="6339" y="0"/>
                    <a:pt x="8890" y="8002"/>
                    <a:pt x="10000" y="10513"/>
                  </a:cubicBezTo>
                </a:path>
              </a:pathLst>
            </a:custGeom>
            <a:noFill/>
            <a:ln w="22225" cap="flat" cmpd="sng">
              <a:solidFill>
                <a:schemeClr val="accent6">
                  <a:lumMod val="75000"/>
                </a:schemeClr>
              </a:solidFill>
              <a:prstDash val="solid"/>
              <a:round/>
              <a:headEnd type="triangl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a:p>
          </p:txBody>
        </p:sp>
        <p:sp>
          <p:nvSpPr>
            <p:cNvPr id="65" name="Oval 8"/>
            <p:cNvSpPr>
              <a:spLocks noChangeAspect="1" noChangeArrowheads="1"/>
            </p:cNvSpPr>
            <p:nvPr/>
          </p:nvSpPr>
          <p:spPr bwMode="auto">
            <a:xfrm>
              <a:off x="990600" y="3011627"/>
              <a:ext cx="870333" cy="731903"/>
            </a:xfrm>
            <a:prstGeom prst="ellipse">
              <a:avLst/>
            </a:prstGeom>
            <a:solidFill>
              <a:srgbClr val="FFFFFF"/>
            </a:solidFill>
            <a:ln w="9525">
              <a:solidFill>
                <a:srgbClr val="000000"/>
              </a:solidFill>
              <a:round/>
              <a:headEnd/>
              <a:tailEnd/>
            </a:ln>
          </p:spPr>
          <p:txBody>
            <a:bodyPr/>
            <a:lstStyle/>
            <a:p>
              <a:endParaRPr lang="en-US"/>
            </a:p>
          </p:txBody>
        </p:sp>
        <p:sp>
          <p:nvSpPr>
            <p:cNvPr id="61" name="Text Box 11"/>
            <p:cNvSpPr txBox="1">
              <a:spLocks noChangeAspect="1" noChangeArrowheads="1"/>
            </p:cNvSpPr>
            <p:nvPr/>
          </p:nvSpPr>
          <p:spPr bwMode="auto">
            <a:xfrm>
              <a:off x="990600" y="3087827"/>
              <a:ext cx="848710" cy="378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eaLnBrk="0" hangingPunct="0"/>
              <a:r>
                <a:rPr lang="en-US" sz="1200" dirty="0" smtClean="0"/>
                <a:t>Residual </a:t>
              </a:r>
              <a:r>
                <a:rPr lang="en-US" sz="1200" dirty="0" err="1" smtClean="0"/>
                <a:t>NcRp</a:t>
              </a:r>
              <a:r>
                <a:rPr lang="en-US" sz="1200" dirty="0" err="1" smtClean="0">
                  <a:sym typeface="Symbol" pitchFamily="18" charset="2"/>
                </a:rPr>
                <a:t></a:t>
              </a:r>
              <a:r>
                <a:rPr lang="en-US" sz="1200" dirty="0" err="1" smtClean="0"/>
                <a:t>AcRp</a:t>
              </a:r>
              <a:endParaRPr lang="en-US" sz="1200" dirty="0"/>
            </a:p>
          </p:txBody>
        </p:sp>
        <p:sp>
          <p:nvSpPr>
            <p:cNvPr id="63" name="Text Box 11"/>
            <p:cNvSpPr txBox="1">
              <a:spLocks noChangeAspect="1" noChangeArrowheads="1"/>
            </p:cNvSpPr>
            <p:nvPr/>
          </p:nvSpPr>
          <p:spPr bwMode="auto">
            <a:xfrm>
              <a:off x="1030053" y="4200646"/>
              <a:ext cx="1057592" cy="84052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0" tIns="0" rIns="0" bIns="0"/>
            <a:lstStyle/>
            <a:p>
              <a:pPr algn="ctr" eaLnBrk="0" hangingPunct="0"/>
              <a:r>
                <a:rPr lang="en-US" sz="1600" dirty="0" smtClean="0"/>
                <a:t>Log h</a:t>
              </a:r>
              <a:r>
                <a:rPr lang="en-US" sz="1600" baseline="-25000" dirty="0" smtClean="0"/>
                <a:t>0,AcRp</a:t>
              </a:r>
              <a:r>
                <a:rPr lang="en-US" sz="1600" dirty="0" smtClean="0"/>
                <a:t>(t) </a:t>
              </a:r>
              <a:endParaRPr lang="en-US" sz="1600" dirty="0"/>
            </a:p>
            <a:p>
              <a:pPr algn="ctr" eaLnBrk="0" hangingPunct="0"/>
              <a:r>
                <a:rPr lang="en-US" sz="1600" dirty="0" err="1" smtClean="0"/>
                <a:t>N</a:t>
              </a:r>
              <a:r>
                <a:rPr lang="en-US" sz="1600" baseline="-25000" dirty="0" err="1" smtClean="0"/>
                <a:t>c</a:t>
              </a:r>
              <a:r>
                <a:rPr lang="en-US" sz="1600" dirty="0" err="1" smtClean="0"/>
                <a:t>R</a:t>
              </a:r>
              <a:r>
                <a:rPr lang="en-US" sz="1600" baseline="-25000" dirty="0" err="1" smtClean="0"/>
                <a:t>p</a:t>
              </a:r>
              <a:r>
                <a:rPr lang="en-US" sz="1600" dirty="0" err="1">
                  <a:sym typeface="Symbol" pitchFamily="18" charset="2"/>
                </a:rPr>
                <a:t></a:t>
              </a:r>
              <a:r>
                <a:rPr lang="en-US" sz="1600" dirty="0" err="1" smtClean="0"/>
                <a:t>A</a:t>
              </a:r>
              <a:r>
                <a:rPr lang="en-US" sz="1600" baseline="-25000" dirty="0" err="1" smtClean="0"/>
                <a:t>c</a:t>
              </a:r>
              <a:r>
                <a:rPr lang="en-US" sz="1600" dirty="0" err="1" smtClean="0"/>
                <a:t>R</a:t>
              </a:r>
              <a:r>
                <a:rPr lang="en-US" sz="1600" baseline="-25000" dirty="0" err="1" smtClean="0"/>
                <a:t>p</a:t>
              </a:r>
              <a:endParaRPr lang="en-US" sz="1600" dirty="0"/>
            </a:p>
            <a:p>
              <a:pPr algn="ctr" eaLnBrk="0" hangingPunct="0"/>
              <a:r>
                <a:rPr lang="en-US" sz="1600" dirty="0" smtClean="0"/>
                <a:t>Base Hazard</a:t>
              </a:r>
              <a:endParaRPr lang="en-US" sz="1600" dirty="0"/>
            </a:p>
            <a:p>
              <a:pPr algn="ctr" eaLnBrk="0" hangingPunct="0"/>
              <a:endParaRPr lang="en-US" sz="1200" dirty="0"/>
            </a:p>
          </p:txBody>
        </p:sp>
        <p:cxnSp>
          <p:nvCxnSpPr>
            <p:cNvPr id="67" name="Straight Arrow Connector 66"/>
            <p:cNvCxnSpPr>
              <a:stCxn id="65" idx="5"/>
              <a:endCxn id="21515" idx="1"/>
            </p:cNvCxnSpPr>
            <p:nvPr/>
          </p:nvCxnSpPr>
          <p:spPr>
            <a:xfrm>
              <a:off x="1733476" y="3636345"/>
              <a:ext cx="708338" cy="411985"/>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14" name="Freeform 10"/>
            <p:cNvSpPr>
              <a:spLocks noChangeAspect="1"/>
            </p:cNvSpPr>
            <p:nvPr/>
          </p:nvSpPr>
          <p:spPr bwMode="auto">
            <a:xfrm>
              <a:off x="2846766" y="4694701"/>
              <a:ext cx="167092" cy="765778"/>
            </a:xfrm>
            <a:custGeom>
              <a:avLst/>
              <a:gdLst>
                <a:gd name="T0" fmla="*/ 123 w 180"/>
                <a:gd name="T1" fmla="*/ 0 h 456"/>
                <a:gd name="T2" fmla="*/ 9 w 180"/>
                <a:gd name="T3" fmla="*/ 57 h 456"/>
                <a:gd name="T4" fmla="*/ 180 w 180"/>
                <a:gd name="T5" fmla="*/ 171 h 456"/>
                <a:gd name="T6" fmla="*/ 9 w 180"/>
                <a:gd name="T7" fmla="*/ 285 h 456"/>
                <a:gd name="T8" fmla="*/ 123 w 180"/>
                <a:gd name="T9" fmla="*/ 456 h 456"/>
              </a:gdLst>
              <a:ahLst/>
              <a:cxnLst>
                <a:cxn ang="0">
                  <a:pos x="T0" y="T1"/>
                </a:cxn>
                <a:cxn ang="0">
                  <a:pos x="T2" y="T3"/>
                </a:cxn>
                <a:cxn ang="0">
                  <a:pos x="T4" y="T5"/>
                </a:cxn>
                <a:cxn ang="0">
                  <a:pos x="T6" y="T7"/>
                </a:cxn>
                <a:cxn ang="0">
                  <a:pos x="T8" y="T9"/>
                </a:cxn>
              </a:cxnLst>
              <a:rect l="0" t="0" r="r" b="b"/>
              <a:pathLst>
                <a:path w="180" h="456">
                  <a:moveTo>
                    <a:pt x="123" y="0"/>
                  </a:moveTo>
                  <a:cubicBezTo>
                    <a:pt x="61" y="14"/>
                    <a:pt x="0" y="29"/>
                    <a:pt x="9" y="57"/>
                  </a:cubicBezTo>
                  <a:cubicBezTo>
                    <a:pt x="18" y="85"/>
                    <a:pt x="180" y="133"/>
                    <a:pt x="180" y="171"/>
                  </a:cubicBezTo>
                  <a:cubicBezTo>
                    <a:pt x="180" y="209"/>
                    <a:pt x="18" y="238"/>
                    <a:pt x="9" y="285"/>
                  </a:cubicBezTo>
                  <a:cubicBezTo>
                    <a:pt x="0" y="332"/>
                    <a:pt x="104" y="428"/>
                    <a:pt x="123" y="456"/>
                  </a:cubicBez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0" name="Freeform 6"/>
            <p:cNvSpPr>
              <a:spLocks noChangeAspect="1"/>
            </p:cNvSpPr>
            <p:nvPr/>
          </p:nvSpPr>
          <p:spPr bwMode="auto">
            <a:xfrm>
              <a:off x="4388923" y="4694701"/>
              <a:ext cx="167092" cy="752998"/>
            </a:xfrm>
            <a:custGeom>
              <a:avLst/>
              <a:gdLst>
                <a:gd name="T0" fmla="*/ 123 w 180"/>
                <a:gd name="T1" fmla="*/ 0 h 456"/>
                <a:gd name="T2" fmla="*/ 9 w 180"/>
                <a:gd name="T3" fmla="*/ 57 h 456"/>
                <a:gd name="T4" fmla="*/ 180 w 180"/>
                <a:gd name="T5" fmla="*/ 171 h 456"/>
                <a:gd name="T6" fmla="*/ 9 w 180"/>
                <a:gd name="T7" fmla="*/ 285 h 456"/>
                <a:gd name="T8" fmla="*/ 123 w 180"/>
                <a:gd name="T9" fmla="*/ 456 h 456"/>
              </a:gdLst>
              <a:ahLst/>
              <a:cxnLst>
                <a:cxn ang="0">
                  <a:pos x="T0" y="T1"/>
                </a:cxn>
                <a:cxn ang="0">
                  <a:pos x="T2" y="T3"/>
                </a:cxn>
                <a:cxn ang="0">
                  <a:pos x="T4" y="T5"/>
                </a:cxn>
                <a:cxn ang="0">
                  <a:pos x="T6" y="T7"/>
                </a:cxn>
                <a:cxn ang="0">
                  <a:pos x="T8" y="T9"/>
                </a:cxn>
              </a:cxnLst>
              <a:rect l="0" t="0" r="r" b="b"/>
              <a:pathLst>
                <a:path w="180" h="456">
                  <a:moveTo>
                    <a:pt x="123" y="0"/>
                  </a:moveTo>
                  <a:cubicBezTo>
                    <a:pt x="61" y="14"/>
                    <a:pt x="0" y="29"/>
                    <a:pt x="9" y="57"/>
                  </a:cubicBezTo>
                  <a:cubicBezTo>
                    <a:pt x="18" y="85"/>
                    <a:pt x="180" y="133"/>
                    <a:pt x="180" y="171"/>
                  </a:cubicBezTo>
                  <a:cubicBezTo>
                    <a:pt x="180" y="209"/>
                    <a:pt x="18" y="238"/>
                    <a:pt x="9" y="285"/>
                  </a:cubicBezTo>
                  <a:cubicBezTo>
                    <a:pt x="0" y="332"/>
                    <a:pt x="104" y="428"/>
                    <a:pt x="123" y="456"/>
                  </a:cubicBez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519" name="Freeform 15"/>
            <p:cNvSpPr>
              <a:spLocks noChangeAspect="1"/>
            </p:cNvSpPr>
            <p:nvPr/>
          </p:nvSpPr>
          <p:spPr bwMode="auto">
            <a:xfrm>
              <a:off x="5862278" y="4694701"/>
              <a:ext cx="167092" cy="752998"/>
            </a:xfrm>
            <a:custGeom>
              <a:avLst/>
              <a:gdLst>
                <a:gd name="T0" fmla="*/ 123 w 180"/>
                <a:gd name="T1" fmla="*/ 0 h 456"/>
                <a:gd name="T2" fmla="*/ 9 w 180"/>
                <a:gd name="T3" fmla="*/ 57 h 456"/>
                <a:gd name="T4" fmla="*/ 180 w 180"/>
                <a:gd name="T5" fmla="*/ 171 h 456"/>
                <a:gd name="T6" fmla="*/ 9 w 180"/>
                <a:gd name="T7" fmla="*/ 285 h 456"/>
                <a:gd name="T8" fmla="*/ 123 w 180"/>
                <a:gd name="T9" fmla="*/ 456 h 456"/>
              </a:gdLst>
              <a:ahLst/>
              <a:cxnLst>
                <a:cxn ang="0">
                  <a:pos x="T0" y="T1"/>
                </a:cxn>
                <a:cxn ang="0">
                  <a:pos x="T2" y="T3"/>
                </a:cxn>
                <a:cxn ang="0">
                  <a:pos x="T4" y="T5"/>
                </a:cxn>
                <a:cxn ang="0">
                  <a:pos x="T6" y="T7"/>
                </a:cxn>
                <a:cxn ang="0">
                  <a:pos x="T8" y="T9"/>
                </a:cxn>
              </a:cxnLst>
              <a:rect l="0" t="0" r="r" b="b"/>
              <a:pathLst>
                <a:path w="180" h="456">
                  <a:moveTo>
                    <a:pt x="123" y="0"/>
                  </a:moveTo>
                  <a:cubicBezTo>
                    <a:pt x="61" y="14"/>
                    <a:pt x="0" y="29"/>
                    <a:pt x="9" y="57"/>
                  </a:cubicBezTo>
                  <a:cubicBezTo>
                    <a:pt x="18" y="85"/>
                    <a:pt x="180" y="133"/>
                    <a:pt x="180" y="171"/>
                  </a:cubicBezTo>
                  <a:cubicBezTo>
                    <a:pt x="180" y="209"/>
                    <a:pt x="18" y="238"/>
                    <a:pt x="9" y="285"/>
                  </a:cubicBezTo>
                  <a:cubicBezTo>
                    <a:pt x="0" y="332"/>
                    <a:pt x="104" y="428"/>
                    <a:pt x="123" y="456"/>
                  </a:cubicBez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8" name="Freeform 10"/>
            <p:cNvSpPr>
              <a:spLocks noChangeAspect="1"/>
            </p:cNvSpPr>
            <p:nvPr/>
          </p:nvSpPr>
          <p:spPr bwMode="auto">
            <a:xfrm rot="19151264">
              <a:off x="2115933" y="5018445"/>
              <a:ext cx="167092" cy="537617"/>
            </a:xfrm>
            <a:custGeom>
              <a:avLst/>
              <a:gdLst>
                <a:gd name="T0" fmla="*/ 123 w 180"/>
                <a:gd name="T1" fmla="*/ 0 h 456"/>
                <a:gd name="T2" fmla="*/ 9 w 180"/>
                <a:gd name="T3" fmla="*/ 57 h 456"/>
                <a:gd name="T4" fmla="*/ 180 w 180"/>
                <a:gd name="T5" fmla="*/ 171 h 456"/>
                <a:gd name="T6" fmla="*/ 9 w 180"/>
                <a:gd name="T7" fmla="*/ 285 h 456"/>
                <a:gd name="T8" fmla="*/ 123 w 180"/>
                <a:gd name="T9" fmla="*/ 456 h 456"/>
              </a:gdLst>
              <a:ahLst/>
              <a:cxnLst>
                <a:cxn ang="0">
                  <a:pos x="T0" y="T1"/>
                </a:cxn>
                <a:cxn ang="0">
                  <a:pos x="T2" y="T3"/>
                </a:cxn>
                <a:cxn ang="0">
                  <a:pos x="T4" y="T5"/>
                </a:cxn>
                <a:cxn ang="0">
                  <a:pos x="T6" y="T7"/>
                </a:cxn>
                <a:cxn ang="0">
                  <a:pos x="T8" y="T9"/>
                </a:cxn>
              </a:cxnLst>
              <a:rect l="0" t="0" r="r" b="b"/>
              <a:pathLst>
                <a:path w="180" h="456">
                  <a:moveTo>
                    <a:pt x="123" y="0"/>
                  </a:moveTo>
                  <a:cubicBezTo>
                    <a:pt x="61" y="14"/>
                    <a:pt x="0" y="29"/>
                    <a:pt x="9" y="57"/>
                  </a:cubicBezTo>
                  <a:cubicBezTo>
                    <a:pt x="18" y="85"/>
                    <a:pt x="180" y="133"/>
                    <a:pt x="180" y="171"/>
                  </a:cubicBezTo>
                  <a:cubicBezTo>
                    <a:pt x="180" y="209"/>
                    <a:pt x="18" y="238"/>
                    <a:pt x="9" y="285"/>
                  </a:cubicBezTo>
                  <a:cubicBezTo>
                    <a:pt x="0" y="332"/>
                    <a:pt x="104" y="428"/>
                    <a:pt x="123" y="456"/>
                  </a:cubicBezTo>
                </a:path>
              </a:pathLst>
            </a:custGeom>
            <a:noFill/>
            <a:ln w="9525">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cxnSp>
          <p:nvCxnSpPr>
            <p:cNvPr id="3" name="Straight Connector 2"/>
            <p:cNvCxnSpPr>
              <a:stCxn id="21513" idx="1"/>
              <a:endCxn id="21513" idx="3"/>
            </p:cNvCxnSpPr>
            <p:nvPr/>
          </p:nvCxnSpPr>
          <p:spPr>
            <a:xfrm>
              <a:off x="2378909" y="5968740"/>
              <a:ext cx="111066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5442532" y="5969815"/>
              <a:ext cx="1110668"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3917135" y="5969815"/>
              <a:ext cx="1110668" cy="0"/>
            </a:xfrm>
            <a:prstGeom prst="line">
              <a:avLst/>
            </a:prstGeom>
            <a:ln w="1905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818983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dirty="0"/>
              <a:t>Coding </a:t>
            </a:r>
            <a:r>
              <a:rPr lang="en-US" dirty="0" smtClean="0"/>
              <a:t>Dyadic Interaction</a:t>
            </a:r>
            <a:endParaRPr lang="en-US" dirty="0"/>
          </a:p>
        </p:txBody>
      </p:sp>
      <p:sp>
        <p:nvSpPr>
          <p:cNvPr id="3" name="Content Placeholder 2"/>
          <p:cNvSpPr>
            <a:spLocks noGrp="1"/>
          </p:cNvSpPr>
          <p:nvPr>
            <p:ph idx="1"/>
          </p:nvPr>
        </p:nvSpPr>
        <p:spPr>
          <a:xfrm>
            <a:off x="457200" y="1219200"/>
            <a:ext cx="8229600" cy="5181600"/>
          </a:xfrm>
        </p:spPr>
        <p:txBody>
          <a:bodyPr>
            <a:normAutofit fontScale="92500" lnSpcReduction="20000"/>
          </a:bodyPr>
          <a:lstStyle/>
          <a:p>
            <a:r>
              <a:rPr lang="en-US" dirty="0"/>
              <a:t>Two </a:t>
            </a:r>
            <a:r>
              <a:rPr lang="en-US" dirty="0" smtClean="0"/>
              <a:t>separate streams </a:t>
            </a:r>
            <a:r>
              <a:rPr lang="en-US" dirty="0"/>
              <a:t>of </a:t>
            </a:r>
            <a:r>
              <a:rPr lang="en-US" dirty="0" smtClean="0"/>
              <a:t>event durations in proper temporal order, one for each dyad member but synchronized to a common time line as shown in the schematic event history diagram.</a:t>
            </a:r>
          </a:p>
          <a:p>
            <a:r>
              <a:rPr lang="en-US" dirty="0" smtClean="0"/>
              <a:t>Coding system has exhaustive and mutually exclusive categories so the behavior of each dyad member is known at all times.</a:t>
            </a:r>
          </a:p>
          <a:p>
            <a:r>
              <a:rPr lang="en-US" dirty="0" smtClean="0"/>
              <a:t>Two streams can be merged to form a single stream for the dyad that categorizes the behavior of the dyad at all times.</a:t>
            </a:r>
          </a:p>
          <a:p>
            <a:r>
              <a:rPr lang="en-US" dirty="0" smtClean="0"/>
              <a:t>Coding system does not introduce artificial dependencies between the streams (e.g., single stream coding with precedence rules). </a:t>
            </a:r>
            <a:endParaRPr lang="en-US" dirty="0"/>
          </a:p>
        </p:txBody>
      </p:sp>
    </p:spTree>
    <p:extLst>
      <p:ext uri="{BB962C8B-B14F-4D97-AF65-F5344CB8AC3E}">
        <p14:creationId xmlns:p14="http://schemas.microsoft.com/office/powerpoint/2010/main" val="25986705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en-US" sz="4000" dirty="0"/>
              <a:t>Schematic Event History Diagram</a:t>
            </a:r>
          </a:p>
        </p:txBody>
      </p:sp>
      <p:grpSp>
        <p:nvGrpSpPr>
          <p:cNvPr id="2" name="Group 1"/>
          <p:cNvGrpSpPr/>
          <p:nvPr/>
        </p:nvGrpSpPr>
        <p:grpSpPr>
          <a:xfrm>
            <a:off x="76200" y="1219200"/>
            <a:ext cx="8839200" cy="5257800"/>
            <a:chOff x="76200" y="1600200"/>
            <a:chExt cx="8839200" cy="5257800"/>
          </a:xfrm>
        </p:grpSpPr>
        <p:sp>
          <p:nvSpPr>
            <p:cNvPr id="12376" name="AutoShape 88"/>
            <p:cNvSpPr>
              <a:spLocks noChangeAspect="1" noChangeArrowheads="1"/>
            </p:cNvSpPr>
            <p:nvPr/>
          </p:nvSpPr>
          <p:spPr bwMode="auto">
            <a:xfrm>
              <a:off x="76200" y="1600200"/>
              <a:ext cx="8839200" cy="524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77" name="Rectangle 89"/>
            <p:cNvSpPr>
              <a:spLocks noChangeArrowheads="1"/>
            </p:cNvSpPr>
            <p:nvPr/>
          </p:nvSpPr>
          <p:spPr bwMode="auto">
            <a:xfrm>
              <a:off x="549275" y="1754188"/>
              <a:ext cx="8159750" cy="4429125"/>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378" name="Text Box 90"/>
            <p:cNvSpPr txBox="1">
              <a:spLocks noChangeArrowheads="1"/>
            </p:cNvSpPr>
            <p:nvPr/>
          </p:nvSpPr>
          <p:spPr bwMode="auto">
            <a:xfrm>
              <a:off x="7140575" y="3470275"/>
              <a:ext cx="668338"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b="1" dirty="0">
                  <a:solidFill>
                    <a:srgbClr val="FF0000"/>
                  </a:solidFill>
                  <a:latin typeface="Times New Roman" pitchFamily="18" charset="0"/>
                </a:rPr>
                <a:t>Parent</a:t>
              </a:r>
              <a:endParaRPr lang="en-US" dirty="0"/>
            </a:p>
          </p:txBody>
        </p:sp>
        <p:sp>
          <p:nvSpPr>
            <p:cNvPr id="12379" name="Line 91"/>
            <p:cNvSpPr>
              <a:spLocks noChangeShapeType="1"/>
            </p:cNvSpPr>
            <p:nvPr/>
          </p:nvSpPr>
          <p:spPr bwMode="auto">
            <a:xfrm flipV="1">
              <a:off x="2514600" y="1754188"/>
              <a:ext cx="0" cy="44180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80" name="Line 92"/>
            <p:cNvSpPr>
              <a:spLocks noChangeShapeType="1"/>
            </p:cNvSpPr>
            <p:nvPr/>
          </p:nvSpPr>
          <p:spPr bwMode="auto">
            <a:xfrm flipV="1">
              <a:off x="3432175" y="1754188"/>
              <a:ext cx="0" cy="44180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81" name="Line 93"/>
            <p:cNvSpPr>
              <a:spLocks noChangeShapeType="1"/>
            </p:cNvSpPr>
            <p:nvPr/>
          </p:nvSpPr>
          <p:spPr bwMode="auto">
            <a:xfrm flipH="1" flipV="1">
              <a:off x="5202238" y="1757363"/>
              <a:ext cx="0" cy="44148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82" name="Line 94"/>
            <p:cNvSpPr>
              <a:spLocks noChangeShapeType="1"/>
            </p:cNvSpPr>
            <p:nvPr/>
          </p:nvSpPr>
          <p:spPr bwMode="auto">
            <a:xfrm flipH="1" flipV="1">
              <a:off x="6562725" y="1754188"/>
              <a:ext cx="6350" cy="4418012"/>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383" name="Line 95"/>
            <p:cNvSpPr>
              <a:spLocks noChangeShapeType="1"/>
            </p:cNvSpPr>
            <p:nvPr/>
          </p:nvSpPr>
          <p:spPr bwMode="auto">
            <a:xfrm>
              <a:off x="682625" y="2279650"/>
              <a:ext cx="806450"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84" name="Text Box 96"/>
            <p:cNvSpPr txBox="1">
              <a:spLocks noChangeArrowheads="1"/>
            </p:cNvSpPr>
            <p:nvPr/>
          </p:nvSpPr>
          <p:spPr bwMode="auto">
            <a:xfrm>
              <a:off x="965200" y="1905000"/>
              <a:ext cx="36671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1</a:t>
              </a:r>
              <a:r>
                <a:rPr lang="en-US" sz="1200" baseline="30000" dirty="0">
                  <a:latin typeface="Times New Roman" pitchFamily="18" charset="0"/>
                </a:rPr>
                <a:t>st</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N</a:t>
              </a:r>
              <a:r>
                <a:rPr lang="en-US" sz="1200" baseline="-25000" dirty="0" err="1">
                  <a:latin typeface="Times New Roman" pitchFamily="18" charset="0"/>
                </a:rPr>
                <a:t>c</a:t>
              </a:r>
              <a:r>
                <a:rPr lang="en-US" sz="1200" dirty="0" err="1">
                  <a:latin typeface="Times New Roman" pitchFamily="18" charset="0"/>
                </a:rPr>
                <a:t>N</a:t>
              </a:r>
              <a:r>
                <a:rPr lang="en-US" sz="1200" baseline="-25000" dirty="0" err="1">
                  <a:latin typeface="Times New Roman" pitchFamily="18" charset="0"/>
                </a:rPr>
                <a:t>p</a:t>
              </a:r>
              <a:endParaRPr lang="en-US" sz="1200" dirty="0"/>
            </a:p>
          </p:txBody>
        </p:sp>
        <p:sp>
          <p:nvSpPr>
            <p:cNvPr id="12385" name="Line 97"/>
            <p:cNvSpPr>
              <a:spLocks noChangeShapeType="1"/>
            </p:cNvSpPr>
            <p:nvPr/>
          </p:nvSpPr>
          <p:spPr bwMode="auto">
            <a:xfrm flipV="1">
              <a:off x="4156075" y="2279650"/>
              <a:ext cx="1042988"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86" name="Line 98"/>
            <p:cNvSpPr>
              <a:spLocks noChangeShapeType="1"/>
            </p:cNvSpPr>
            <p:nvPr/>
          </p:nvSpPr>
          <p:spPr bwMode="auto">
            <a:xfrm>
              <a:off x="5881688" y="2279650"/>
              <a:ext cx="681037" cy="12700"/>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87" name="Text Box 99"/>
            <p:cNvSpPr txBox="1">
              <a:spLocks noChangeArrowheads="1"/>
            </p:cNvSpPr>
            <p:nvPr/>
          </p:nvSpPr>
          <p:spPr bwMode="auto">
            <a:xfrm>
              <a:off x="682625" y="6276975"/>
              <a:ext cx="13493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0</a:t>
              </a:r>
              <a:endParaRPr lang="en-US" sz="1200" dirty="0"/>
            </a:p>
          </p:txBody>
        </p:sp>
        <p:sp>
          <p:nvSpPr>
            <p:cNvPr id="12388" name="Text Box 100"/>
            <p:cNvSpPr txBox="1">
              <a:spLocks noChangeArrowheads="1"/>
            </p:cNvSpPr>
            <p:nvPr/>
          </p:nvSpPr>
          <p:spPr bwMode="auto">
            <a:xfrm>
              <a:off x="1352550" y="6276975"/>
              <a:ext cx="13335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5</a:t>
              </a:r>
              <a:r>
                <a:rPr lang="en-US" sz="800" b="1" dirty="0">
                  <a:solidFill>
                    <a:srgbClr val="000000"/>
                  </a:solidFill>
                  <a:latin typeface="Times New Roman" pitchFamily="18" charset="0"/>
                </a:rPr>
                <a:t>  </a:t>
              </a:r>
              <a:endParaRPr lang="en-US" dirty="0"/>
            </a:p>
          </p:txBody>
        </p:sp>
        <p:sp>
          <p:nvSpPr>
            <p:cNvPr id="12389" name="Text Box 101"/>
            <p:cNvSpPr txBox="1">
              <a:spLocks noChangeArrowheads="1"/>
            </p:cNvSpPr>
            <p:nvPr/>
          </p:nvSpPr>
          <p:spPr bwMode="auto">
            <a:xfrm>
              <a:off x="2020888" y="6276975"/>
              <a:ext cx="268287"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10</a:t>
              </a:r>
              <a:r>
                <a:rPr lang="en-US" sz="800" b="1" dirty="0">
                  <a:solidFill>
                    <a:srgbClr val="000000"/>
                  </a:solidFill>
                  <a:latin typeface="Times New Roman" pitchFamily="18" charset="0"/>
                </a:rPr>
                <a:t>  </a:t>
              </a:r>
              <a:endParaRPr lang="en-US" dirty="0"/>
            </a:p>
          </p:txBody>
        </p:sp>
        <p:sp>
          <p:nvSpPr>
            <p:cNvPr id="12390" name="Text Box 102"/>
            <p:cNvSpPr txBox="1">
              <a:spLocks noChangeArrowheads="1"/>
            </p:cNvSpPr>
            <p:nvPr/>
          </p:nvSpPr>
          <p:spPr bwMode="auto">
            <a:xfrm>
              <a:off x="2627312" y="6276975"/>
              <a:ext cx="2682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15</a:t>
              </a:r>
              <a:r>
                <a:rPr lang="en-US" sz="800" b="1" dirty="0">
                  <a:solidFill>
                    <a:srgbClr val="000000"/>
                  </a:solidFill>
                  <a:latin typeface="Times New Roman" pitchFamily="18" charset="0"/>
                </a:rPr>
                <a:t>  </a:t>
              </a:r>
              <a:endParaRPr lang="en-US" dirty="0"/>
            </a:p>
          </p:txBody>
        </p:sp>
        <p:sp>
          <p:nvSpPr>
            <p:cNvPr id="12391" name="Text Box 103"/>
            <p:cNvSpPr txBox="1">
              <a:spLocks noChangeArrowheads="1"/>
            </p:cNvSpPr>
            <p:nvPr/>
          </p:nvSpPr>
          <p:spPr bwMode="auto">
            <a:xfrm>
              <a:off x="3357563" y="6276975"/>
              <a:ext cx="268287"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20 </a:t>
              </a:r>
              <a:r>
                <a:rPr lang="en-US" sz="800" b="1" dirty="0">
                  <a:solidFill>
                    <a:srgbClr val="000000"/>
                  </a:solidFill>
                  <a:latin typeface="Times New Roman" pitchFamily="18" charset="0"/>
                </a:rPr>
                <a:t> </a:t>
              </a:r>
              <a:endParaRPr lang="en-US" dirty="0"/>
            </a:p>
          </p:txBody>
        </p:sp>
        <p:sp>
          <p:nvSpPr>
            <p:cNvPr id="12392" name="Text Box 104"/>
            <p:cNvSpPr txBox="1">
              <a:spLocks noChangeArrowheads="1"/>
            </p:cNvSpPr>
            <p:nvPr/>
          </p:nvSpPr>
          <p:spPr bwMode="auto">
            <a:xfrm>
              <a:off x="4027488" y="6276975"/>
              <a:ext cx="2667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25</a:t>
              </a:r>
              <a:r>
                <a:rPr lang="en-US" sz="800" b="1" dirty="0">
                  <a:solidFill>
                    <a:srgbClr val="000000"/>
                  </a:solidFill>
                  <a:latin typeface="Times New Roman" pitchFamily="18" charset="0"/>
                </a:rPr>
                <a:t>  </a:t>
              </a:r>
              <a:endParaRPr lang="en-US" dirty="0"/>
            </a:p>
          </p:txBody>
        </p:sp>
        <p:sp>
          <p:nvSpPr>
            <p:cNvPr id="12393" name="Text Box 105"/>
            <p:cNvSpPr txBox="1">
              <a:spLocks noChangeArrowheads="1"/>
            </p:cNvSpPr>
            <p:nvPr/>
          </p:nvSpPr>
          <p:spPr bwMode="auto">
            <a:xfrm>
              <a:off x="4697413" y="6276975"/>
              <a:ext cx="2667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30</a:t>
              </a:r>
              <a:r>
                <a:rPr lang="en-US" sz="800" b="1" dirty="0">
                  <a:solidFill>
                    <a:srgbClr val="000000"/>
                  </a:solidFill>
                  <a:latin typeface="Times New Roman" pitchFamily="18" charset="0"/>
                </a:rPr>
                <a:t>  </a:t>
              </a:r>
              <a:endParaRPr lang="en-US" dirty="0"/>
            </a:p>
          </p:txBody>
        </p:sp>
        <p:sp>
          <p:nvSpPr>
            <p:cNvPr id="12394" name="Text Box 106"/>
            <p:cNvSpPr txBox="1">
              <a:spLocks noChangeArrowheads="1"/>
            </p:cNvSpPr>
            <p:nvPr/>
          </p:nvSpPr>
          <p:spPr bwMode="auto">
            <a:xfrm>
              <a:off x="5365750" y="6276975"/>
              <a:ext cx="2682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35</a:t>
              </a:r>
              <a:endParaRPr lang="en-US" sz="1200" dirty="0"/>
            </a:p>
          </p:txBody>
        </p:sp>
        <p:sp>
          <p:nvSpPr>
            <p:cNvPr id="12395" name="Text Box 107"/>
            <p:cNvSpPr txBox="1">
              <a:spLocks noChangeArrowheads="1"/>
            </p:cNvSpPr>
            <p:nvPr/>
          </p:nvSpPr>
          <p:spPr bwMode="auto">
            <a:xfrm>
              <a:off x="6034088" y="6276975"/>
              <a:ext cx="268287"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40</a:t>
              </a:r>
              <a:r>
                <a:rPr lang="en-US" sz="800" b="1" dirty="0">
                  <a:solidFill>
                    <a:srgbClr val="000000"/>
                  </a:solidFill>
                  <a:latin typeface="Times New Roman" pitchFamily="18" charset="0"/>
                </a:rPr>
                <a:t>  </a:t>
              </a:r>
              <a:endParaRPr lang="en-US" dirty="0"/>
            </a:p>
          </p:txBody>
        </p:sp>
        <p:sp>
          <p:nvSpPr>
            <p:cNvPr id="12396" name="Text Box 108"/>
            <p:cNvSpPr txBox="1">
              <a:spLocks noChangeArrowheads="1"/>
            </p:cNvSpPr>
            <p:nvPr/>
          </p:nvSpPr>
          <p:spPr bwMode="auto">
            <a:xfrm>
              <a:off x="6702425" y="6276975"/>
              <a:ext cx="26828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45</a:t>
              </a:r>
              <a:r>
                <a:rPr lang="en-US" sz="800" b="1" dirty="0">
                  <a:solidFill>
                    <a:srgbClr val="000000"/>
                  </a:solidFill>
                  <a:latin typeface="Times New Roman" pitchFamily="18" charset="0"/>
                </a:rPr>
                <a:t>  </a:t>
              </a:r>
              <a:endParaRPr lang="en-US" dirty="0"/>
            </a:p>
          </p:txBody>
        </p:sp>
        <p:sp>
          <p:nvSpPr>
            <p:cNvPr id="12397" name="Text Box 109"/>
            <p:cNvSpPr txBox="1">
              <a:spLocks noChangeArrowheads="1"/>
            </p:cNvSpPr>
            <p:nvPr/>
          </p:nvSpPr>
          <p:spPr bwMode="auto">
            <a:xfrm>
              <a:off x="7372350" y="6276975"/>
              <a:ext cx="266700"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50</a:t>
              </a:r>
              <a:r>
                <a:rPr lang="en-US" sz="800" b="1" dirty="0">
                  <a:solidFill>
                    <a:srgbClr val="000000"/>
                  </a:solidFill>
                  <a:latin typeface="Times New Roman" pitchFamily="18" charset="0"/>
                </a:rPr>
                <a:t>  </a:t>
              </a:r>
              <a:endParaRPr lang="en-US" dirty="0"/>
            </a:p>
          </p:txBody>
        </p:sp>
        <p:sp>
          <p:nvSpPr>
            <p:cNvPr id="12398" name="Text Box 110"/>
            <p:cNvSpPr txBox="1">
              <a:spLocks noChangeArrowheads="1"/>
            </p:cNvSpPr>
            <p:nvPr/>
          </p:nvSpPr>
          <p:spPr bwMode="auto">
            <a:xfrm>
              <a:off x="8040688" y="6276975"/>
              <a:ext cx="268287"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55</a:t>
              </a:r>
              <a:r>
                <a:rPr lang="en-US" sz="800" b="1" dirty="0">
                  <a:solidFill>
                    <a:srgbClr val="000000"/>
                  </a:solidFill>
                  <a:latin typeface="Times New Roman" pitchFamily="18" charset="0"/>
                </a:rPr>
                <a:t>  </a:t>
              </a:r>
              <a:endParaRPr lang="en-US" dirty="0"/>
            </a:p>
          </p:txBody>
        </p:sp>
        <p:sp>
          <p:nvSpPr>
            <p:cNvPr id="12399" name="Text Box 111"/>
            <p:cNvSpPr txBox="1">
              <a:spLocks noChangeArrowheads="1"/>
            </p:cNvSpPr>
            <p:nvPr/>
          </p:nvSpPr>
          <p:spPr bwMode="auto">
            <a:xfrm>
              <a:off x="7140575" y="5157788"/>
              <a:ext cx="668338"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b="1" dirty="0">
                  <a:solidFill>
                    <a:srgbClr val="000000"/>
                  </a:solidFill>
                  <a:latin typeface="Times New Roman" pitchFamily="18" charset="0"/>
                </a:rPr>
                <a:t>Child</a:t>
              </a:r>
              <a:endParaRPr lang="en-US" dirty="0"/>
            </a:p>
          </p:txBody>
        </p:sp>
        <p:sp>
          <p:nvSpPr>
            <p:cNvPr id="12400" name="Text Box 112"/>
            <p:cNvSpPr txBox="1">
              <a:spLocks noChangeArrowheads="1"/>
            </p:cNvSpPr>
            <p:nvPr/>
          </p:nvSpPr>
          <p:spPr bwMode="auto">
            <a:xfrm>
              <a:off x="4167982" y="5303838"/>
              <a:ext cx="1039812"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400" b="1" dirty="0">
                  <a:solidFill>
                    <a:srgbClr val="000000"/>
                  </a:solidFill>
                  <a:latin typeface="Times New Roman" pitchFamily="18" charset="0"/>
                </a:rPr>
                <a:t>Episode Time</a:t>
              </a:r>
              <a:endParaRPr lang="en-US" sz="1400" dirty="0"/>
            </a:p>
          </p:txBody>
        </p:sp>
        <p:sp>
          <p:nvSpPr>
            <p:cNvPr id="12401" name="Line 113"/>
            <p:cNvSpPr>
              <a:spLocks noChangeShapeType="1"/>
            </p:cNvSpPr>
            <p:nvPr/>
          </p:nvSpPr>
          <p:spPr bwMode="auto">
            <a:xfrm flipV="1">
              <a:off x="8442325" y="1757363"/>
              <a:ext cx="1588" cy="441483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02" name="Line 114"/>
            <p:cNvSpPr>
              <a:spLocks noChangeShapeType="1"/>
            </p:cNvSpPr>
            <p:nvPr/>
          </p:nvSpPr>
          <p:spPr bwMode="auto">
            <a:xfrm flipV="1">
              <a:off x="682625" y="1754188"/>
              <a:ext cx="15875" cy="4418012"/>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403" name="Group 115"/>
            <p:cNvGrpSpPr>
              <a:grpSpLocks/>
            </p:cNvGrpSpPr>
            <p:nvPr/>
          </p:nvGrpSpPr>
          <p:grpSpPr bwMode="auto">
            <a:xfrm>
              <a:off x="233363" y="2960688"/>
              <a:ext cx="266700" cy="881062"/>
              <a:chOff x="1077" y="4412"/>
              <a:chExt cx="306" cy="1010"/>
            </a:xfrm>
          </p:grpSpPr>
          <p:sp>
            <p:nvSpPr>
              <p:cNvPr id="12404" name="Text Box 116"/>
              <p:cNvSpPr txBox="1">
                <a:spLocks noChangeArrowheads="1"/>
              </p:cNvSpPr>
              <p:nvPr/>
            </p:nvSpPr>
            <p:spPr bwMode="auto">
              <a:xfrm>
                <a:off x="1077" y="5202"/>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P</a:t>
                </a:r>
                <a:r>
                  <a:rPr lang="en-US" sz="800" b="1" dirty="0" smtClean="0">
                    <a:solidFill>
                      <a:srgbClr val="000000"/>
                    </a:solidFill>
                    <a:latin typeface="Times New Roman" pitchFamily="18" charset="0"/>
                  </a:rPr>
                  <a:t>  </a:t>
                </a:r>
                <a:endParaRPr lang="en-US" dirty="0"/>
              </a:p>
            </p:txBody>
          </p:sp>
          <p:sp>
            <p:nvSpPr>
              <p:cNvPr id="12405" name="Text Box 117"/>
              <p:cNvSpPr txBox="1">
                <a:spLocks noChangeArrowheads="1"/>
              </p:cNvSpPr>
              <p:nvPr/>
            </p:nvSpPr>
            <p:spPr bwMode="auto">
              <a:xfrm>
                <a:off x="1077" y="4803"/>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N </a:t>
                </a:r>
                <a:r>
                  <a:rPr lang="en-US" sz="800" b="1" dirty="0" smtClean="0">
                    <a:solidFill>
                      <a:srgbClr val="000000"/>
                    </a:solidFill>
                    <a:latin typeface="Times New Roman" pitchFamily="18" charset="0"/>
                  </a:rPr>
                  <a:t> </a:t>
                </a:r>
                <a:endParaRPr lang="en-US" dirty="0"/>
              </a:p>
            </p:txBody>
          </p:sp>
          <p:sp>
            <p:nvSpPr>
              <p:cNvPr id="12406" name="Text Box 118"/>
              <p:cNvSpPr txBox="1">
                <a:spLocks noChangeArrowheads="1"/>
              </p:cNvSpPr>
              <p:nvPr/>
            </p:nvSpPr>
            <p:spPr bwMode="auto">
              <a:xfrm>
                <a:off x="1077" y="4412"/>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R </a:t>
                </a:r>
                <a:r>
                  <a:rPr lang="en-US" sz="800" b="1" dirty="0" smtClean="0">
                    <a:solidFill>
                      <a:srgbClr val="000000"/>
                    </a:solidFill>
                    <a:latin typeface="Times New Roman" pitchFamily="18" charset="0"/>
                  </a:rPr>
                  <a:t> </a:t>
                </a:r>
                <a:endParaRPr lang="en-US" dirty="0"/>
              </a:p>
            </p:txBody>
          </p:sp>
        </p:grpSp>
        <p:sp>
          <p:nvSpPr>
            <p:cNvPr id="12407" name="Line 119"/>
            <p:cNvSpPr>
              <a:spLocks noChangeShapeType="1"/>
            </p:cNvSpPr>
            <p:nvPr/>
          </p:nvSpPr>
          <p:spPr bwMode="auto">
            <a:xfrm flipV="1">
              <a:off x="3057525" y="2279650"/>
              <a:ext cx="374650"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08" name="Line 120"/>
            <p:cNvSpPr>
              <a:spLocks noChangeShapeType="1"/>
            </p:cNvSpPr>
            <p:nvPr/>
          </p:nvSpPr>
          <p:spPr bwMode="auto">
            <a:xfrm flipV="1">
              <a:off x="6562725" y="2279650"/>
              <a:ext cx="1887538"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409" name="Group 121"/>
            <p:cNvGrpSpPr>
              <a:grpSpLocks/>
            </p:cNvGrpSpPr>
            <p:nvPr/>
          </p:nvGrpSpPr>
          <p:grpSpPr bwMode="auto">
            <a:xfrm>
              <a:off x="682625" y="4191000"/>
              <a:ext cx="7759700" cy="855663"/>
              <a:chOff x="2316" y="5568"/>
              <a:chExt cx="8901" cy="981"/>
            </a:xfrm>
          </p:grpSpPr>
          <p:sp>
            <p:nvSpPr>
              <p:cNvPr id="12410" name="Line 122"/>
              <p:cNvSpPr>
                <a:spLocks noChangeShapeType="1"/>
              </p:cNvSpPr>
              <p:nvPr/>
            </p:nvSpPr>
            <p:spPr bwMode="auto">
              <a:xfrm flipH="1">
                <a:off x="2316" y="6549"/>
                <a:ext cx="154"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12411" name="Group 123"/>
              <p:cNvGrpSpPr>
                <a:grpSpLocks/>
              </p:cNvGrpSpPr>
              <p:nvPr/>
            </p:nvGrpSpPr>
            <p:grpSpPr bwMode="auto">
              <a:xfrm>
                <a:off x="2470" y="5568"/>
                <a:ext cx="8747" cy="981"/>
                <a:chOff x="2470" y="5568"/>
                <a:chExt cx="8747" cy="981"/>
              </a:xfrm>
            </p:grpSpPr>
            <p:sp>
              <p:nvSpPr>
                <p:cNvPr id="12412" name="Line 124"/>
                <p:cNvSpPr>
                  <a:spLocks noChangeShapeType="1"/>
                </p:cNvSpPr>
                <p:nvPr/>
              </p:nvSpPr>
              <p:spPr bwMode="auto">
                <a:xfrm>
                  <a:off x="2470" y="6549"/>
                  <a:ext cx="199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3" name="Line 125"/>
                <p:cNvSpPr>
                  <a:spLocks noChangeShapeType="1"/>
                </p:cNvSpPr>
                <p:nvPr/>
              </p:nvSpPr>
              <p:spPr bwMode="auto">
                <a:xfrm flipV="1">
                  <a:off x="4443" y="6138"/>
                  <a:ext cx="0" cy="41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4" name="Line 126"/>
                <p:cNvSpPr>
                  <a:spLocks noChangeShapeType="1"/>
                </p:cNvSpPr>
                <p:nvPr/>
              </p:nvSpPr>
              <p:spPr bwMode="auto">
                <a:xfrm>
                  <a:off x="5469" y="6138"/>
                  <a:ext cx="0" cy="41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5" name="Line 127"/>
                <p:cNvSpPr>
                  <a:spLocks noChangeShapeType="1"/>
                </p:cNvSpPr>
                <p:nvPr/>
              </p:nvSpPr>
              <p:spPr bwMode="auto">
                <a:xfrm flipV="1">
                  <a:off x="5469" y="6537"/>
                  <a:ext cx="205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6" name="Line 128"/>
                <p:cNvSpPr>
                  <a:spLocks noChangeShapeType="1"/>
                </p:cNvSpPr>
                <p:nvPr/>
              </p:nvSpPr>
              <p:spPr bwMode="auto">
                <a:xfrm flipH="1" flipV="1">
                  <a:off x="7522" y="5568"/>
                  <a:ext cx="0" cy="969"/>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7" name="Line 129"/>
                <p:cNvSpPr>
                  <a:spLocks noChangeShapeType="1"/>
                </p:cNvSpPr>
                <p:nvPr/>
              </p:nvSpPr>
              <p:spPr bwMode="auto">
                <a:xfrm>
                  <a:off x="7534" y="5568"/>
                  <a:ext cx="1535"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8" name="Line 130"/>
                <p:cNvSpPr>
                  <a:spLocks noChangeShapeType="1"/>
                </p:cNvSpPr>
                <p:nvPr/>
              </p:nvSpPr>
              <p:spPr bwMode="auto">
                <a:xfrm>
                  <a:off x="9061" y="5568"/>
                  <a:ext cx="8" cy="981"/>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19" name="Line 131"/>
                <p:cNvSpPr>
                  <a:spLocks noChangeShapeType="1"/>
                </p:cNvSpPr>
                <p:nvPr/>
              </p:nvSpPr>
              <p:spPr bwMode="auto">
                <a:xfrm>
                  <a:off x="9069" y="6549"/>
                  <a:ext cx="2148" cy="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20" name="Line 132"/>
                <p:cNvSpPr>
                  <a:spLocks noChangeShapeType="1"/>
                </p:cNvSpPr>
                <p:nvPr/>
              </p:nvSpPr>
              <p:spPr bwMode="auto">
                <a:xfrm>
                  <a:off x="4443" y="6138"/>
                  <a:ext cx="1026"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pSp>
          <p:nvGrpSpPr>
            <p:cNvPr id="12421" name="Group 133"/>
            <p:cNvGrpSpPr>
              <a:grpSpLocks/>
            </p:cNvGrpSpPr>
            <p:nvPr/>
          </p:nvGrpSpPr>
          <p:grpSpPr bwMode="auto">
            <a:xfrm>
              <a:off x="233363" y="4344988"/>
              <a:ext cx="279400" cy="1179512"/>
              <a:chOff x="1800" y="5241"/>
              <a:chExt cx="321" cy="1352"/>
            </a:xfrm>
          </p:grpSpPr>
          <p:sp>
            <p:nvSpPr>
              <p:cNvPr id="12422" name="Text Box 134"/>
              <p:cNvSpPr txBox="1">
                <a:spLocks noChangeArrowheads="1"/>
              </p:cNvSpPr>
              <p:nvPr/>
            </p:nvSpPr>
            <p:spPr bwMode="auto">
              <a:xfrm>
                <a:off x="1800" y="6373"/>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P</a:t>
                </a:r>
                <a:r>
                  <a:rPr lang="en-US" sz="800" b="1" dirty="0" smtClean="0">
                    <a:solidFill>
                      <a:srgbClr val="000000"/>
                    </a:solidFill>
                    <a:latin typeface="Times New Roman" pitchFamily="18" charset="0"/>
                  </a:rPr>
                  <a:t>  </a:t>
                </a:r>
                <a:endParaRPr lang="en-US" dirty="0"/>
              </a:p>
            </p:txBody>
          </p:sp>
          <p:sp>
            <p:nvSpPr>
              <p:cNvPr id="12423" name="Text Box 135"/>
              <p:cNvSpPr txBox="1">
                <a:spLocks noChangeArrowheads="1"/>
              </p:cNvSpPr>
              <p:nvPr/>
            </p:nvSpPr>
            <p:spPr bwMode="auto">
              <a:xfrm>
                <a:off x="1800" y="5974"/>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N</a:t>
                </a:r>
                <a:r>
                  <a:rPr lang="en-US" sz="800" b="1" dirty="0" smtClean="0">
                    <a:solidFill>
                      <a:srgbClr val="000000"/>
                    </a:solidFill>
                    <a:latin typeface="Times New Roman" pitchFamily="18" charset="0"/>
                  </a:rPr>
                  <a:t>  </a:t>
                </a:r>
                <a:endParaRPr lang="en-US" dirty="0"/>
              </a:p>
            </p:txBody>
          </p:sp>
          <p:sp>
            <p:nvSpPr>
              <p:cNvPr id="12424" name="Text Box 136"/>
              <p:cNvSpPr txBox="1">
                <a:spLocks noChangeArrowheads="1"/>
              </p:cNvSpPr>
              <p:nvPr/>
            </p:nvSpPr>
            <p:spPr bwMode="auto">
              <a:xfrm>
                <a:off x="1800" y="5583"/>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smtClean="0">
                    <a:solidFill>
                      <a:srgbClr val="000000"/>
                    </a:solidFill>
                    <a:latin typeface="Times New Roman" pitchFamily="18" charset="0"/>
                  </a:rPr>
                  <a:t>A</a:t>
                </a:r>
                <a:r>
                  <a:rPr lang="en-US" sz="800" b="1" dirty="0" smtClean="0">
                    <a:solidFill>
                      <a:srgbClr val="000000"/>
                    </a:solidFill>
                    <a:latin typeface="Times New Roman" pitchFamily="18" charset="0"/>
                  </a:rPr>
                  <a:t>  </a:t>
                </a:r>
                <a:endParaRPr lang="en-US" dirty="0"/>
              </a:p>
            </p:txBody>
          </p:sp>
          <p:sp>
            <p:nvSpPr>
              <p:cNvPr id="12425" name="Text Box 137"/>
              <p:cNvSpPr txBox="1">
                <a:spLocks noChangeArrowheads="1"/>
              </p:cNvSpPr>
              <p:nvPr/>
            </p:nvSpPr>
            <p:spPr bwMode="auto">
              <a:xfrm>
                <a:off x="1815" y="5241"/>
                <a:ext cx="306" cy="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S</a:t>
                </a:r>
                <a:r>
                  <a:rPr lang="en-US" sz="800" b="1" dirty="0" smtClean="0">
                    <a:solidFill>
                      <a:srgbClr val="000000"/>
                    </a:solidFill>
                    <a:latin typeface="Times New Roman" pitchFamily="18" charset="0"/>
                  </a:rPr>
                  <a:t>  </a:t>
                </a:r>
                <a:endParaRPr lang="en-US" dirty="0"/>
              </a:p>
            </p:txBody>
          </p:sp>
        </p:grpSp>
        <p:grpSp>
          <p:nvGrpSpPr>
            <p:cNvPr id="12426" name="Group 138"/>
            <p:cNvGrpSpPr>
              <a:grpSpLocks/>
            </p:cNvGrpSpPr>
            <p:nvPr/>
          </p:nvGrpSpPr>
          <p:grpSpPr bwMode="auto">
            <a:xfrm>
              <a:off x="703263" y="2971800"/>
              <a:ext cx="7740650" cy="420688"/>
              <a:chOff x="2340" y="3840"/>
              <a:chExt cx="8880" cy="481"/>
            </a:xfrm>
          </p:grpSpPr>
          <p:sp>
            <p:nvSpPr>
              <p:cNvPr id="12427" name="Line 139"/>
              <p:cNvSpPr>
                <a:spLocks noChangeShapeType="1"/>
              </p:cNvSpPr>
              <p:nvPr/>
            </p:nvSpPr>
            <p:spPr bwMode="auto">
              <a:xfrm flipV="1">
                <a:off x="6300" y="3840"/>
                <a:ext cx="0" cy="48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28" name="Line 140"/>
              <p:cNvSpPr>
                <a:spLocks noChangeShapeType="1"/>
              </p:cNvSpPr>
              <p:nvPr/>
            </p:nvSpPr>
            <p:spPr bwMode="auto">
              <a:xfrm>
                <a:off x="2340" y="4320"/>
                <a:ext cx="9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29" name="Line 141"/>
              <p:cNvSpPr>
                <a:spLocks noChangeShapeType="1"/>
              </p:cNvSpPr>
              <p:nvPr/>
            </p:nvSpPr>
            <p:spPr bwMode="auto">
              <a:xfrm flipV="1">
                <a:off x="3240" y="3840"/>
                <a:ext cx="0" cy="48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0" name="Line 142"/>
              <p:cNvSpPr>
                <a:spLocks noChangeShapeType="1"/>
              </p:cNvSpPr>
              <p:nvPr/>
            </p:nvSpPr>
            <p:spPr bwMode="auto">
              <a:xfrm>
                <a:off x="3240" y="3840"/>
                <a:ext cx="180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1" name="Line 143"/>
              <p:cNvSpPr>
                <a:spLocks noChangeShapeType="1"/>
              </p:cNvSpPr>
              <p:nvPr/>
            </p:nvSpPr>
            <p:spPr bwMode="auto">
              <a:xfrm>
                <a:off x="5040" y="3840"/>
                <a:ext cx="0" cy="48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2" name="Line 144"/>
              <p:cNvSpPr>
                <a:spLocks noChangeShapeType="1"/>
              </p:cNvSpPr>
              <p:nvPr/>
            </p:nvSpPr>
            <p:spPr bwMode="auto">
              <a:xfrm>
                <a:off x="5040" y="4320"/>
                <a:ext cx="1260" cy="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3" name="Line 145"/>
              <p:cNvSpPr>
                <a:spLocks noChangeShapeType="1"/>
              </p:cNvSpPr>
              <p:nvPr/>
            </p:nvSpPr>
            <p:spPr bwMode="auto">
              <a:xfrm>
                <a:off x="6300" y="3840"/>
                <a:ext cx="1980" cy="1"/>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4" name="Line 146"/>
              <p:cNvSpPr>
                <a:spLocks noChangeShapeType="1"/>
              </p:cNvSpPr>
              <p:nvPr/>
            </p:nvSpPr>
            <p:spPr bwMode="auto">
              <a:xfrm>
                <a:off x="8279" y="3840"/>
                <a:ext cx="1" cy="480"/>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435" name="Line 147"/>
              <p:cNvSpPr>
                <a:spLocks noChangeShapeType="1"/>
              </p:cNvSpPr>
              <p:nvPr/>
            </p:nvSpPr>
            <p:spPr bwMode="auto">
              <a:xfrm>
                <a:off x="8280" y="4320"/>
                <a:ext cx="2940" cy="1"/>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2436" name="Line 148"/>
            <p:cNvSpPr>
              <a:spLocks noChangeShapeType="1"/>
            </p:cNvSpPr>
            <p:nvPr/>
          </p:nvSpPr>
          <p:spPr bwMode="auto">
            <a:xfrm flipV="1">
              <a:off x="1489075" y="1757363"/>
              <a:ext cx="14288" cy="4416425"/>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37" name="Line 149"/>
            <p:cNvSpPr>
              <a:spLocks noChangeShapeType="1"/>
            </p:cNvSpPr>
            <p:nvPr/>
          </p:nvSpPr>
          <p:spPr bwMode="auto">
            <a:xfrm flipV="1">
              <a:off x="3041650" y="1757363"/>
              <a:ext cx="15875" cy="4416425"/>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38" name="Line 150"/>
            <p:cNvSpPr>
              <a:spLocks noChangeShapeType="1"/>
            </p:cNvSpPr>
            <p:nvPr/>
          </p:nvSpPr>
          <p:spPr bwMode="auto">
            <a:xfrm flipV="1">
              <a:off x="4156075" y="1757363"/>
              <a:ext cx="15875" cy="4416425"/>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39" name="Line 151"/>
            <p:cNvSpPr>
              <a:spLocks noChangeShapeType="1"/>
            </p:cNvSpPr>
            <p:nvPr/>
          </p:nvSpPr>
          <p:spPr bwMode="auto">
            <a:xfrm flipV="1">
              <a:off x="5881688" y="1757363"/>
              <a:ext cx="15875" cy="4416425"/>
            </a:xfrm>
            <a:prstGeom prst="line">
              <a:avLst/>
            </a:prstGeom>
            <a:noFill/>
            <a:ln w="12700" cap="rnd">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12440" name="Text Box 152"/>
            <p:cNvSpPr txBox="1">
              <a:spLocks noChangeArrowheads="1"/>
            </p:cNvSpPr>
            <p:nvPr/>
          </p:nvSpPr>
          <p:spPr bwMode="auto">
            <a:xfrm>
              <a:off x="1920875" y="1905000"/>
              <a:ext cx="40481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2</a:t>
              </a:r>
              <a:r>
                <a:rPr lang="en-US" sz="1200" baseline="30000" dirty="0">
                  <a:latin typeface="Times New Roman" pitchFamily="18" charset="0"/>
                </a:rPr>
                <a:t>nd</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N</a:t>
              </a:r>
              <a:r>
                <a:rPr lang="en-US" sz="1200" baseline="-25000" dirty="0" err="1">
                  <a:latin typeface="Times New Roman" pitchFamily="18" charset="0"/>
                </a:rPr>
                <a:t>c</a:t>
              </a:r>
              <a:r>
                <a:rPr lang="en-US" sz="1200" dirty="0" err="1">
                  <a:latin typeface="Times New Roman" pitchFamily="18" charset="0"/>
                </a:rPr>
                <a:t>R</a:t>
              </a:r>
              <a:r>
                <a:rPr lang="en-US" sz="1200" baseline="-25000" dirty="0" err="1">
                  <a:latin typeface="Times New Roman" pitchFamily="18" charset="0"/>
                </a:rPr>
                <a:t>p</a:t>
              </a:r>
              <a:endParaRPr lang="en-US" sz="1200" baseline="-25000" dirty="0">
                <a:latin typeface="Times New Roman" pitchFamily="18" charset="0"/>
              </a:endParaRPr>
            </a:p>
            <a:p>
              <a:endParaRPr lang="en-US" dirty="0"/>
            </a:p>
          </p:txBody>
        </p:sp>
        <p:sp>
          <p:nvSpPr>
            <p:cNvPr id="12441" name="Text Box 153"/>
            <p:cNvSpPr txBox="1">
              <a:spLocks noChangeArrowheads="1"/>
            </p:cNvSpPr>
            <p:nvPr/>
          </p:nvSpPr>
          <p:spPr bwMode="auto">
            <a:xfrm>
              <a:off x="3894138" y="6481763"/>
              <a:ext cx="1517650" cy="37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2000" b="1" dirty="0">
                  <a:solidFill>
                    <a:srgbClr val="000000"/>
                  </a:solidFill>
                  <a:latin typeface="Times New Roman" pitchFamily="18" charset="0"/>
                </a:rPr>
                <a:t>Session Time</a:t>
              </a:r>
              <a:endParaRPr lang="en-US" sz="2000" dirty="0"/>
            </a:p>
          </p:txBody>
        </p:sp>
        <p:sp>
          <p:nvSpPr>
            <p:cNvPr id="12442" name="Line 154"/>
            <p:cNvSpPr>
              <a:spLocks noChangeShapeType="1"/>
            </p:cNvSpPr>
            <p:nvPr/>
          </p:nvSpPr>
          <p:spPr bwMode="auto">
            <a:xfrm>
              <a:off x="1489075" y="2279650"/>
              <a:ext cx="1044575"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43" name="Line 155"/>
            <p:cNvSpPr>
              <a:spLocks noChangeShapeType="1"/>
            </p:cNvSpPr>
            <p:nvPr/>
          </p:nvSpPr>
          <p:spPr bwMode="auto">
            <a:xfrm flipV="1">
              <a:off x="2533650" y="2279650"/>
              <a:ext cx="523875"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44" name="Line 156"/>
            <p:cNvSpPr>
              <a:spLocks noChangeShapeType="1"/>
            </p:cNvSpPr>
            <p:nvPr/>
          </p:nvSpPr>
          <p:spPr bwMode="auto">
            <a:xfrm flipV="1">
              <a:off x="3424238" y="2279650"/>
              <a:ext cx="731837" cy="12700"/>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45" name="Line 157"/>
            <p:cNvSpPr>
              <a:spLocks noChangeShapeType="1"/>
            </p:cNvSpPr>
            <p:nvPr/>
          </p:nvSpPr>
          <p:spPr bwMode="auto">
            <a:xfrm>
              <a:off x="5202238" y="2279650"/>
              <a:ext cx="679450" cy="1588"/>
            </a:xfrm>
            <a:prstGeom prst="line">
              <a:avLst/>
            </a:prstGeom>
            <a:noFill/>
            <a:ln w="19050">
              <a:solidFill>
                <a:srgbClr val="000000"/>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447" name="Text Box 159"/>
            <p:cNvSpPr txBox="1">
              <a:spLocks noChangeArrowheads="1"/>
            </p:cNvSpPr>
            <p:nvPr/>
          </p:nvSpPr>
          <p:spPr bwMode="auto">
            <a:xfrm>
              <a:off x="735013" y="5680075"/>
              <a:ext cx="134937"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0</a:t>
              </a:r>
              <a:r>
                <a:rPr lang="en-US" sz="800" b="1" dirty="0">
                  <a:solidFill>
                    <a:srgbClr val="000000"/>
                  </a:solidFill>
                  <a:latin typeface="Times New Roman" pitchFamily="18" charset="0"/>
                </a:rPr>
                <a:t>  </a:t>
              </a:r>
              <a:endParaRPr lang="en-US" dirty="0"/>
            </a:p>
          </p:txBody>
        </p:sp>
        <p:sp>
          <p:nvSpPr>
            <p:cNvPr id="12448" name="Text Box 160"/>
            <p:cNvSpPr txBox="1">
              <a:spLocks noChangeArrowheads="1"/>
            </p:cNvSpPr>
            <p:nvPr/>
          </p:nvSpPr>
          <p:spPr bwMode="auto">
            <a:xfrm>
              <a:off x="2362200" y="5680075"/>
              <a:ext cx="4048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  8   0 </a:t>
              </a:r>
              <a:endParaRPr lang="en-US" sz="1200" dirty="0"/>
            </a:p>
          </p:txBody>
        </p:sp>
        <p:sp>
          <p:nvSpPr>
            <p:cNvPr id="12449" name="Text Box 161"/>
            <p:cNvSpPr txBox="1">
              <a:spLocks noChangeArrowheads="1"/>
            </p:cNvSpPr>
            <p:nvPr/>
          </p:nvSpPr>
          <p:spPr bwMode="auto">
            <a:xfrm>
              <a:off x="1347788" y="5680075"/>
              <a:ext cx="37147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800" b="1" dirty="0">
                  <a:solidFill>
                    <a:srgbClr val="000000"/>
                  </a:solidFill>
                  <a:latin typeface="Times New Roman" pitchFamily="18" charset="0"/>
                </a:rPr>
                <a:t> </a:t>
              </a:r>
              <a:r>
                <a:rPr lang="en-US" sz="1200" b="1" dirty="0">
                  <a:solidFill>
                    <a:srgbClr val="000000"/>
                  </a:solidFill>
                  <a:latin typeface="Times New Roman" pitchFamily="18" charset="0"/>
                </a:rPr>
                <a:t>6    0</a:t>
              </a:r>
              <a:endParaRPr lang="en-US" sz="1200" dirty="0"/>
            </a:p>
          </p:txBody>
        </p:sp>
        <p:sp>
          <p:nvSpPr>
            <p:cNvPr id="12450" name="Text Box 162"/>
            <p:cNvSpPr txBox="1">
              <a:spLocks noChangeArrowheads="1"/>
            </p:cNvSpPr>
            <p:nvPr/>
          </p:nvSpPr>
          <p:spPr bwMode="auto">
            <a:xfrm>
              <a:off x="2871787" y="5680075"/>
              <a:ext cx="404813"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800" b="1" dirty="0">
                  <a:solidFill>
                    <a:srgbClr val="000000"/>
                  </a:solidFill>
                  <a:latin typeface="Times New Roman" pitchFamily="18" charset="0"/>
                </a:rPr>
                <a:t>  </a:t>
              </a:r>
              <a:r>
                <a:rPr lang="en-US" sz="1200" b="1" dirty="0">
                  <a:solidFill>
                    <a:srgbClr val="000000"/>
                  </a:solidFill>
                  <a:latin typeface="Times New Roman" pitchFamily="18" charset="0"/>
                </a:rPr>
                <a:t>3   0 </a:t>
              </a:r>
              <a:endParaRPr lang="en-US" sz="1200" dirty="0"/>
            </a:p>
          </p:txBody>
        </p:sp>
        <p:sp>
          <p:nvSpPr>
            <p:cNvPr id="12451" name="Text Box 163"/>
            <p:cNvSpPr txBox="1">
              <a:spLocks noChangeArrowheads="1"/>
            </p:cNvSpPr>
            <p:nvPr/>
          </p:nvSpPr>
          <p:spPr bwMode="auto">
            <a:xfrm>
              <a:off x="3276600" y="5680075"/>
              <a:ext cx="4048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800" b="1" dirty="0">
                  <a:solidFill>
                    <a:srgbClr val="000000"/>
                  </a:solidFill>
                  <a:latin typeface="Times New Roman" pitchFamily="18" charset="0"/>
                </a:rPr>
                <a:t>  </a:t>
              </a:r>
              <a:r>
                <a:rPr lang="en-US" sz="1200" b="1" dirty="0" smtClean="0">
                  <a:solidFill>
                    <a:srgbClr val="000000"/>
                  </a:solidFill>
                  <a:latin typeface="Times New Roman" pitchFamily="18" charset="0"/>
                </a:rPr>
                <a:t>3   </a:t>
              </a:r>
              <a:r>
                <a:rPr lang="en-US" sz="1200" b="1" dirty="0">
                  <a:solidFill>
                    <a:srgbClr val="000000"/>
                  </a:solidFill>
                  <a:latin typeface="Times New Roman" pitchFamily="18" charset="0"/>
                </a:rPr>
                <a:t>0 </a:t>
              </a:r>
              <a:endParaRPr lang="en-US" sz="1200" dirty="0"/>
            </a:p>
          </p:txBody>
        </p:sp>
        <p:sp>
          <p:nvSpPr>
            <p:cNvPr id="12452" name="Text Box 164"/>
            <p:cNvSpPr txBox="1">
              <a:spLocks noChangeArrowheads="1"/>
            </p:cNvSpPr>
            <p:nvPr/>
          </p:nvSpPr>
          <p:spPr bwMode="auto">
            <a:xfrm>
              <a:off x="3962400" y="5680075"/>
              <a:ext cx="404813"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  </a:t>
              </a:r>
              <a:r>
                <a:rPr lang="en-US" sz="1200" b="1" dirty="0" smtClean="0">
                  <a:solidFill>
                    <a:srgbClr val="000000"/>
                  </a:solidFill>
                  <a:latin typeface="Times New Roman" pitchFamily="18" charset="0"/>
                </a:rPr>
                <a:t>6   </a:t>
              </a:r>
              <a:r>
                <a:rPr lang="en-US" sz="1200" b="1" dirty="0">
                  <a:solidFill>
                    <a:srgbClr val="000000"/>
                  </a:solidFill>
                  <a:latin typeface="Times New Roman" pitchFamily="18" charset="0"/>
                </a:rPr>
                <a:t>0 </a:t>
              </a:r>
              <a:endParaRPr lang="en-US" sz="1200" dirty="0"/>
            </a:p>
          </p:txBody>
        </p:sp>
        <p:sp>
          <p:nvSpPr>
            <p:cNvPr id="12453" name="Text Box 165"/>
            <p:cNvSpPr txBox="1">
              <a:spLocks noChangeArrowheads="1"/>
            </p:cNvSpPr>
            <p:nvPr/>
          </p:nvSpPr>
          <p:spPr bwMode="auto">
            <a:xfrm>
              <a:off x="5005388" y="5680075"/>
              <a:ext cx="4048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  8   0 </a:t>
              </a:r>
              <a:endParaRPr lang="en-US" sz="1200" dirty="0"/>
            </a:p>
          </p:txBody>
        </p:sp>
        <p:sp>
          <p:nvSpPr>
            <p:cNvPr id="12454" name="Text Box 166"/>
            <p:cNvSpPr txBox="1">
              <a:spLocks noChangeArrowheads="1"/>
            </p:cNvSpPr>
            <p:nvPr/>
          </p:nvSpPr>
          <p:spPr bwMode="auto">
            <a:xfrm>
              <a:off x="5715000" y="5680075"/>
              <a:ext cx="406400"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800" b="1" dirty="0">
                  <a:solidFill>
                    <a:srgbClr val="000000"/>
                  </a:solidFill>
                  <a:latin typeface="Times New Roman" pitchFamily="18" charset="0"/>
                </a:rPr>
                <a:t>  </a:t>
              </a:r>
              <a:r>
                <a:rPr lang="en-US" sz="1200" b="1" dirty="0" smtClean="0">
                  <a:solidFill>
                    <a:srgbClr val="000000"/>
                  </a:solidFill>
                  <a:latin typeface="Times New Roman" pitchFamily="18" charset="0"/>
                </a:rPr>
                <a:t>5   </a:t>
              </a:r>
              <a:r>
                <a:rPr lang="en-US" sz="1200" b="1" dirty="0">
                  <a:solidFill>
                    <a:srgbClr val="000000"/>
                  </a:solidFill>
                  <a:latin typeface="Times New Roman" pitchFamily="18" charset="0"/>
                </a:rPr>
                <a:t>0 </a:t>
              </a:r>
              <a:endParaRPr lang="en-US" sz="1200" dirty="0"/>
            </a:p>
          </p:txBody>
        </p:sp>
        <p:sp>
          <p:nvSpPr>
            <p:cNvPr id="12455" name="Text Box 167"/>
            <p:cNvSpPr txBox="1">
              <a:spLocks noChangeArrowheads="1"/>
            </p:cNvSpPr>
            <p:nvPr/>
          </p:nvSpPr>
          <p:spPr bwMode="auto">
            <a:xfrm>
              <a:off x="6400800" y="5680075"/>
              <a:ext cx="4048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800" b="1" dirty="0">
                  <a:solidFill>
                    <a:srgbClr val="000000"/>
                  </a:solidFill>
                  <a:latin typeface="Times New Roman" pitchFamily="18" charset="0"/>
                </a:rPr>
                <a:t>  </a:t>
              </a:r>
              <a:r>
                <a:rPr lang="en-US" sz="1200" b="1" dirty="0" smtClean="0">
                  <a:solidFill>
                    <a:srgbClr val="000000"/>
                  </a:solidFill>
                  <a:latin typeface="Times New Roman" pitchFamily="18" charset="0"/>
                </a:rPr>
                <a:t>5   </a:t>
              </a:r>
              <a:r>
                <a:rPr lang="en-US" sz="1200" b="1" dirty="0">
                  <a:solidFill>
                    <a:srgbClr val="000000"/>
                  </a:solidFill>
                  <a:latin typeface="Times New Roman" pitchFamily="18" charset="0"/>
                </a:rPr>
                <a:t>0 </a:t>
              </a:r>
              <a:endParaRPr lang="en-US" sz="1200" dirty="0"/>
            </a:p>
          </p:txBody>
        </p:sp>
        <p:sp>
          <p:nvSpPr>
            <p:cNvPr id="12456" name="Text Box 168"/>
            <p:cNvSpPr txBox="1">
              <a:spLocks noChangeArrowheads="1"/>
            </p:cNvSpPr>
            <p:nvPr/>
          </p:nvSpPr>
          <p:spPr bwMode="auto">
            <a:xfrm>
              <a:off x="8153400" y="5680075"/>
              <a:ext cx="404812"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sz="1200" b="1" dirty="0">
                  <a:solidFill>
                    <a:srgbClr val="000000"/>
                  </a:solidFill>
                  <a:latin typeface="Times New Roman" pitchFamily="18" charset="0"/>
                </a:rPr>
                <a:t>  </a:t>
              </a:r>
              <a:r>
                <a:rPr lang="en-US" sz="1200" b="1" dirty="0" smtClean="0">
                  <a:solidFill>
                    <a:srgbClr val="000000"/>
                  </a:solidFill>
                  <a:latin typeface="Times New Roman" pitchFamily="18" charset="0"/>
                </a:rPr>
                <a:t>13</a:t>
              </a:r>
              <a:endParaRPr lang="en-US" sz="1200" dirty="0"/>
            </a:p>
          </p:txBody>
        </p:sp>
        <p:sp>
          <p:nvSpPr>
            <p:cNvPr id="12457" name="Text Box 169"/>
            <p:cNvSpPr txBox="1">
              <a:spLocks noChangeArrowheads="1"/>
            </p:cNvSpPr>
            <p:nvPr/>
          </p:nvSpPr>
          <p:spPr bwMode="auto">
            <a:xfrm>
              <a:off x="2601913" y="1914525"/>
              <a:ext cx="455612"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3</a:t>
              </a:r>
              <a:r>
                <a:rPr lang="en-US" sz="1200" baseline="30000" dirty="0">
                  <a:latin typeface="Times New Roman" pitchFamily="18" charset="0"/>
                </a:rPr>
                <a:t>rd</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A</a:t>
              </a:r>
              <a:r>
                <a:rPr lang="en-US" sz="1200" baseline="-25000" dirty="0" err="1">
                  <a:latin typeface="Times New Roman" pitchFamily="18" charset="0"/>
                </a:rPr>
                <a:t>c</a:t>
              </a:r>
              <a:r>
                <a:rPr lang="en-US" sz="1200" dirty="0" err="1">
                  <a:latin typeface="Times New Roman" pitchFamily="18" charset="0"/>
                </a:rPr>
                <a:t>R</a:t>
              </a:r>
              <a:r>
                <a:rPr lang="en-US" sz="1200" baseline="-25000" dirty="0" err="1">
                  <a:latin typeface="Times New Roman" pitchFamily="18" charset="0"/>
                </a:rPr>
                <a:t>p</a:t>
              </a:r>
              <a:endParaRPr lang="en-US" sz="1200" dirty="0"/>
            </a:p>
          </p:txBody>
        </p:sp>
        <p:sp>
          <p:nvSpPr>
            <p:cNvPr id="12458" name="Text Box 170"/>
            <p:cNvSpPr txBox="1">
              <a:spLocks noChangeArrowheads="1"/>
            </p:cNvSpPr>
            <p:nvPr/>
          </p:nvSpPr>
          <p:spPr bwMode="auto">
            <a:xfrm>
              <a:off x="3019425" y="1914525"/>
              <a:ext cx="45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4</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A</a:t>
              </a:r>
              <a:r>
                <a:rPr lang="en-US" sz="1200" baseline="-25000" dirty="0" err="1">
                  <a:latin typeface="Times New Roman" pitchFamily="18" charset="0"/>
                </a:rPr>
                <a:t>c</a:t>
              </a:r>
              <a:r>
                <a:rPr lang="en-US" sz="1200" dirty="0" err="1">
                  <a:latin typeface="Times New Roman" pitchFamily="18" charset="0"/>
                </a:rPr>
                <a:t>N</a:t>
              </a:r>
              <a:r>
                <a:rPr lang="en-US" sz="1200" baseline="-25000" dirty="0" err="1">
                  <a:latin typeface="Times New Roman" pitchFamily="18" charset="0"/>
                </a:rPr>
                <a:t>p</a:t>
              </a:r>
              <a:endParaRPr lang="en-US" sz="1200" dirty="0"/>
            </a:p>
          </p:txBody>
        </p:sp>
        <p:sp>
          <p:nvSpPr>
            <p:cNvPr id="12459" name="Text Box 171"/>
            <p:cNvSpPr txBox="1">
              <a:spLocks noChangeArrowheads="1"/>
            </p:cNvSpPr>
            <p:nvPr/>
          </p:nvSpPr>
          <p:spPr bwMode="auto">
            <a:xfrm>
              <a:off x="3632200" y="1914525"/>
              <a:ext cx="457200"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5</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N</a:t>
              </a:r>
              <a:r>
                <a:rPr lang="en-US" sz="1200" baseline="-25000" dirty="0" err="1">
                  <a:latin typeface="Times New Roman" pitchFamily="18" charset="0"/>
                </a:rPr>
                <a:t>c</a:t>
              </a:r>
              <a:r>
                <a:rPr lang="en-US" sz="1200" dirty="0" err="1">
                  <a:latin typeface="Times New Roman" pitchFamily="18" charset="0"/>
                </a:rPr>
                <a:t>N</a:t>
              </a:r>
              <a:r>
                <a:rPr lang="en-US" sz="1200" baseline="-25000" dirty="0" err="1">
                  <a:latin typeface="Times New Roman" pitchFamily="18" charset="0"/>
                </a:rPr>
                <a:t>p</a:t>
              </a:r>
              <a:endParaRPr lang="en-US" sz="1200" dirty="0"/>
            </a:p>
          </p:txBody>
        </p:sp>
        <p:sp>
          <p:nvSpPr>
            <p:cNvPr id="12460" name="Text Box 172"/>
            <p:cNvSpPr txBox="1">
              <a:spLocks noChangeArrowheads="1"/>
            </p:cNvSpPr>
            <p:nvPr/>
          </p:nvSpPr>
          <p:spPr bwMode="auto">
            <a:xfrm>
              <a:off x="4521200" y="1905000"/>
              <a:ext cx="366713"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6</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N</a:t>
              </a:r>
              <a:r>
                <a:rPr lang="en-US" sz="1200" baseline="-25000" dirty="0" err="1">
                  <a:latin typeface="Times New Roman" pitchFamily="18" charset="0"/>
                </a:rPr>
                <a:t>c</a:t>
              </a:r>
              <a:r>
                <a:rPr lang="en-US" sz="1200" dirty="0" err="1">
                  <a:latin typeface="Times New Roman" pitchFamily="18" charset="0"/>
                </a:rPr>
                <a:t>R</a:t>
              </a:r>
              <a:r>
                <a:rPr lang="en-US" sz="1200" baseline="-25000" dirty="0" err="1">
                  <a:latin typeface="Times New Roman" pitchFamily="18" charset="0"/>
                </a:rPr>
                <a:t>p</a:t>
              </a:r>
              <a:endParaRPr lang="en-US" sz="1200" dirty="0"/>
            </a:p>
          </p:txBody>
        </p:sp>
        <p:sp>
          <p:nvSpPr>
            <p:cNvPr id="12461" name="Text Box 173"/>
            <p:cNvSpPr txBox="1">
              <a:spLocks noChangeArrowheads="1"/>
            </p:cNvSpPr>
            <p:nvPr/>
          </p:nvSpPr>
          <p:spPr bwMode="auto">
            <a:xfrm>
              <a:off x="5411788" y="1914525"/>
              <a:ext cx="3651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7</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S</a:t>
              </a:r>
              <a:r>
                <a:rPr lang="en-US" sz="1200" baseline="-25000" dirty="0" err="1">
                  <a:latin typeface="Times New Roman" pitchFamily="18" charset="0"/>
                </a:rPr>
                <a:t>c</a:t>
              </a:r>
              <a:r>
                <a:rPr lang="en-US" sz="1200" dirty="0" err="1">
                  <a:latin typeface="Times New Roman" pitchFamily="18" charset="0"/>
                </a:rPr>
                <a:t>R</a:t>
              </a:r>
              <a:r>
                <a:rPr lang="en-US" sz="1200" baseline="-25000" dirty="0" err="1">
                  <a:latin typeface="Times New Roman" pitchFamily="18" charset="0"/>
                </a:rPr>
                <a:t>p</a:t>
              </a:r>
              <a:endParaRPr lang="en-US" sz="1200" dirty="0"/>
            </a:p>
          </p:txBody>
        </p:sp>
        <p:sp>
          <p:nvSpPr>
            <p:cNvPr id="12462" name="Text Box 174"/>
            <p:cNvSpPr txBox="1">
              <a:spLocks noChangeArrowheads="1"/>
            </p:cNvSpPr>
            <p:nvPr/>
          </p:nvSpPr>
          <p:spPr bwMode="auto">
            <a:xfrm>
              <a:off x="6091238" y="1914525"/>
              <a:ext cx="366712"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8</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S</a:t>
              </a:r>
              <a:r>
                <a:rPr lang="en-US" sz="1200" baseline="-25000" dirty="0" err="1">
                  <a:latin typeface="Times New Roman" pitchFamily="18" charset="0"/>
                </a:rPr>
                <a:t>c</a:t>
              </a:r>
              <a:r>
                <a:rPr lang="en-US" sz="1200" dirty="0" err="1">
                  <a:latin typeface="Times New Roman" pitchFamily="18" charset="0"/>
                </a:rPr>
                <a:t>N</a:t>
              </a:r>
              <a:r>
                <a:rPr lang="en-US" sz="1200" baseline="-25000" dirty="0" err="1">
                  <a:latin typeface="Times New Roman" pitchFamily="18" charset="0"/>
                </a:rPr>
                <a:t>p</a:t>
              </a:r>
              <a:endParaRPr lang="en-US" sz="1200" dirty="0"/>
            </a:p>
          </p:txBody>
        </p:sp>
        <p:sp>
          <p:nvSpPr>
            <p:cNvPr id="12463" name="Text Box 175"/>
            <p:cNvSpPr txBox="1">
              <a:spLocks noChangeArrowheads="1"/>
            </p:cNvSpPr>
            <p:nvPr/>
          </p:nvSpPr>
          <p:spPr bwMode="auto">
            <a:xfrm>
              <a:off x="7189788" y="1914525"/>
              <a:ext cx="365125" cy="793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200" dirty="0">
                  <a:latin typeface="Times New Roman" pitchFamily="18" charset="0"/>
                </a:rPr>
                <a:t>9</a:t>
              </a:r>
              <a:r>
                <a:rPr lang="en-US" sz="1200" baseline="30000" dirty="0">
                  <a:latin typeface="Times New Roman" pitchFamily="18" charset="0"/>
                </a:rPr>
                <a:t>th</a:t>
              </a:r>
              <a:endParaRPr lang="en-US" sz="1200" dirty="0">
                <a:latin typeface="Times New Roman" pitchFamily="18" charset="0"/>
              </a:endParaRPr>
            </a:p>
            <a:p>
              <a:endParaRPr lang="en-US" sz="1200" dirty="0">
                <a:latin typeface="Times New Roman" pitchFamily="18" charset="0"/>
              </a:endParaRPr>
            </a:p>
            <a:p>
              <a:endParaRPr lang="en-US" sz="1200" dirty="0">
                <a:latin typeface="Times New Roman" pitchFamily="18" charset="0"/>
              </a:endParaRPr>
            </a:p>
            <a:p>
              <a:pPr algn="ctr"/>
              <a:r>
                <a:rPr lang="en-US" sz="1200" dirty="0" err="1">
                  <a:latin typeface="Times New Roman" pitchFamily="18" charset="0"/>
                </a:rPr>
                <a:t>N</a:t>
              </a:r>
              <a:r>
                <a:rPr lang="en-US" sz="1200" baseline="-25000" dirty="0" err="1">
                  <a:latin typeface="Times New Roman" pitchFamily="18" charset="0"/>
                </a:rPr>
                <a:t>c</a:t>
              </a:r>
              <a:r>
                <a:rPr lang="en-US" sz="1200" dirty="0" err="1">
                  <a:latin typeface="Times New Roman" pitchFamily="18" charset="0"/>
                </a:rPr>
                <a:t>N</a:t>
              </a:r>
              <a:r>
                <a:rPr lang="en-US" sz="1200" baseline="-25000" dirty="0" err="1">
                  <a:latin typeface="Times New Roman" pitchFamily="18" charset="0"/>
                </a:rPr>
                <a:t>p</a:t>
              </a:r>
              <a:endParaRPr lang="en-US" sz="1200" dirty="0"/>
            </a:p>
          </p:txBody>
        </p:sp>
        <p:sp>
          <p:nvSpPr>
            <p:cNvPr id="90" name="Text Box 90"/>
            <p:cNvSpPr txBox="1">
              <a:spLocks noChangeArrowheads="1"/>
            </p:cNvSpPr>
            <p:nvPr/>
          </p:nvSpPr>
          <p:spPr bwMode="auto">
            <a:xfrm>
              <a:off x="7684662" y="1981200"/>
              <a:ext cx="621138"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en-US" b="1" dirty="0" smtClean="0">
                  <a:solidFill>
                    <a:srgbClr val="FF0000"/>
                  </a:solidFill>
                  <a:latin typeface="Times New Roman" pitchFamily="18" charset="0"/>
                </a:rPr>
                <a:t>Dyad</a:t>
              </a:r>
              <a:endParaRPr lang="en-US" dirty="0"/>
            </a:p>
          </p:txBody>
        </p:sp>
      </p:grpSp>
    </p:spTree>
    <p:extLst>
      <p:ext uri="{BB962C8B-B14F-4D97-AF65-F5344CB8AC3E}">
        <p14:creationId xmlns:p14="http://schemas.microsoft.com/office/powerpoint/2010/main" val="291973976"/>
      </p:ext>
    </p:extLst>
  </p:cSld>
  <p:clrMapOvr>
    <a:masterClrMapping/>
  </p:clrMapOvr>
  <p:transition advTm="59296"/>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Restructuring Dyadic Data</a:t>
            </a:r>
            <a:endParaRPr lang="en-US" dirty="0"/>
          </a:p>
        </p:txBody>
      </p:sp>
      <p:sp>
        <p:nvSpPr>
          <p:cNvPr id="3" name="Content Placeholder 2"/>
          <p:cNvSpPr>
            <a:spLocks noGrp="1"/>
          </p:cNvSpPr>
          <p:nvPr>
            <p:ph idx="1"/>
          </p:nvPr>
        </p:nvSpPr>
        <p:spPr>
          <a:xfrm>
            <a:off x="457200" y="914400"/>
            <a:ext cx="8229600" cy="5943600"/>
          </a:xfrm>
        </p:spPr>
        <p:txBody>
          <a:bodyPr>
            <a:normAutofit fontScale="77500" lnSpcReduction="20000"/>
          </a:bodyPr>
          <a:lstStyle/>
          <a:p>
            <a:r>
              <a:rPr lang="en-US" dirty="0" smtClean="0"/>
              <a:t>Starting from two separate streams in two separate files for one individual dyad: </a:t>
            </a:r>
          </a:p>
          <a:p>
            <a:r>
              <a:rPr lang="en-US" dirty="0" smtClean="0"/>
              <a:t>First, merge the two streams using time as the merge key using standard database merging routines to get a dyadic stream.</a:t>
            </a:r>
          </a:p>
          <a:p>
            <a:r>
              <a:rPr lang="en-US" dirty="0" smtClean="0"/>
              <a:t>Second, fill in missing values arising from merge and compute dyadic state indicator.</a:t>
            </a:r>
          </a:p>
          <a:p>
            <a:r>
              <a:rPr lang="en-US" dirty="0" smtClean="0"/>
              <a:t>Third, use lead or lag functions to compute start and end state and start and end time for each dyadic state. Compute duration for each dyadic state, end time minus start time.</a:t>
            </a:r>
          </a:p>
          <a:p>
            <a:r>
              <a:rPr lang="en-US" dirty="0" smtClean="0"/>
              <a:t>Fourth, add a dyad ID variable, repeat for all individual dyadic files and concatenate (stack) in to one large file for entire sample.</a:t>
            </a:r>
          </a:p>
          <a:p>
            <a:r>
              <a:rPr lang="en-US" dirty="0" smtClean="0"/>
              <a:t>More operations are necessary on the stacked file but are explained later. Example data comes from event history schematic diagram.</a:t>
            </a:r>
            <a:endParaRPr lang="en-US" dirty="0"/>
          </a:p>
        </p:txBody>
      </p:sp>
    </p:spTree>
    <p:extLst>
      <p:ext uri="{BB962C8B-B14F-4D97-AF65-F5344CB8AC3E}">
        <p14:creationId xmlns:p14="http://schemas.microsoft.com/office/powerpoint/2010/main" val="9698756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857247904"/>
              </p:ext>
            </p:extLst>
          </p:nvPr>
        </p:nvGraphicFramePr>
        <p:xfrm>
          <a:off x="1143000" y="1889760"/>
          <a:ext cx="1752600" cy="4114800"/>
        </p:xfrm>
        <a:graphic>
          <a:graphicData uri="http://schemas.openxmlformats.org/drawingml/2006/table">
            <a:tbl>
              <a:tblPr/>
              <a:tblGrid>
                <a:gridCol w="876300"/>
                <a:gridCol w="876300"/>
              </a:tblGrid>
              <a:tr h="228600">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Child</a:t>
                      </a:r>
                    </a:p>
                  </a:txBody>
                  <a:tcPr marL="0" marR="0" marT="0" marB="0" anchor="b">
                    <a:lnL>
                      <a:noFill/>
                    </a:lnL>
                    <a:lnR>
                      <a:noFill/>
                    </a:lnR>
                    <a:lnT>
                      <a:noFill/>
                    </a:lnT>
                    <a:lnB>
                      <a:noFill/>
                    </a:lnB>
                  </a:tcPr>
                </a:tc>
              </a:tr>
              <a:tr h="228600">
                <a:tc>
                  <a:txBody>
                    <a:bodyPr/>
                    <a:lstStyle/>
                    <a:p>
                      <a:pPr algn="ctr" fontAlgn="b"/>
                      <a:r>
                        <a:rPr lang="en-US" sz="18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A</a:t>
                      </a:r>
                    </a:p>
                  </a:txBody>
                  <a:tcPr marL="0" marR="0" marT="0" marB="0" anchor="b">
                    <a:lnL>
                      <a:noFill/>
                    </a:lnL>
                    <a:lnR>
                      <a:noFill/>
                    </a:lnR>
                    <a:lnT>
                      <a:noFill/>
                    </a:lnT>
                    <a:lnB>
                      <a:noFill/>
                    </a:lnB>
                  </a:tcPr>
                </a:tc>
              </a:tr>
              <a:tr h="228600">
                <a:tc>
                  <a:txBody>
                    <a:bodyPr/>
                    <a:lstStyle/>
                    <a:p>
                      <a:pPr algn="ctr" fontAlgn="b"/>
                      <a:r>
                        <a:rPr lang="en-US" sz="1800" b="0" i="0" u="none" strike="noStrike" dirty="0">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dirty="0">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a:t>
                      </a:r>
                    </a:p>
                  </a:txBody>
                  <a:tcPr marL="0" marR="0" marT="0" marB="0" anchor="b">
                    <a:lnL>
                      <a:noFill/>
                    </a:lnL>
                    <a:lnR>
                      <a:noFill/>
                    </a:lnR>
                    <a:lnT>
                      <a:noFill/>
                    </a:lnT>
                    <a:lnB>
                      <a:noFill/>
                    </a:lnB>
                  </a:tcPr>
                </a:tc>
              </a:tr>
              <a:tr h="228600">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28600">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Parent</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6</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17</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39</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28600">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a:t>
                      </a:r>
                    </a:p>
                  </a:txBody>
                  <a:tcPr marL="0" marR="0" marT="0" marB="0" anchor="b">
                    <a:lnL>
                      <a:noFill/>
                    </a:lnL>
                    <a:lnR>
                      <a:noFill/>
                    </a:lnR>
                    <a:lnT>
                      <a:noFill/>
                    </a:lnT>
                    <a:lnB>
                      <a:noFill/>
                    </a:lnB>
                  </a:tcPr>
                </a:tc>
              </a:tr>
            </a:tbl>
          </a:graphicData>
        </a:graphic>
      </p:graphicFrame>
      <p:grpSp>
        <p:nvGrpSpPr>
          <p:cNvPr id="2" name="Group 1"/>
          <p:cNvGrpSpPr/>
          <p:nvPr/>
        </p:nvGrpSpPr>
        <p:grpSpPr>
          <a:xfrm>
            <a:off x="3352800" y="3429000"/>
            <a:ext cx="1600200" cy="838200"/>
            <a:chOff x="1676400" y="1066800"/>
            <a:chExt cx="1600200" cy="838200"/>
          </a:xfrm>
        </p:grpSpPr>
        <p:sp>
          <p:nvSpPr>
            <p:cNvPr id="8" name="Right Arrow 7"/>
            <p:cNvSpPr/>
            <p:nvPr/>
          </p:nvSpPr>
          <p:spPr>
            <a:xfrm>
              <a:off x="1752600" y="1066800"/>
              <a:ext cx="1524000" cy="838200"/>
            </a:xfrm>
            <a:prstGeom prst="right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676400" y="1307068"/>
              <a:ext cx="1600200" cy="369332"/>
            </a:xfrm>
            <a:prstGeom prst="rect">
              <a:avLst/>
            </a:prstGeom>
            <a:noFill/>
          </p:spPr>
          <p:txBody>
            <a:bodyPr wrap="square" rtlCol="0">
              <a:spAutoFit/>
            </a:bodyPr>
            <a:lstStyle/>
            <a:p>
              <a:r>
                <a:rPr lang="en-US" dirty="0" smtClean="0"/>
                <a:t>Merge on Time</a:t>
              </a:r>
              <a:endParaRPr lang="en-US" dirty="0"/>
            </a:p>
          </p:txBody>
        </p:sp>
      </p:grpSp>
      <p:graphicFrame>
        <p:nvGraphicFramePr>
          <p:cNvPr id="10" name="Table 9"/>
          <p:cNvGraphicFramePr>
            <a:graphicFrameLocks noGrp="1"/>
          </p:cNvGraphicFramePr>
          <p:nvPr>
            <p:extLst>
              <p:ext uri="{D42A27DB-BD31-4B8C-83A1-F6EECF244321}">
                <p14:modId xmlns:p14="http://schemas.microsoft.com/office/powerpoint/2010/main" val="879511974"/>
              </p:ext>
            </p:extLst>
          </p:nvPr>
        </p:nvGraphicFramePr>
        <p:xfrm>
          <a:off x="5410200" y="2133600"/>
          <a:ext cx="2114550" cy="3017520"/>
        </p:xfrm>
        <a:graphic>
          <a:graphicData uri="http://schemas.openxmlformats.org/drawingml/2006/table">
            <a:tbl>
              <a:tblPr/>
              <a:tblGrid>
                <a:gridCol w="704850"/>
                <a:gridCol w="704850"/>
                <a:gridCol w="704850"/>
              </a:tblGrid>
              <a:tr h="207818">
                <a:tc>
                  <a:txBody>
                    <a:bodyPr/>
                    <a:lstStyle/>
                    <a:p>
                      <a:pPr algn="ctr" fontAlgn="b"/>
                      <a:r>
                        <a:rPr lang="en-US" sz="1800" b="0" i="0" u="none" strike="noStrike" dirty="0">
                          <a:solidFill>
                            <a:srgbClr val="000000"/>
                          </a:solidFill>
                          <a:effectLst/>
                          <a:latin typeface="Arial"/>
                        </a:rPr>
                        <a:t>Time</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Child</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Parent</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6</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A</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17</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smtClean="0">
                          <a:solidFill>
                            <a:srgbClr val="000000"/>
                          </a:solidFill>
                          <a:effectLst/>
                          <a:latin typeface="Arial"/>
                        </a:rPr>
                        <a:t>N</a:t>
                      </a:r>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20</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26</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R</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34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S</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dirty="0">
                          <a:solidFill>
                            <a:srgbClr val="000000"/>
                          </a:solidFill>
                          <a:effectLst/>
                          <a:latin typeface="Arial"/>
                        </a:rPr>
                        <a:t>39</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44</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N</a:t>
                      </a:r>
                    </a:p>
                  </a:txBody>
                  <a:tcPr marL="0" marR="0" marT="0" marB="0" anchor="b">
                    <a:lnL>
                      <a:noFill/>
                    </a:lnL>
                    <a:lnR>
                      <a:noFill/>
                    </a:lnR>
                    <a:lnT>
                      <a:noFill/>
                    </a:lnT>
                    <a:lnB>
                      <a:noFill/>
                    </a:lnB>
                  </a:tcPr>
                </a:tc>
                <a:tc>
                  <a:txBody>
                    <a:bodyPr/>
                    <a:lstStyle/>
                    <a:p>
                      <a:pPr algn="ctr" fontAlgn="b"/>
                      <a:endParaRPr lang="en-US" sz="1800" b="0" i="0" u="none" strike="noStrike" dirty="0">
                        <a:solidFill>
                          <a:srgbClr val="000000"/>
                        </a:solidFill>
                        <a:effectLst/>
                        <a:latin typeface="Arial"/>
                      </a:endParaRPr>
                    </a:p>
                  </a:txBody>
                  <a:tcPr marL="0" marR="0" marT="0" marB="0" anchor="b">
                    <a:lnL>
                      <a:noFill/>
                    </a:lnL>
                    <a:lnR>
                      <a:noFill/>
                    </a:lnR>
                    <a:lnT>
                      <a:noFill/>
                    </a:lnT>
                    <a:lnB>
                      <a:noFill/>
                    </a:lnB>
                  </a:tcPr>
                </a:tc>
              </a:tr>
              <a:tr h="207818">
                <a:tc>
                  <a:txBody>
                    <a:bodyPr/>
                    <a:lstStyle/>
                    <a:p>
                      <a:pPr algn="ctr" fontAlgn="b"/>
                      <a:r>
                        <a:rPr lang="en-US" sz="1800" b="0" i="0" u="none" strike="noStrike">
                          <a:solidFill>
                            <a:srgbClr val="000000"/>
                          </a:solidFill>
                          <a:effectLst/>
                          <a:latin typeface="Arial"/>
                        </a:rPr>
                        <a:t>57</a:t>
                      </a:r>
                    </a:p>
                  </a:txBody>
                  <a:tcPr marL="0" marR="0" marT="0" marB="0" anchor="b">
                    <a:lnL>
                      <a:noFill/>
                    </a:lnL>
                    <a:lnR>
                      <a:noFill/>
                    </a:lnR>
                    <a:lnT>
                      <a:noFill/>
                    </a:lnT>
                    <a:lnB>
                      <a:noFill/>
                    </a:lnB>
                  </a:tcPr>
                </a:tc>
                <a:tc>
                  <a:txBody>
                    <a:bodyPr/>
                    <a:lstStyle/>
                    <a:p>
                      <a:pPr algn="ctr" fontAlgn="b"/>
                      <a:r>
                        <a:rPr lang="en-US" sz="1800" b="0" i="0" u="none" strike="noStrike">
                          <a:solidFill>
                            <a:srgbClr val="000000"/>
                          </a:solidFill>
                          <a:effectLst/>
                          <a:latin typeface="Arial"/>
                        </a:rPr>
                        <a:t>E</a:t>
                      </a:r>
                    </a:p>
                  </a:txBody>
                  <a:tcPr marL="0" marR="0" marT="0" marB="0" anchor="b">
                    <a:lnL>
                      <a:noFill/>
                    </a:lnL>
                    <a:lnR>
                      <a:noFill/>
                    </a:lnR>
                    <a:lnT>
                      <a:noFill/>
                    </a:lnT>
                    <a:lnB>
                      <a:noFill/>
                    </a:lnB>
                  </a:tcPr>
                </a:tc>
                <a:tc>
                  <a:txBody>
                    <a:bodyPr/>
                    <a:lstStyle/>
                    <a:p>
                      <a:pPr algn="ctr" fontAlgn="b"/>
                      <a:r>
                        <a:rPr lang="en-US" sz="1800" b="0" i="0" u="none" strike="noStrike" dirty="0">
                          <a:solidFill>
                            <a:srgbClr val="000000"/>
                          </a:solidFill>
                          <a:effectLst/>
                          <a:latin typeface="Arial"/>
                        </a:rPr>
                        <a:t>E</a:t>
                      </a:r>
                    </a:p>
                  </a:txBody>
                  <a:tcPr marL="0" marR="0" marT="0" marB="0" anchor="b">
                    <a:lnL>
                      <a:noFill/>
                    </a:lnL>
                    <a:lnR>
                      <a:noFill/>
                    </a:lnR>
                    <a:lnT>
                      <a:noFill/>
                    </a:lnT>
                    <a:lnB>
                      <a:noFill/>
                    </a:lnB>
                  </a:tcPr>
                </a:tc>
              </a:tr>
            </a:tbl>
          </a:graphicData>
        </a:graphic>
      </p:graphicFrame>
      <p:sp>
        <p:nvSpPr>
          <p:cNvPr id="3" name="Title 2"/>
          <p:cNvSpPr>
            <a:spLocks noGrp="1"/>
          </p:cNvSpPr>
          <p:nvPr>
            <p:ph type="title"/>
          </p:nvPr>
        </p:nvSpPr>
        <p:spPr/>
        <p:txBody>
          <a:bodyPr/>
          <a:lstStyle/>
          <a:p>
            <a:r>
              <a:rPr lang="en-US" dirty="0" smtClean="0"/>
              <a:t>Step 1: Merge On Time</a:t>
            </a:r>
            <a:endParaRPr lang="en-US" dirty="0"/>
          </a:p>
        </p:txBody>
      </p:sp>
    </p:spTree>
    <p:extLst>
      <p:ext uri="{BB962C8B-B14F-4D97-AF65-F5344CB8AC3E}">
        <p14:creationId xmlns:p14="http://schemas.microsoft.com/office/powerpoint/2010/main" val="35265923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10937</TotalTime>
  <Words>3737</Words>
  <Application>Microsoft Office PowerPoint</Application>
  <PresentationFormat>On-screen Show (4:3)</PresentationFormat>
  <Paragraphs>1008</Paragraphs>
  <Slides>23</Slides>
  <Notes>21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JPP Online Supplemental Materials for Multivariate Multilevel Survival Models (MMSA)</vt:lpstr>
      <vt:lpstr>Instructions To Readers</vt:lpstr>
      <vt:lpstr>Outline</vt:lpstr>
      <vt:lpstr>Example Application</vt:lpstr>
      <vt:lpstr>Path Diagram For A Multivariate Multilevel Dyadic States Model</vt:lpstr>
      <vt:lpstr>Coding Dyadic Interaction</vt:lpstr>
      <vt:lpstr>Schematic Event History Diagram</vt:lpstr>
      <vt:lpstr>Restructuring Dyadic Data</vt:lpstr>
      <vt:lpstr>Step 1: Merge On Time</vt:lpstr>
      <vt:lpstr>Step 2: Back Fill Missing Values And Create Dyadic State Indicator</vt:lpstr>
      <vt:lpstr>Step 3: Use Lead &amp; Lag And Compute Duration</vt:lpstr>
      <vt:lpstr>Step 4: Add Dyad ID, Repeat For All Dyads And Stack</vt:lpstr>
      <vt:lpstr>PowerPoint Presentation</vt:lpstr>
      <vt:lpstr>Censoring</vt:lpstr>
      <vt:lpstr>Competing Risks and Censoring</vt:lpstr>
      <vt:lpstr>Schematic of Censoring In Competing Risks</vt:lpstr>
      <vt:lpstr>Censoring Indicators</vt:lpstr>
      <vt:lpstr>Data Structure Including Censoring Indicators</vt:lpstr>
      <vt:lpstr>Duration Variables</vt:lpstr>
      <vt:lpstr>Data Structure Including Duration Variables</vt:lpstr>
      <vt:lpstr>Suggested Spss Syntax</vt:lpstr>
      <vt:lpstr>Mplus Syntax For Cox MMSA Model</vt:lpstr>
      <vt:lpstr>The 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M3 Symposium: Multilevel Multivariate Survival Analysis</dc:title>
  <dc:creator>MikeS</dc:creator>
  <cp:lastModifiedBy>MikeS</cp:lastModifiedBy>
  <cp:revision>150</cp:revision>
  <dcterms:created xsi:type="dcterms:W3CDTF">2013-05-09T00:21:35Z</dcterms:created>
  <dcterms:modified xsi:type="dcterms:W3CDTF">2013-09-05T15:09:22Z</dcterms:modified>
</cp:coreProperties>
</file>