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08" y="89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gi\AppData\Local\Microsoft\Windows\Temporary%20Internet%20Files\Content.Outlook\U8RMEX8Y\4May10_ELISA%20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gi\AppData\Local\Microsoft\Windows\Temporary%20Internet%20Files\Content.Outlook\U8RMEX8Y\4May10_ELISA%205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gi\AppData\Local\Microsoft\Windows\Temporary%20Internet%20Files\Content.Outlook\U8RMEX8Y\4May10_ELISA%205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gi\AppData\Local\Microsoft\Windows\Temporary%20Internet%20Files\Content.Outlook\U8RMEX8Y\4May10_ELISA%205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gi\AppData\Local\Microsoft\Windows\Temporary%20Internet%20Files\Content.Outlook\U8RMEX8Y\4May10_ELISA%20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tx>
        <c:rich>
          <a:bodyPr/>
          <a:lstStyle/>
          <a:p>
            <a:pPr>
              <a:defRPr/>
            </a:pPr>
            <a:r>
              <a:rPr lang="it-IT"/>
              <a:t>1%BSA/TBST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7133397920081919"/>
          <c:y val="0.20534448618823595"/>
          <c:w val="0.72856625847225243"/>
          <c:h val="0.56891625867522189"/>
        </c:manualLayout>
      </c:layout>
      <c:scatterChart>
        <c:scatterStyle val="lineMarker"/>
        <c:ser>
          <c:idx val="0"/>
          <c:order val="0"/>
          <c:tx>
            <c:strRef>
              <c:f>'4May10_ELISA 5'!$C$35</c:f>
              <c:strCache>
                <c:ptCount val="1"/>
                <c:pt idx="0">
                  <c:v>HeLa-NT</c:v>
                </c:pt>
              </c:strCache>
            </c:strRef>
          </c:tx>
          <c:xVal>
            <c:numRef>
              <c:f>'4May10_ELISA 5'!$A$39:$A$42</c:f>
              <c:numCache>
                <c:formatCode>General</c:formatCode>
                <c:ptCount val="4"/>
                <c:pt idx="0">
                  <c:v>50</c:v>
                </c:pt>
                <c:pt idx="1">
                  <c:v>25</c:v>
                </c:pt>
                <c:pt idx="2">
                  <c:v>12.5</c:v>
                </c:pt>
                <c:pt idx="3">
                  <c:v>0</c:v>
                </c:pt>
              </c:numCache>
            </c:numRef>
          </c:xVal>
          <c:yVal>
            <c:numRef>
              <c:f>'4May10_ELISA 5'!$B$39:$B$42</c:f>
              <c:numCache>
                <c:formatCode>General</c:formatCode>
                <c:ptCount val="4"/>
                <c:pt idx="0">
                  <c:v>0.1235</c:v>
                </c:pt>
                <c:pt idx="1">
                  <c:v>0.1135</c:v>
                </c:pt>
                <c:pt idx="2">
                  <c:v>0.10800000000000001</c:v>
                </c:pt>
                <c:pt idx="3">
                  <c:v>9.6000000000000002E-2</c:v>
                </c:pt>
              </c:numCache>
            </c:numRef>
          </c:yVal>
        </c:ser>
        <c:ser>
          <c:idx val="1"/>
          <c:order val="1"/>
          <c:tx>
            <c:strRef>
              <c:f>'4May10_ELISA 5'!$H$35</c:f>
              <c:strCache>
                <c:ptCount val="1"/>
                <c:pt idx="0">
                  <c:v>HeLa-hMMP11</c:v>
                </c:pt>
              </c:strCache>
            </c:strRef>
          </c:tx>
          <c:xVal>
            <c:numRef>
              <c:f>'4May10_ELISA 5'!$A$39:$A$42</c:f>
              <c:numCache>
                <c:formatCode>General</c:formatCode>
                <c:ptCount val="4"/>
                <c:pt idx="0">
                  <c:v>50</c:v>
                </c:pt>
                <c:pt idx="1">
                  <c:v>25</c:v>
                </c:pt>
                <c:pt idx="2">
                  <c:v>12.5</c:v>
                </c:pt>
                <c:pt idx="3">
                  <c:v>0</c:v>
                </c:pt>
              </c:numCache>
            </c:numRef>
          </c:xVal>
          <c:yVal>
            <c:numRef>
              <c:f>'4May10_ELISA 5'!$G$39:$G$42</c:f>
              <c:numCache>
                <c:formatCode>General</c:formatCode>
                <c:ptCount val="4"/>
                <c:pt idx="0">
                  <c:v>1.5195000000000001</c:v>
                </c:pt>
                <c:pt idx="1">
                  <c:v>0.78350000000000009</c:v>
                </c:pt>
                <c:pt idx="2">
                  <c:v>0.44250000000000006</c:v>
                </c:pt>
                <c:pt idx="3">
                  <c:v>0.10150000000000001</c:v>
                </c:pt>
              </c:numCache>
            </c:numRef>
          </c:yVal>
        </c:ser>
        <c:axId val="41718144"/>
        <c:axId val="41720832"/>
      </c:scatterChart>
      <c:valAx>
        <c:axId val="41718144"/>
        <c:scaling>
          <c:orientation val="minMax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Tot Protein</a:t>
                </a:r>
                <a:r>
                  <a:rPr lang="it-IT" baseline="0"/>
                  <a:t> [ug/ml]</a:t>
                </a:r>
                <a:endParaRPr lang="it-IT"/>
              </a:p>
            </c:rich>
          </c:tx>
          <c:layout/>
        </c:title>
        <c:numFmt formatCode="General" sourceLinked="1"/>
        <c:tickLblPos val="nextTo"/>
        <c:crossAx val="41720832"/>
        <c:crosses val="autoZero"/>
        <c:crossBetween val="midCat"/>
      </c:valAx>
      <c:valAx>
        <c:axId val="4172083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/>
                  <a:t>O.D. 450-620 nm</a:t>
                </a:r>
              </a:p>
            </c:rich>
          </c:tx>
          <c:layout/>
        </c:title>
        <c:numFmt formatCode="General" sourceLinked="1"/>
        <c:tickLblPos val="nextTo"/>
        <c:crossAx val="4171814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7841305301270532"/>
          <c:y val="0.16524470072237638"/>
          <c:w val="0.31396555657399472"/>
          <c:h val="0.17649438994951935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tx>
        <c:rich>
          <a:bodyPr/>
          <a:lstStyle/>
          <a:p>
            <a:pPr>
              <a:defRPr/>
            </a:pPr>
            <a:r>
              <a:rPr lang="it-IT"/>
              <a:t>5%Milk/TBST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'4May10_ELISA 5'!$C$35</c:f>
              <c:strCache>
                <c:ptCount val="1"/>
                <c:pt idx="0">
                  <c:v>HeLa-NT</c:v>
                </c:pt>
              </c:strCache>
            </c:strRef>
          </c:tx>
          <c:xVal>
            <c:numRef>
              <c:f>'4May10_ELISA 5'!$A$39:$A$42</c:f>
              <c:numCache>
                <c:formatCode>General</c:formatCode>
                <c:ptCount val="4"/>
                <c:pt idx="0">
                  <c:v>50</c:v>
                </c:pt>
                <c:pt idx="1">
                  <c:v>25</c:v>
                </c:pt>
                <c:pt idx="2">
                  <c:v>12.5</c:v>
                </c:pt>
                <c:pt idx="3">
                  <c:v>0</c:v>
                </c:pt>
              </c:numCache>
            </c:numRef>
          </c:xVal>
          <c:yVal>
            <c:numRef>
              <c:f>'4May10_ELISA 5'!$D$39:$D$42</c:f>
              <c:numCache>
                <c:formatCode>General</c:formatCode>
                <c:ptCount val="4"/>
                <c:pt idx="0">
                  <c:v>5.4500000000000007E-2</c:v>
                </c:pt>
                <c:pt idx="1">
                  <c:v>5.3999999999999992E-2</c:v>
                </c:pt>
                <c:pt idx="2">
                  <c:v>5.5500000000000001E-2</c:v>
                </c:pt>
                <c:pt idx="3">
                  <c:v>5.3499999999999992E-2</c:v>
                </c:pt>
              </c:numCache>
            </c:numRef>
          </c:yVal>
        </c:ser>
        <c:ser>
          <c:idx val="1"/>
          <c:order val="1"/>
          <c:tx>
            <c:strRef>
              <c:f>'4May10_ELISA 5'!$H$35</c:f>
              <c:strCache>
                <c:ptCount val="1"/>
                <c:pt idx="0">
                  <c:v>HeLa-hMMP11</c:v>
                </c:pt>
              </c:strCache>
            </c:strRef>
          </c:tx>
          <c:xVal>
            <c:numRef>
              <c:f>'4May10_ELISA 5'!$A$39:$A$42</c:f>
              <c:numCache>
                <c:formatCode>General</c:formatCode>
                <c:ptCount val="4"/>
                <c:pt idx="0">
                  <c:v>50</c:v>
                </c:pt>
                <c:pt idx="1">
                  <c:v>25</c:v>
                </c:pt>
                <c:pt idx="2">
                  <c:v>12.5</c:v>
                </c:pt>
                <c:pt idx="3">
                  <c:v>0</c:v>
                </c:pt>
              </c:numCache>
            </c:numRef>
          </c:xVal>
          <c:yVal>
            <c:numRef>
              <c:f>'4May10_ELISA 5'!$I$39:$I$42</c:f>
              <c:numCache>
                <c:formatCode>General</c:formatCode>
                <c:ptCount val="4"/>
                <c:pt idx="0">
                  <c:v>0.16199999999999998</c:v>
                </c:pt>
                <c:pt idx="1">
                  <c:v>9.6500000000000002E-2</c:v>
                </c:pt>
                <c:pt idx="2">
                  <c:v>7.2500000000000009E-2</c:v>
                </c:pt>
                <c:pt idx="3">
                  <c:v>0.05</c:v>
                </c:pt>
              </c:numCache>
            </c:numRef>
          </c:yVal>
        </c:ser>
        <c:axId val="41829120"/>
        <c:axId val="41831808"/>
      </c:scatterChart>
      <c:valAx>
        <c:axId val="41829120"/>
        <c:scaling>
          <c:orientation val="minMax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Tot Protein [ug/ml]</a:t>
                </a:r>
              </a:p>
            </c:rich>
          </c:tx>
          <c:layout/>
        </c:title>
        <c:numFmt formatCode="General" sourceLinked="1"/>
        <c:tickLblPos val="nextTo"/>
        <c:crossAx val="41831808"/>
        <c:crosses val="autoZero"/>
        <c:crossBetween val="midCat"/>
      </c:valAx>
      <c:valAx>
        <c:axId val="4183180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/>
                  <a:t>O.D. 450-620 nm</a:t>
                </a:r>
              </a:p>
            </c:rich>
          </c:tx>
          <c:layout/>
        </c:title>
        <c:numFmt formatCode="General" sourceLinked="1"/>
        <c:tickLblPos val="nextTo"/>
        <c:crossAx val="41829120"/>
        <c:crosses val="autoZero"/>
        <c:crossBetween val="midCat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tx>
        <c:rich>
          <a:bodyPr/>
          <a:lstStyle/>
          <a:p>
            <a:pPr>
              <a:defRPr/>
            </a:pPr>
            <a:r>
              <a:rPr lang="en-US"/>
              <a:t>SuperBlock/0.1%Tween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'4May10_ELISA 5'!$C$35</c:f>
              <c:strCache>
                <c:ptCount val="1"/>
                <c:pt idx="0">
                  <c:v>HeLa-NT</c:v>
                </c:pt>
              </c:strCache>
            </c:strRef>
          </c:tx>
          <c:xVal>
            <c:numRef>
              <c:f>'4May10_ELISA 5'!$A$39:$A$42</c:f>
              <c:numCache>
                <c:formatCode>General</c:formatCode>
                <c:ptCount val="4"/>
                <c:pt idx="0">
                  <c:v>50</c:v>
                </c:pt>
                <c:pt idx="1">
                  <c:v>25</c:v>
                </c:pt>
                <c:pt idx="2">
                  <c:v>12.5</c:v>
                </c:pt>
                <c:pt idx="3">
                  <c:v>0</c:v>
                </c:pt>
              </c:numCache>
            </c:numRef>
          </c:xVal>
          <c:yVal>
            <c:numRef>
              <c:f>'4May10_ELISA 5'!$B$44:$B$47</c:f>
              <c:numCache>
                <c:formatCode>General</c:formatCode>
                <c:ptCount val="4"/>
                <c:pt idx="0">
                  <c:v>8.249999999999999E-2</c:v>
                </c:pt>
                <c:pt idx="1">
                  <c:v>8.3000000000000004E-2</c:v>
                </c:pt>
                <c:pt idx="2">
                  <c:v>8.5999999999999993E-2</c:v>
                </c:pt>
                <c:pt idx="3">
                  <c:v>7.350000000000001E-2</c:v>
                </c:pt>
              </c:numCache>
            </c:numRef>
          </c:yVal>
        </c:ser>
        <c:ser>
          <c:idx val="1"/>
          <c:order val="1"/>
          <c:tx>
            <c:strRef>
              <c:f>'4May10_ELISA 5'!$H$35</c:f>
              <c:strCache>
                <c:ptCount val="1"/>
                <c:pt idx="0">
                  <c:v>HeLa-hMMP11</c:v>
                </c:pt>
              </c:strCache>
            </c:strRef>
          </c:tx>
          <c:xVal>
            <c:numRef>
              <c:f>'4May10_ELISA 5'!$A$39:$A$42</c:f>
              <c:numCache>
                <c:formatCode>General</c:formatCode>
                <c:ptCount val="4"/>
                <c:pt idx="0">
                  <c:v>50</c:v>
                </c:pt>
                <c:pt idx="1">
                  <c:v>25</c:v>
                </c:pt>
                <c:pt idx="2">
                  <c:v>12.5</c:v>
                </c:pt>
                <c:pt idx="3">
                  <c:v>0</c:v>
                </c:pt>
              </c:numCache>
            </c:numRef>
          </c:xVal>
          <c:yVal>
            <c:numRef>
              <c:f>'4May10_ELISA 5'!$G$44:$G$47</c:f>
              <c:numCache>
                <c:formatCode>General</c:formatCode>
                <c:ptCount val="4"/>
                <c:pt idx="0">
                  <c:v>0.38800000000000001</c:v>
                </c:pt>
                <c:pt idx="1">
                  <c:v>0.1865</c:v>
                </c:pt>
                <c:pt idx="2">
                  <c:v>0.11850000000000001</c:v>
                </c:pt>
                <c:pt idx="3">
                  <c:v>6.7000000000000004E-2</c:v>
                </c:pt>
              </c:numCache>
            </c:numRef>
          </c:yVal>
        </c:ser>
        <c:axId val="41958784"/>
        <c:axId val="41990016"/>
      </c:scatterChart>
      <c:valAx>
        <c:axId val="41958784"/>
        <c:scaling>
          <c:orientation val="minMax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Total Protein [ug/ml]</a:t>
                </a:r>
              </a:p>
            </c:rich>
          </c:tx>
          <c:layout/>
        </c:title>
        <c:numFmt formatCode="General" sourceLinked="1"/>
        <c:tickLblPos val="nextTo"/>
        <c:crossAx val="41990016"/>
        <c:crosses val="autoZero"/>
        <c:crossBetween val="midCat"/>
      </c:valAx>
      <c:valAx>
        <c:axId val="41990016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/>
                  <a:t>O.D. 450-620 nm</a:t>
                </a:r>
              </a:p>
            </c:rich>
          </c:tx>
          <c:layout/>
        </c:title>
        <c:numFmt formatCode="General" sourceLinked="1"/>
        <c:tickLblPos val="nextTo"/>
        <c:crossAx val="41958784"/>
        <c:crosses val="autoZero"/>
        <c:crossBetween val="midCat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LICOR BB/0.1%Tween</a:t>
            </a:r>
            <a:endParaRPr lang="en-US" dirty="0"/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'4May10_ELISA 5'!$C$35</c:f>
              <c:strCache>
                <c:ptCount val="1"/>
                <c:pt idx="0">
                  <c:v>HeLa-NT</c:v>
                </c:pt>
              </c:strCache>
            </c:strRef>
          </c:tx>
          <c:xVal>
            <c:numRef>
              <c:f>'4May10_ELISA 5'!$A$39:$A$42</c:f>
              <c:numCache>
                <c:formatCode>General</c:formatCode>
                <c:ptCount val="4"/>
                <c:pt idx="0">
                  <c:v>50</c:v>
                </c:pt>
                <c:pt idx="1">
                  <c:v>25</c:v>
                </c:pt>
                <c:pt idx="2">
                  <c:v>12.5</c:v>
                </c:pt>
                <c:pt idx="3">
                  <c:v>0</c:v>
                </c:pt>
              </c:numCache>
            </c:numRef>
          </c:xVal>
          <c:yVal>
            <c:numRef>
              <c:f>'4May10_ELISA 5'!$D$44:$D$47</c:f>
              <c:numCache>
                <c:formatCode>General</c:formatCode>
                <c:ptCount val="4"/>
                <c:pt idx="0">
                  <c:v>0.10200000000000001</c:v>
                </c:pt>
                <c:pt idx="1">
                  <c:v>0.10950000000000001</c:v>
                </c:pt>
                <c:pt idx="2">
                  <c:v>0.11799999999999999</c:v>
                </c:pt>
                <c:pt idx="3">
                  <c:v>0.11900000000000001</c:v>
                </c:pt>
              </c:numCache>
            </c:numRef>
          </c:yVal>
        </c:ser>
        <c:ser>
          <c:idx val="1"/>
          <c:order val="1"/>
          <c:tx>
            <c:strRef>
              <c:f>'4May10_ELISA 5'!$H$35</c:f>
              <c:strCache>
                <c:ptCount val="1"/>
                <c:pt idx="0">
                  <c:v>HeLa-hMMP11</c:v>
                </c:pt>
              </c:strCache>
            </c:strRef>
          </c:tx>
          <c:xVal>
            <c:numRef>
              <c:f>'4May10_ELISA 5'!$A$39:$A$42</c:f>
              <c:numCache>
                <c:formatCode>General</c:formatCode>
                <c:ptCount val="4"/>
                <c:pt idx="0">
                  <c:v>50</c:v>
                </c:pt>
                <c:pt idx="1">
                  <c:v>25</c:v>
                </c:pt>
                <c:pt idx="2">
                  <c:v>12.5</c:v>
                </c:pt>
                <c:pt idx="3">
                  <c:v>0</c:v>
                </c:pt>
              </c:numCache>
            </c:numRef>
          </c:xVal>
          <c:yVal>
            <c:numRef>
              <c:f>'4May10_ELISA 5'!$I$44:$I$47</c:f>
              <c:numCache>
                <c:formatCode>General</c:formatCode>
                <c:ptCount val="4"/>
                <c:pt idx="0">
                  <c:v>0.46200000000000002</c:v>
                </c:pt>
                <c:pt idx="1">
                  <c:v>0.27449999999999997</c:v>
                </c:pt>
                <c:pt idx="2">
                  <c:v>0.20450000000000002</c:v>
                </c:pt>
                <c:pt idx="3">
                  <c:v>0.10400000000000001</c:v>
                </c:pt>
              </c:numCache>
            </c:numRef>
          </c:yVal>
        </c:ser>
        <c:axId val="43215104"/>
        <c:axId val="43336064"/>
      </c:scatterChart>
      <c:valAx>
        <c:axId val="43215104"/>
        <c:scaling>
          <c:orientation val="minMax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Total Protein [ug/ml]</a:t>
                </a:r>
              </a:p>
            </c:rich>
          </c:tx>
          <c:layout/>
        </c:title>
        <c:numFmt formatCode="General" sourceLinked="1"/>
        <c:tickLblPos val="nextTo"/>
        <c:crossAx val="43336064"/>
        <c:crosses val="autoZero"/>
        <c:crossBetween val="midCat"/>
      </c:valAx>
      <c:valAx>
        <c:axId val="4333606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/>
                  <a:t>O.D. 450-620 nm</a:t>
                </a:r>
              </a:p>
            </c:rich>
          </c:tx>
          <c:layout/>
        </c:title>
        <c:numFmt formatCode="General" sourceLinked="1"/>
        <c:tickLblPos val="nextTo"/>
        <c:crossAx val="43215104"/>
        <c:crosses val="autoZero"/>
        <c:crossBetween val="midCat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1"/>
  <c:chart>
    <c:autoTitleDeleted val="1"/>
    <c:plotArea>
      <c:layout>
        <c:manualLayout>
          <c:layoutTarget val="inner"/>
          <c:xMode val="edge"/>
          <c:yMode val="edge"/>
          <c:x val="9.1623974810635306E-2"/>
          <c:y val="4.6116384984587228E-2"/>
          <c:w val="0.75356323775036149"/>
          <c:h val="0.76174781890581489"/>
        </c:manualLayout>
      </c:layout>
      <c:scatterChart>
        <c:scatterStyle val="lineMarker"/>
        <c:ser>
          <c:idx val="0"/>
          <c:order val="0"/>
          <c:tx>
            <c:strRef>
              <c:f>'4May10_ELISA 5'!$L$38</c:f>
              <c:strCache>
                <c:ptCount val="1"/>
                <c:pt idx="0">
                  <c:v>1%BSA/TBST</c:v>
                </c:pt>
              </c:strCache>
            </c:strRef>
          </c:tx>
          <c:xVal>
            <c:numRef>
              <c:f>'4May10_ELISA 5'!$A$39:$A$42</c:f>
              <c:numCache>
                <c:formatCode>General</c:formatCode>
                <c:ptCount val="4"/>
                <c:pt idx="0">
                  <c:v>50</c:v>
                </c:pt>
                <c:pt idx="1">
                  <c:v>25</c:v>
                </c:pt>
                <c:pt idx="2">
                  <c:v>12.5</c:v>
                </c:pt>
                <c:pt idx="3">
                  <c:v>0</c:v>
                </c:pt>
              </c:numCache>
            </c:numRef>
          </c:xVal>
          <c:yVal>
            <c:numRef>
              <c:f>'4May10_ELISA 5'!$L$39:$L$42</c:f>
              <c:numCache>
                <c:formatCode>0.00</c:formatCode>
                <c:ptCount val="4"/>
                <c:pt idx="0">
                  <c:v>14.970443349753694</c:v>
                </c:pt>
                <c:pt idx="1">
                  <c:v>7.7192118226600988</c:v>
                </c:pt>
                <c:pt idx="2">
                  <c:v>4.3596059113300498</c:v>
                </c:pt>
                <c:pt idx="3">
                  <c:v>1</c:v>
                </c:pt>
              </c:numCache>
            </c:numRef>
          </c:yVal>
        </c:ser>
        <c:ser>
          <c:idx val="1"/>
          <c:order val="1"/>
          <c:tx>
            <c:strRef>
              <c:f>'4May10_ELISA 5'!$M$38</c:f>
              <c:strCache>
                <c:ptCount val="1"/>
                <c:pt idx="0">
                  <c:v>5%Milk/TBST</c:v>
                </c:pt>
              </c:strCache>
            </c:strRef>
          </c:tx>
          <c:xVal>
            <c:numRef>
              <c:f>'4May10_ELISA 5'!$A$39:$A$42</c:f>
              <c:numCache>
                <c:formatCode>General</c:formatCode>
                <c:ptCount val="4"/>
                <c:pt idx="0">
                  <c:v>50</c:v>
                </c:pt>
                <c:pt idx="1">
                  <c:v>25</c:v>
                </c:pt>
                <c:pt idx="2">
                  <c:v>12.5</c:v>
                </c:pt>
                <c:pt idx="3">
                  <c:v>0</c:v>
                </c:pt>
              </c:numCache>
            </c:numRef>
          </c:xVal>
          <c:yVal>
            <c:numRef>
              <c:f>'4May10_ELISA 5'!$M$39:$M$42</c:f>
              <c:numCache>
                <c:formatCode>0.00</c:formatCode>
                <c:ptCount val="4"/>
                <c:pt idx="0">
                  <c:v>3.2399999999999993</c:v>
                </c:pt>
                <c:pt idx="1">
                  <c:v>1.93</c:v>
                </c:pt>
                <c:pt idx="2">
                  <c:v>1.4500000000000002</c:v>
                </c:pt>
                <c:pt idx="3">
                  <c:v>1</c:v>
                </c:pt>
              </c:numCache>
            </c:numRef>
          </c:yVal>
        </c:ser>
        <c:ser>
          <c:idx val="2"/>
          <c:order val="2"/>
          <c:tx>
            <c:strRef>
              <c:f>'4May10_ELISA 5'!$L$43</c:f>
              <c:strCache>
                <c:ptCount val="1"/>
                <c:pt idx="0">
                  <c:v>Superblock/0.1%Tween</c:v>
                </c:pt>
              </c:strCache>
            </c:strRef>
          </c:tx>
          <c:xVal>
            <c:numRef>
              <c:f>'4May10_ELISA 5'!$A$39:$A$42</c:f>
              <c:numCache>
                <c:formatCode>General</c:formatCode>
                <c:ptCount val="4"/>
                <c:pt idx="0">
                  <c:v>50</c:v>
                </c:pt>
                <c:pt idx="1">
                  <c:v>25</c:v>
                </c:pt>
                <c:pt idx="2">
                  <c:v>12.5</c:v>
                </c:pt>
                <c:pt idx="3">
                  <c:v>0</c:v>
                </c:pt>
              </c:numCache>
            </c:numRef>
          </c:xVal>
          <c:yVal>
            <c:numRef>
              <c:f>'4May10_ELISA 5'!$L$44:$L$47</c:f>
              <c:numCache>
                <c:formatCode>0.00</c:formatCode>
                <c:ptCount val="4"/>
                <c:pt idx="0">
                  <c:v>5.7910447761194028</c:v>
                </c:pt>
                <c:pt idx="1">
                  <c:v>2.7835820895522385</c:v>
                </c:pt>
                <c:pt idx="2">
                  <c:v>1.7686567164179106</c:v>
                </c:pt>
                <c:pt idx="3">
                  <c:v>1</c:v>
                </c:pt>
              </c:numCache>
            </c:numRef>
          </c:yVal>
        </c:ser>
        <c:ser>
          <c:idx val="3"/>
          <c:order val="3"/>
          <c:tx>
            <c:strRef>
              <c:f>'4May10_ELISA 5'!$M$43</c:f>
              <c:strCache>
                <c:ptCount val="1"/>
                <c:pt idx="0">
                  <c:v>LICOR BB/0.1%Tween</c:v>
                </c:pt>
              </c:strCache>
            </c:strRef>
          </c:tx>
          <c:xVal>
            <c:numRef>
              <c:f>'4May10_ELISA 5'!$A$39:$A$42</c:f>
              <c:numCache>
                <c:formatCode>General</c:formatCode>
                <c:ptCount val="4"/>
                <c:pt idx="0">
                  <c:v>50</c:v>
                </c:pt>
                <c:pt idx="1">
                  <c:v>25</c:v>
                </c:pt>
                <c:pt idx="2">
                  <c:v>12.5</c:v>
                </c:pt>
                <c:pt idx="3">
                  <c:v>0</c:v>
                </c:pt>
              </c:numCache>
            </c:numRef>
          </c:xVal>
          <c:yVal>
            <c:numRef>
              <c:f>'4May10_ELISA 5'!$M$44:$M$47</c:f>
              <c:numCache>
                <c:formatCode>0.00</c:formatCode>
                <c:ptCount val="4"/>
                <c:pt idx="0">
                  <c:v>4.4423076923076925</c:v>
                </c:pt>
                <c:pt idx="1">
                  <c:v>2.6394230769230762</c:v>
                </c:pt>
                <c:pt idx="2">
                  <c:v>1.9663461538461537</c:v>
                </c:pt>
                <c:pt idx="3">
                  <c:v>1</c:v>
                </c:pt>
              </c:numCache>
            </c:numRef>
          </c:yVal>
        </c:ser>
        <c:axId val="42664320"/>
        <c:axId val="42666624"/>
      </c:scatterChart>
      <c:valAx>
        <c:axId val="426643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Tot Protein [ug/ml]</a:t>
                </a:r>
              </a:p>
            </c:rich>
          </c:tx>
          <c:layout/>
        </c:title>
        <c:numFmt formatCode="General" sourceLinked="1"/>
        <c:tickLblPos val="nextTo"/>
        <c:crossAx val="42666624"/>
        <c:crosses val="autoZero"/>
        <c:crossBetween val="midCat"/>
      </c:valAx>
      <c:valAx>
        <c:axId val="42666624"/>
        <c:scaling>
          <c:orientation val="minMax"/>
        </c:scaling>
        <c:axPos val="l"/>
        <c:numFmt formatCode="0.00" sourceLinked="1"/>
        <c:tickLblPos val="nextTo"/>
        <c:crossAx val="4266432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085680332739157"/>
          <c:y val="2.5790794842233521E-2"/>
          <c:w val="0.29963161021984563"/>
          <c:h val="0.30044300537199214"/>
        </c:manualLayout>
      </c:layout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E7C4-FDCD-4CB4-B487-489DD3E7D605}" type="datetimeFigureOut">
              <a:rPr lang="it-IT" smtClean="0"/>
              <a:t>31/01/2014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2FDEB-297F-40CA-8206-A3824BA7DEB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E7C4-FDCD-4CB4-B487-489DD3E7D605}" type="datetimeFigureOut">
              <a:rPr lang="it-IT" smtClean="0"/>
              <a:t>31/01/2014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2FDEB-297F-40CA-8206-A3824BA7DEB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E7C4-FDCD-4CB4-B487-489DD3E7D605}" type="datetimeFigureOut">
              <a:rPr lang="it-IT" smtClean="0"/>
              <a:t>31/01/2014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2FDEB-297F-40CA-8206-A3824BA7DEB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E7C4-FDCD-4CB4-B487-489DD3E7D605}" type="datetimeFigureOut">
              <a:rPr lang="it-IT" smtClean="0"/>
              <a:t>31/01/2014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2FDEB-297F-40CA-8206-A3824BA7DEB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E7C4-FDCD-4CB4-B487-489DD3E7D605}" type="datetimeFigureOut">
              <a:rPr lang="it-IT" smtClean="0"/>
              <a:t>31/01/2014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2FDEB-297F-40CA-8206-A3824BA7DEB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E7C4-FDCD-4CB4-B487-489DD3E7D605}" type="datetimeFigureOut">
              <a:rPr lang="it-IT" smtClean="0"/>
              <a:t>31/01/2014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2FDEB-297F-40CA-8206-A3824BA7DEB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E7C4-FDCD-4CB4-B487-489DD3E7D605}" type="datetimeFigureOut">
              <a:rPr lang="it-IT" smtClean="0"/>
              <a:t>31/01/2014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2FDEB-297F-40CA-8206-A3824BA7DEB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E7C4-FDCD-4CB4-B487-489DD3E7D605}" type="datetimeFigureOut">
              <a:rPr lang="it-IT" smtClean="0"/>
              <a:t>31/01/2014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2FDEB-297F-40CA-8206-A3824BA7DEB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E7C4-FDCD-4CB4-B487-489DD3E7D605}" type="datetimeFigureOut">
              <a:rPr lang="it-IT" smtClean="0"/>
              <a:t>31/01/2014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2FDEB-297F-40CA-8206-A3824BA7DEB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E7C4-FDCD-4CB4-B487-489DD3E7D605}" type="datetimeFigureOut">
              <a:rPr lang="it-IT" smtClean="0"/>
              <a:t>31/01/2014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2FDEB-297F-40CA-8206-A3824BA7DEB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E7C4-FDCD-4CB4-B487-489DD3E7D605}" type="datetimeFigureOut">
              <a:rPr lang="it-IT" smtClean="0"/>
              <a:t>31/01/2014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2FDEB-297F-40CA-8206-A3824BA7DEB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6E7C4-FDCD-4CB4-B487-489DD3E7D605}" type="datetimeFigureOut">
              <a:rPr lang="it-IT" smtClean="0"/>
              <a:t>31/01/2014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2FDEB-297F-40CA-8206-A3824BA7DEBA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188640" y="323528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A</a:t>
            </a:r>
            <a:endParaRPr lang="it-IT" sz="3200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3266982" y="323528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B</a:t>
            </a:r>
            <a:endParaRPr lang="it-IT" sz="3200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46006" y="2939818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C</a:t>
            </a:r>
            <a:endParaRPr lang="it-IT" sz="3200" b="1" dirty="0"/>
          </a:p>
        </p:txBody>
      </p:sp>
      <p:graphicFrame>
        <p:nvGraphicFramePr>
          <p:cNvPr id="11" name="Grafico 10"/>
          <p:cNvGraphicFramePr/>
          <p:nvPr/>
        </p:nvGraphicFramePr>
        <p:xfrm>
          <a:off x="0" y="491546"/>
          <a:ext cx="3677741" cy="2602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/>
          <p:nvPr/>
        </p:nvGraphicFramePr>
        <p:xfrm>
          <a:off x="3188593" y="425862"/>
          <a:ext cx="3677741" cy="2602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Grafico 12"/>
          <p:cNvGraphicFramePr/>
          <p:nvPr/>
        </p:nvGraphicFramePr>
        <p:xfrm>
          <a:off x="-104725" y="3015027"/>
          <a:ext cx="3677741" cy="2602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Grafico 13"/>
          <p:cNvGraphicFramePr/>
          <p:nvPr/>
        </p:nvGraphicFramePr>
        <p:xfrm>
          <a:off x="3207643" y="3011826"/>
          <a:ext cx="3677741" cy="2602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3356992" y="2979113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D</a:t>
            </a:r>
            <a:endParaRPr lang="it-IT" sz="3200" b="1" dirty="0"/>
          </a:p>
        </p:txBody>
      </p:sp>
      <p:graphicFrame>
        <p:nvGraphicFramePr>
          <p:cNvPr id="16" name="Grafico 15"/>
          <p:cNvGraphicFramePr/>
          <p:nvPr/>
        </p:nvGraphicFramePr>
        <p:xfrm>
          <a:off x="908720" y="5796136"/>
          <a:ext cx="5343525" cy="3057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7" name="CasellaDiTesto 16"/>
          <p:cNvSpPr txBox="1"/>
          <p:nvPr/>
        </p:nvSpPr>
        <p:spPr>
          <a:xfrm>
            <a:off x="163638" y="5571401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E</a:t>
            </a:r>
            <a:endParaRPr lang="it-IT" sz="3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51</Words>
  <Application>Microsoft Office PowerPoint</Application>
  <PresentationFormat>Presentazione su schermo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Gigi</dc:creator>
  <cp:lastModifiedBy>Gigi</cp:lastModifiedBy>
  <cp:revision>3</cp:revision>
  <dcterms:created xsi:type="dcterms:W3CDTF">2014-01-31T14:47:27Z</dcterms:created>
  <dcterms:modified xsi:type="dcterms:W3CDTF">2014-01-31T17:29:39Z</dcterms:modified>
</cp:coreProperties>
</file>