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951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11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743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460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65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178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086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7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941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9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720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43A68-FEA7-4545-A083-744B1D45A028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68EFE-74A9-4EAF-AF21-856783109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99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9309" y="360218"/>
            <a:ext cx="8922327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77821" y="291830"/>
            <a:ext cx="9066179" cy="6566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8564" name="Group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323711"/>
              </p:ext>
            </p:extLst>
          </p:nvPr>
        </p:nvGraphicFramePr>
        <p:xfrm>
          <a:off x="239454" y="484018"/>
          <a:ext cx="8752145" cy="6238774"/>
        </p:xfrm>
        <a:graphic>
          <a:graphicData uri="http://schemas.openxmlformats.org/drawingml/2006/table">
            <a:tbl>
              <a:tblPr/>
              <a:tblGrid>
                <a:gridCol w="1319523"/>
                <a:gridCol w="814392"/>
                <a:gridCol w="3414872"/>
                <a:gridCol w="3203358"/>
              </a:tblGrid>
              <a:tr h="46444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Target gene(s)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Peak height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Gene product function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Evidence of role in human cancer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90077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Otx2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Transcription factor,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maintains H3K27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methylation</a:t>
                      </a:r>
                      <a:r>
                        <a:rPr lang="en-GB" sz="9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activates cell  cycle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represses differentiation in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medulloblastoma</a:t>
                      </a:r>
                      <a:r>
                        <a:rPr lang="en-GB" sz="9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enhances migration and proliferation of neuronal progenitor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cells</a:t>
                      </a:r>
                      <a:r>
                        <a:rPr lang="en-GB" sz="9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association with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Myc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to induce gene expression in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medulloblastoma</a:t>
                      </a:r>
                      <a:r>
                        <a:rPr lang="en-GB" sz="9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activates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p53 pathway and senescence in medulloblastoma</a:t>
                      </a:r>
                      <a:r>
                        <a:rPr lang="en-GB" sz="9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Hypermethylated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 breast cancer</a:t>
                      </a:r>
                      <a:r>
                        <a:rPr lang="en-GB" sz="9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and lung adenocarcinoma</a:t>
                      </a:r>
                      <a:r>
                        <a:rPr lang="en-GB" sz="9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59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Myo16  (Myr8, Nyap3)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29.2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Nuclear myosin, expression linked to cell cycle progression - may regulate cell cycle progression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8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Interacts with Protein Phosphatase 1 (PP1)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Interacts with PI3K to activate  PI3K, </a:t>
                      </a: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Akt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, and Rac1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Interacts with WAVE1 complex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33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Endou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(Pp11)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24.1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Poly-U specific endonuclease. 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Overexpressed in ovarian adenocarcinomas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11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Xrra1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15.9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Modulates  X-ray response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12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33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Ttc28  (</a:t>
                      </a: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Tprbk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14.5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Large protein with localisation linked and necessary for cell cycle progression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13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Interacts with AuroraB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13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Interacts with the BRCA1-containing BRCC complex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14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Expression dependent on p53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15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kumimoji="0" lang="en-GB" sz="900" b="0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Knock down results in increased tumour growth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15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Gramd3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12.1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Upregulated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 upon senescence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16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Hpcal1  (Vilip3)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12.1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Calcium sensor, nuclear translocation for neuronal differentiation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17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Galm</a:t>
                      </a: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11.7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Aldose-1-epimerase.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352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Cass4  (</a:t>
                      </a: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Hepl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11.6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Poorly characterised, protein scaffold, other </a:t>
                      </a: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Cas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 proteins have roles in migration and </a:t>
                      </a: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chemotaxis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, apoptosis, cell cycle, differentiation and progenitor cell function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18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Other </a:t>
                      </a: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Cas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 linked to poor prognosis and increased metastasis in cancer, as well as resistance to chemotherapeutics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18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33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Engase</a:t>
                      </a: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11.4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Endo-beta-N-</a:t>
                      </a: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acetylglucosaminidase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, processing of free oligosaccharides in the cytosol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19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40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Parp11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10.8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Uncharacterised, but other family members have roles in DNA damage response/repair and cell death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20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Inactivation of other family members enhances genomic instability and apoptosis inactivation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20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40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Stx6  (Syn6)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10.3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Part of SNARE complex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21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Integrin trafficking, chemotactic cell migration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21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p53 target, required for cell adhesion and survival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22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Overexpressed in many types of human cancer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23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34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St8sia1  (Siat8)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10.1</a:t>
                      </a:r>
                    </a:p>
                  </a:txBody>
                  <a:tcPr marL="5756" marR="5756" marT="575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Component of </a:t>
                      </a:r>
                      <a:r>
                        <a:rPr kumimoji="0" lang="en-GB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sphingolipid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 metabolism pathways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24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 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Role in ER negative breast cancer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25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, increased in cancer stem cells</a:t>
                      </a:r>
                      <a:r>
                        <a:rPr kumimoji="0" lang="en-GB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26</a:t>
                      </a: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45720" marR="4572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155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939" y="225938"/>
            <a:ext cx="8646288" cy="385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u="sng" dirty="0" smtClean="0">
                <a:latin typeface="Calibri" pitchFamily="34" charset="0"/>
                <a:cs typeface="Calibri" pitchFamily="34" charset="0"/>
              </a:rPr>
              <a:t>References for Table S8: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1: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Bunt J, Hasselt NA,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Zwijnenburg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DA,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Koster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J,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Versteeg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R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Acta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Neuropathol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. 2013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Mar;125(3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):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385-94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2: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Bunt J, Hasselt NE,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Zwijnenburg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DA,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Hamdi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M,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Koster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J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Int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J Cancer. 2012 Jul 15;131(2):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E21-32</a:t>
            </a:r>
          </a:p>
          <a:p>
            <a:r>
              <a:rPr lang="en-GB" sz="900" b="1" dirty="0" smtClean="0">
                <a:latin typeface="Calibri" pitchFamily="34" charset="0"/>
                <a:cs typeface="Calibri" pitchFamily="34" charset="0"/>
              </a:rPr>
              <a:t>3: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Wortham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M, Jin G, Sun JL,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Bigner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DD, He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Y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PLoS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One. 2012;7(4):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e36211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4: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Bunt J, Hasselt NE,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Zwijnenburg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DA,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Koster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J,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Versteeg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R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PLoS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One. 2011;6(10):e26058.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5: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Bunt J, de Haas TG, Hasselt NE,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Zwijnenburg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DA,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Koster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J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Mol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Cancer Res. 2010 Oct;8(10):1344-57.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6: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Lian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ZQ, Wang Q, Li WP, Zhang AQ, Wu L.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Int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J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Oncol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. 2012 Aug;41(2):629-38.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7: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Rauch TA, Wang Z, Wu X,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Kernstine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KH, Riggs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AD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Tumour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Biol. 2012 Apr;33(2):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287-96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8: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Cameron RS, Liu C,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Pihkala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JP.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Cytoskeleton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(Hoboken). 2013 Jun;70(6):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328-48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9: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Patel KG, Liu C, Cameron PL, Cameron RS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J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Neurosci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. 2001 Oct 15;21(20):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7954-68</a:t>
            </a:r>
          </a:p>
          <a:p>
            <a:r>
              <a:rPr lang="en-GB" sz="900" b="1" dirty="0" smtClean="0">
                <a:latin typeface="Calibri" pitchFamily="34" charset="0"/>
                <a:cs typeface="Calibri" pitchFamily="34" charset="0"/>
              </a:rPr>
              <a:t>10: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Yokoyama K,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Tezuka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T,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Kotani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M,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Nakazawa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T,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Hoshina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N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EMBO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J. 2011 Sep 23;30(23):4739-54.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doi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: 10.1038/emboj.2011.348.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11: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Inaba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N,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Ishige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H,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Ijichi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M, Satoh N,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Ohkawa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R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Oncodev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Biol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Med. 1982;3(5-6):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379-89. </a:t>
            </a:r>
            <a:endParaRPr lang="en-GB" sz="900" dirty="0">
              <a:latin typeface="Calibri" pitchFamily="34" charset="0"/>
              <a:cs typeface="Calibri" pitchFamily="34" charset="0"/>
            </a:endParaRP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12: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Mesak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FM,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Osada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N, Hashimoto K, Liu QY, Ng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CE BMC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Genomics. 2003 Aug 9;4(1):32.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13: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Izumiyama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T,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Minoshima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S, Yoshida T, Shimizu N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Gene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. 2012 Dec 15;511(2):202-17. 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14: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Sowa ME, Bennett EJ,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Gygi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SP, Harper JW.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Cell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. 2009; 138:389–403.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15: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Colleen A. Brady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Dadi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Jiang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Stephano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S. Mello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Thomas M. Johnson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Lesley A.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Jarvis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Cell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. 2011 May 13; 145(4): 571–583. </a:t>
            </a:r>
            <a:endParaRPr lang="en-GB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900" b="1" dirty="0" smtClean="0">
                <a:latin typeface="Calibri" pitchFamily="34" charset="0"/>
                <a:cs typeface="Calibri" pitchFamily="34" charset="0"/>
              </a:rPr>
              <a:t>16: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Rovillain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, E.; (2011)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Doctoral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thesis, UCL (University College London). </a:t>
            </a:r>
            <a:endParaRPr lang="en-GB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17: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Jheng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FF, Wang L, Lee L, Chang LS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Protein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J. 2006 Jun;25(4):250-6.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18: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Tikhmyanova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N, Little JL,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Golemis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EA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Cell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Mol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Life Sci. 2010 Apr;67(7):1025-48.</a:t>
            </a:r>
          </a:p>
          <a:p>
            <a:r>
              <a:rPr lang="en-GB" sz="900" b="1" dirty="0" smtClean="0">
                <a:latin typeface="Calibri" pitchFamily="34" charset="0"/>
                <a:cs typeface="Calibri" pitchFamily="34" charset="0"/>
              </a:rPr>
              <a:t>19: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Suzuki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T, Yano K, Sugimoto S,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Kitajima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K,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Lennarz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WJ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Proc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Natl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Acad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Sci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U S A. 2002 Jul 23;99(15):9691-6.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20: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Jean-Christophe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Amé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, Catherine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Spenlehauer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, Gilbert de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Murcia.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BioEssays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Volume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26, Issue 8, pages 882–893, August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2004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21: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Riggs KA, Hasan N, Humphrey D, Raleigh C,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Nevitt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C, Corbin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D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J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Cell Sci. 2012 Aug 15;125(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Pt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16):3827-39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en-GB" sz="900" b="1" dirty="0">
                <a:latin typeface="Calibri" pitchFamily="34" charset="0"/>
                <a:cs typeface="Calibri" pitchFamily="34" charset="0"/>
              </a:rPr>
              <a:t>22: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Zhang Y,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Shu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L, Chen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X. J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Biol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Chem. 2008 Nov 7;283(45):30689-98.</a:t>
            </a:r>
          </a:p>
          <a:p>
            <a:r>
              <a:rPr lang="en-GB" sz="900" b="1" dirty="0" smtClean="0">
                <a:latin typeface="Calibri" pitchFamily="34" charset="0"/>
                <a:cs typeface="Calibri" pitchFamily="34" charset="0"/>
              </a:rPr>
              <a:t>23: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Krista A.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Riggs,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Nazarul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Hasan,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David Humphrey, Christy Raleigh, Chris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Nevitt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Journal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of Cell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Science 2012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125,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3827–3839.</a:t>
            </a:r>
          </a:p>
          <a:p>
            <a:r>
              <a:rPr lang="en-GB" sz="900" b="1" dirty="0" smtClean="0">
                <a:latin typeface="Calibri" pitchFamily="34" charset="0"/>
                <a:cs typeface="Calibri" pitchFamily="34" charset="0"/>
              </a:rPr>
              <a:t>24: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van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Echten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, G., and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Sandhoff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, K. (1993).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J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. Biol. Chem.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268: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5341–5344.</a:t>
            </a:r>
            <a:endParaRPr lang="en-GB" sz="9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900" b="1" dirty="0" smtClean="0">
                <a:latin typeface="Calibri" pitchFamily="34" charset="0"/>
                <a:cs typeface="Calibri" pitchFamily="34" charset="0"/>
              </a:rPr>
              <a:t>25: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Bobowski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M, Vincent A,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Steenackers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A,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Colomb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F, Van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Seuningen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I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PLoS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One. 2013 Apr 23;8(4):e62559.</a:t>
            </a:r>
          </a:p>
          <a:p>
            <a:r>
              <a:rPr lang="en-GB" sz="900" b="1" dirty="0" smtClean="0">
                <a:latin typeface="Calibri" pitchFamily="34" charset="0"/>
                <a:cs typeface="Calibri" pitchFamily="34" charset="0"/>
              </a:rPr>
              <a:t>26</a:t>
            </a:r>
            <a:r>
              <a:rPr lang="en-GB" sz="900" b="1" dirty="0">
                <a:latin typeface="Calibri" pitchFamily="34" charset="0"/>
                <a:cs typeface="Calibri" pitchFamily="34" charset="0"/>
              </a:rPr>
              <a:t>: 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Liang YJ, Ding Y,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Levery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SB,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Lobaton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M,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Handa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K </a:t>
            </a:r>
            <a:r>
              <a:rPr lang="en-GB" sz="900" i="1" dirty="0" smtClean="0">
                <a:latin typeface="Calibri" pitchFamily="34" charset="0"/>
                <a:cs typeface="Calibri" pitchFamily="34" charset="0"/>
              </a:rPr>
              <a:t>et al.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GB" sz="900" dirty="0" err="1" smtClean="0">
                <a:latin typeface="Calibri" pitchFamily="34" charset="0"/>
                <a:cs typeface="Calibri" pitchFamily="34" charset="0"/>
              </a:rPr>
              <a:t>Proc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Natl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Acad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900" dirty="0" err="1">
                <a:latin typeface="Calibri" pitchFamily="34" charset="0"/>
                <a:cs typeface="Calibri" pitchFamily="34" charset="0"/>
              </a:rPr>
              <a:t>Sci</a:t>
            </a:r>
            <a:r>
              <a:rPr lang="en-GB" sz="900" dirty="0">
                <a:latin typeface="Calibri" pitchFamily="34" charset="0"/>
                <a:cs typeface="Calibri" pitchFamily="34" charset="0"/>
              </a:rPr>
              <a:t> U S A. 2013 Mar 26;110(13):4968-73</a:t>
            </a:r>
            <a:r>
              <a:rPr lang="en-GB" sz="900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0994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1033</Words>
  <Application>Microsoft Office PowerPoint</Application>
  <PresentationFormat>On-screen Show (4:3)</PresentationFormat>
  <Paragraphs>76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Glasgow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kg71b</dc:creator>
  <cp:lastModifiedBy>kg71b</cp:lastModifiedBy>
  <cp:revision>4</cp:revision>
  <dcterms:created xsi:type="dcterms:W3CDTF">2013-12-03T13:56:25Z</dcterms:created>
  <dcterms:modified xsi:type="dcterms:W3CDTF">2013-12-03T15:31:58Z</dcterms:modified>
</cp:coreProperties>
</file>