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6858000" cy="9144000" type="screen4x3"/>
  <p:notesSz cx="7023100" cy="9309100"/>
  <p:custDataLst>
    <p:tags r:id="rId1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 snapToGrid="0" showGuides="1">
      <p:cViewPr>
        <p:scale>
          <a:sx n="100" d="100"/>
          <a:sy n="100" d="100"/>
        </p:scale>
        <p:origin x="-3450" y="216"/>
      </p:cViewPr>
      <p:guideLst>
        <p:guide orient="horz" pos="3075"/>
        <p:guide pos="22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56615" cy="35661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88608-02F7-4165-8FB5-63419C01DB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364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67073-F491-484E-BC15-88EE9D058B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79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FEC3C-0556-4758-B3E5-E7729DF60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148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73372-76CE-4022-AC22-132AA9B9AE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926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AE7AF-5206-4D18-BC47-3110B7D76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210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4FEF4-FFFE-4339-9451-BAD000E21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861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8D426-BBBE-4093-A7C3-55414F4E6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26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6B4A9-3CC7-462E-9B65-154858BB09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417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576BF-B435-406E-B7A7-98169FC24F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380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A24AA-6536-4DA3-9E2B-64990FEE1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1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C5F5-F393-4A02-87A7-5B6DB4A2A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638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F462A22-9A27-4D3F-80F3-C923CC3F36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.jpe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jpeg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70784" y="995363"/>
            <a:ext cx="3723485" cy="2204237"/>
            <a:chOff x="770784" y="995363"/>
            <a:chExt cx="3723485" cy="2204237"/>
          </a:xfrm>
        </p:grpSpPr>
        <p:sp>
          <p:nvSpPr>
            <p:cNvPr id="4" name="Line 524"/>
            <p:cNvSpPr>
              <a:spLocks noChangeShapeType="1"/>
            </p:cNvSpPr>
            <p:nvPr/>
          </p:nvSpPr>
          <p:spPr bwMode="auto">
            <a:xfrm>
              <a:off x="2440041" y="1655418"/>
              <a:ext cx="0" cy="13271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Line 525"/>
            <p:cNvSpPr>
              <a:spLocks noChangeShapeType="1"/>
            </p:cNvSpPr>
            <p:nvPr/>
          </p:nvSpPr>
          <p:spPr bwMode="auto">
            <a:xfrm>
              <a:off x="2409879" y="2982568"/>
              <a:ext cx="301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Line 526"/>
            <p:cNvSpPr>
              <a:spLocks noChangeShapeType="1"/>
            </p:cNvSpPr>
            <p:nvPr/>
          </p:nvSpPr>
          <p:spPr bwMode="auto">
            <a:xfrm>
              <a:off x="2409879" y="2650781"/>
              <a:ext cx="301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527"/>
            <p:cNvSpPr>
              <a:spLocks noChangeShapeType="1"/>
            </p:cNvSpPr>
            <p:nvPr/>
          </p:nvSpPr>
          <p:spPr bwMode="auto">
            <a:xfrm>
              <a:off x="2409879" y="2318993"/>
              <a:ext cx="301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528"/>
            <p:cNvSpPr>
              <a:spLocks noChangeShapeType="1"/>
            </p:cNvSpPr>
            <p:nvPr/>
          </p:nvSpPr>
          <p:spPr bwMode="auto">
            <a:xfrm>
              <a:off x="2409879" y="1985618"/>
              <a:ext cx="301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529"/>
            <p:cNvSpPr>
              <a:spLocks noChangeShapeType="1"/>
            </p:cNvSpPr>
            <p:nvPr/>
          </p:nvSpPr>
          <p:spPr bwMode="auto">
            <a:xfrm>
              <a:off x="2409879" y="1655418"/>
              <a:ext cx="301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530"/>
            <p:cNvSpPr>
              <a:spLocks noChangeShapeType="1"/>
            </p:cNvSpPr>
            <p:nvPr/>
          </p:nvSpPr>
          <p:spPr bwMode="auto">
            <a:xfrm>
              <a:off x="2440041" y="2982568"/>
              <a:ext cx="1735138" cy="0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531"/>
            <p:cNvSpPr>
              <a:spLocks noChangeShapeType="1"/>
            </p:cNvSpPr>
            <p:nvPr/>
          </p:nvSpPr>
          <p:spPr bwMode="auto">
            <a:xfrm flipV="1">
              <a:off x="2440041" y="2982568"/>
              <a:ext cx="0" cy="317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532"/>
            <p:cNvSpPr>
              <a:spLocks noChangeShapeType="1"/>
            </p:cNvSpPr>
            <p:nvPr/>
          </p:nvSpPr>
          <p:spPr bwMode="auto">
            <a:xfrm flipV="1">
              <a:off x="3306816" y="2982568"/>
              <a:ext cx="0" cy="317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533"/>
            <p:cNvSpPr>
              <a:spLocks noChangeShapeType="1"/>
            </p:cNvSpPr>
            <p:nvPr/>
          </p:nvSpPr>
          <p:spPr bwMode="auto">
            <a:xfrm flipV="1">
              <a:off x="4168829" y="2977806"/>
              <a:ext cx="0" cy="317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534"/>
            <p:cNvSpPr>
              <a:spLocks noChangeArrowheads="1"/>
            </p:cNvSpPr>
            <p:nvPr/>
          </p:nvSpPr>
          <p:spPr bwMode="auto">
            <a:xfrm>
              <a:off x="2305104" y="2876206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535"/>
            <p:cNvSpPr>
              <a:spLocks noChangeArrowheads="1"/>
            </p:cNvSpPr>
            <p:nvPr/>
          </p:nvSpPr>
          <p:spPr bwMode="auto">
            <a:xfrm>
              <a:off x="2316216" y="2533306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536"/>
            <p:cNvSpPr>
              <a:spLocks noChangeArrowheads="1"/>
            </p:cNvSpPr>
            <p:nvPr/>
          </p:nvSpPr>
          <p:spPr bwMode="auto">
            <a:xfrm>
              <a:off x="2300341" y="2198343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537"/>
            <p:cNvSpPr>
              <a:spLocks noChangeArrowheads="1"/>
            </p:cNvSpPr>
            <p:nvPr/>
          </p:nvSpPr>
          <p:spPr bwMode="auto">
            <a:xfrm>
              <a:off x="2300341" y="1869731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538"/>
            <p:cNvSpPr>
              <a:spLocks noChangeArrowheads="1"/>
            </p:cNvSpPr>
            <p:nvPr/>
          </p:nvSpPr>
          <p:spPr bwMode="auto">
            <a:xfrm>
              <a:off x="2308279" y="1539531"/>
              <a:ext cx="993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539"/>
            <p:cNvSpPr>
              <a:spLocks noChangeArrowheads="1"/>
            </p:cNvSpPr>
            <p:nvPr/>
          </p:nvSpPr>
          <p:spPr bwMode="auto">
            <a:xfrm>
              <a:off x="2543229" y="2982568"/>
              <a:ext cx="62677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G6pase</a:t>
              </a:r>
              <a:endParaRPr lang="en-US" sz="14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540"/>
            <p:cNvSpPr>
              <a:spLocks noChangeArrowheads="1"/>
            </p:cNvSpPr>
            <p:nvPr/>
          </p:nvSpPr>
          <p:spPr bwMode="auto">
            <a:xfrm>
              <a:off x="3525891" y="2984156"/>
              <a:ext cx="4183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Ces1</a:t>
              </a:r>
              <a:endParaRPr lang="en-US" sz="14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544"/>
            <p:cNvSpPr>
              <a:spLocks noChangeArrowheads="1"/>
            </p:cNvSpPr>
            <p:nvPr/>
          </p:nvSpPr>
          <p:spPr bwMode="auto">
            <a:xfrm>
              <a:off x="3360791" y="1599856"/>
              <a:ext cx="30777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Fed</a:t>
              </a:r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554"/>
            <p:cNvSpPr>
              <a:spLocks noChangeArrowheads="1"/>
            </p:cNvSpPr>
            <p:nvPr/>
          </p:nvSpPr>
          <p:spPr bwMode="auto">
            <a:xfrm>
              <a:off x="3362379" y="2063406"/>
              <a:ext cx="92493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Refed, 24 h</a:t>
              </a:r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557"/>
            <p:cNvSpPr>
              <a:spLocks noChangeArrowheads="1"/>
            </p:cNvSpPr>
            <p:nvPr/>
          </p:nvSpPr>
          <p:spPr bwMode="auto">
            <a:xfrm>
              <a:off x="3219504" y="1657006"/>
              <a:ext cx="109537" cy="857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Rectangle 561"/>
            <p:cNvSpPr>
              <a:spLocks noChangeArrowheads="1"/>
            </p:cNvSpPr>
            <p:nvPr/>
          </p:nvSpPr>
          <p:spPr bwMode="auto">
            <a:xfrm>
              <a:off x="3219504" y="1820518"/>
              <a:ext cx="109537" cy="8255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562" descr="Wide upward diagonal"/>
            <p:cNvSpPr>
              <a:spLocks noChangeArrowheads="1"/>
            </p:cNvSpPr>
            <p:nvPr/>
          </p:nvSpPr>
          <p:spPr bwMode="auto">
            <a:xfrm>
              <a:off x="3221091" y="1976093"/>
              <a:ext cx="109538" cy="82550"/>
            </a:xfrm>
            <a:prstGeom prst="rect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1"/>
            </a:p>
          </p:txBody>
        </p:sp>
        <p:sp>
          <p:nvSpPr>
            <p:cNvPr id="26" name="Rectangle 563" descr="Wide downward diagonal"/>
            <p:cNvSpPr>
              <a:spLocks noChangeArrowheads="1"/>
            </p:cNvSpPr>
            <p:nvPr/>
          </p:nvSpPr>
          <p:spPr bwMode="auto">
            <a:xfrm>
              <a:off x="3224266" y="2130081"/>
              <a:ext cx="109538" cy="82550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Rectangle 564"/>
            <p:cNvSpPr>
              <a:spLocks noChangeArrowheads="1"/>
            </p:cNvSpPr>
            <p:nvPr/>
          </p:nvSpPr>
          <p:spPr bwMode="auto">
            <a:xfrm>
              <a:off x="3360791" y="1763368"/>
              <a:ext cx="89447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Fasted, 8 h</a:t>
              </a:r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565"/>
            <p:cNvSpPr>
              <a:spLocks noChangeArrowheads="1"/>
            </p:cNvSpPr>
            <p:nvPr/>
          </p:nvSpPr>
          <p:spPr bwMode="auto">
            <a:xfrm>
              <a:off x="3360791" y="1914181"/>
              <a:ext cx="99386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Fasted, 24 h</a:t>
              </a:r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490"/>
            <p:cNvSpPr>
              <a:spLocks noChangeArrowheads="1"/>
            </p:cNvSpPr>
            <p:nvPr/>
          </p:nvSpPr>
          <p:spPr bwMode="auto">
            <a:xfrm>
              <a:off x="2538466" y="2646018"/>
              <a:ext cx="169863" cy="33178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Rectangle 494"/>
            <p:cNvSpPr>
              <a:spLocks noChangeArrowheads="1"/>
            </p:cNvSpPr>
            <p:nvPr/>
          </p:nvSpPr>
          <p:spPr bwMode="auto">
            <a:xfrm>
              <a:off x="2717854" y="1868143"/>
              <a:ext cx="174625" cy="1109663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Rectangle 496" descr="Wide upward diagonal"/>
            <p:cNvSpPr>
              <a:spLocks noChangeArrowheads="1"/>
            </p:cNvSpPr>
            <p:nvPr/>
          </p:nvSpPr>
          <p:spPr bwMode="auto">
            <a:xfrm>
              <a:off x="2892479" y="2071343"/>
              <a:ext cx="173037" cy="906463"/>
            </a:xfrm>
            <a:prstGeom prst="rect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Rectangle 497"/>
            <p:cNvSpPr>
              <a:spLocks noChangeArrowheads="1"/>
            </p:cNvSpPr>
            <p:nvPr/>
          </p:nvSpPr>
          <p:spPr bwMode="auto">
            <a:xfrm>
              <a:off x="2892479" y="2071343"/>
              <a:ext cx="173037" cy="90646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Rectangle 500" descr="Wide downward diagonal"/>
            <p:cNvSpPr>
              <a:spLocks noChangeArrowheads="1"/>
            </p:cNvSpPr>
            <p:nvPr/>
          </p:nvSpPr>
          <p:spPr bwMode="auto">
            <a:xfrm>
              <a:off x="3065516" y="2758731"/>
              <a:ext cx="171450" cy="219075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Rectangle 501"/>
            <p:cNvSpPr>
              <a:spLocks noChangeArrowheads="1"/>
            </p:cNvSpPr>
            <p:nvPr/>
          </p:nvSpPr>
          <p:spPr bwMode="auto">
            <a:xfrm>
              <a:off x="3065516" y="2758731"/>
              <a:ext cx="171450" cy="219075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504"/>
            <p:cNvSpPr>
              <a:spLocks noChangeShapeType="1"/>
            </p:cNvSpPr>
            <p:nvPr/>
          </p:nvSpPr>
          <p:spPr bwMode="auto">
            <a:xfrm flipV="1">
              <a:off x="2619429" y="2579343"/>
              <a:ext cx="0" cy="666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505"/>
            <p:cNvSpPr>
              <a:spLocks noChangeShapeType="1"/>
            </p:cNvSpPr>
            <p:nvPr/>
          </p:nvSpPr>
          <p:spPr bwMode="auto">
            <a:xfrm>
              <a:off x="2582916" y="2579343"/>
              <a:ext cx="714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512"/>
            <p:cNvSpPr>
              <a:spLocks noChangeShapeType="1"/>
            </p:cNvSpPr>
            <p:nvPr/>
          </p:nvSpPr>
          <p:spPr bwMode="auto">
            <a:xfrm flipV="1">
              <a:off x="2806754" y="1717331"/>
              <a:ext cx="0" cy="1508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513"/>
            <p:cNvSpPr>
              <a:spLocks noChangeShapeType="1"/>
            </p:cNvSpPr>
            <p:nvPr/>
          </p:nvSpPr>
          <p:spPr bwMode="auto">
            <a:xfrm>
              <a:off x="2765479" y="1717331"/>
              <a:ext cx="7143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516"/>
            <p:cNvSpPr>
              <a:spLocks noChangeShapeType="1"/>
            </p:cNvSpPr>
            <p:nvPr/>
          </p:nvSpPr>
          <p:spPr bwMode="auto">
            <a:xfrm flipV="1">
              <a:off x="2978204" y="1972918"/>
              <a:ext cx="0" cy="984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517"/>
            <p:cNvSpPr>
              <a:spLocks noChangeShapeType="1"/>
            </p:cNvSpPr>
            <p:nvPr/>
          </p:nvSpPr>
          <p:spPr bwMode="auto">
            <a:xfrm>
              <a:off x="2935341" y="1972918"/>
              <a:ext cx="7461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520"/>
            <p:cNvSpPr>
              <a:spLocks noChangeShapeType="1"/>
            </p:cNvSpPr>
            <p:nvPr/>
          </p:nvSpPr>
          <p:spPr bwMode="auto">
            <a:xfrm flipV="1">
              <a:off x="3149654" y="2714281"/>
              <a:ext cx="0" cy="444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521"/>
            <p:cNvSpPr>
              <a:spLocks noChangeShapeType="1"/>
            </p:cNvSpPr>
            <p:nvPr/>
          </p:nvSpPr>
          <p:spPr bwMode="auto">
            <a:xfrm>
              <a:off x="3114729" y="2714281"/>
              <a:ext cx="7143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 Box 566"/>
            <p:cNvSpPr txBox="1">
              <a:spLocks noChangeArrowheads="1"/>
            </p:cNvSpPr>
            <p:nvPr/>
          </p:nvSpPr>
          <p:spPr bwMode="auto">
            <a:xfrm>
              <a:off x="2603554" y="1472856"/>
              <a:ext cx="784225" cy="311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400" b="1"/>
                <a:t>**</a:t>
              </a:r>
            </a:p>
          </p:txBody>
        </p:sp>
        <p:sp>
          <p:nvSpPr>
            <p:cNvPr id="44" name="Rectangle 491"/>
            <p:cNvSpPr>
              <a:spLocks noChangeArrowheads="1"/>
            </p:cNvSpPr>
            <p:nvPr/>
          </p:nvSpPr>
          <p:spPr bwMode="auto">
            <a:xfrm>
              <a:off x="3406829" y="2646018"/>
              <a:ext cx="169862" cy="33178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Rectangle 495"/>
            <p:cNvSpPr>
              <a:spLocks noChangeArrowheads="1"/>
            </p:cNvSpPr>
            <p:nvPr/>
          </p:nvSpPr>
          <p:spPr bwMode="auto">
            <a:xfrm>
              <a:off x="3587804" y="2741268"/>
              <a:ext cx="163512" cy="236538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Rectangle 498" descr="Wide upward diagonal"/>
            <p:cNvSpPr>
              <a:spLocks noChangeArrowheads="1"/>
            </p:cNvSpPr>
            <p:nvPr/>
          </p:nvSpPr>
          <p:spPr bwMode="auto">
            <a:xfrm>
              <a:off x="3764016" y="2779368"/>
              <a:ext cx="171450" cy="198438"/>
            </a:xfrm>
            <a:prstGeom prst="rect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Rectangle 499"/>
            <p:cNvSpPr>
              <a:spLocks noChangeArrowheads="1"/>
            </p:cNvSpPr>
            <p:nvPr/>
          </p:nvSpPr>
          <p:spPr bwMode="auto">
            <a:xfrm>
              <a:off x="3764016" y="2779368"/>
              <a:ext cx="171450" cy="198438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Rectangle 502" descr="Wide downward diagonal"/>
            <p:cNvSpPr>
              <a:spLocks noChangeArrowheads="1"/>
            </p:cNvSpPr>
            <p:nvPr/>
          </p:nvSpPr>
          <p:spPr bwMode="auto">
            <a:xfrm>
              <a:off x="3941816" y="2725393"/>
              <a:ext cx="173038" cy="252413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Rectangle 503"/>
            <p:cNvSpPr>
              <a:spLocks noChangeArrowheads="1"/>
            </p:cNvSpPr>
            <p:nvPr/>
          </p:nvSpPr>
          <p:spPr bwMode="auto">
            <a:xfrm>
              <a:off x="3941816" y="2725393"/>
              <a:ext cx="173038" cy="25241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506"/>
            <p:cNvSpPr>
              <a:spLocks noChangeShapeType="1"/>
            </p:cNvSpPr>
            <p:nvPr/>
          </p:nvSpPr>
          <p:spPr bwMode="auto">
            <a:xfrm flipV="1">
              <a:off x="3490966" y="2625381"/>
              <a:ext cx="0" cy="206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507"/>
            <p:cNvSpPr>
              <a:spLocks noChangeShapeType="1"/>
            </p:cNvSpPr>
            <p:nvPr/>
          </p:nvSpPr>
          <p:spPr bwMode="auto">
            <a:xfrm>
              <a:off x="3454454" y="2625381"/>
              <a:ext cx="7143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514"/>
            <p:cNvSpPr>
              <a:spLocks noChangeShapeType="1"/>
            </p:cNvSpPr>
            <p:nvPr/>
          </p:nvSpPr>
          <p:spPr bwMode="auto">
            <a:xfrm flipV="1">
              <a:off x="3675116" y="2719043"/>
              <a:ext cx="0" cy="222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Line 515"/>
            <p:cNvSpPr>
              <a:spLocks noChangeShapeType="1"/>
            </p:cNvSpPr>
            <p:nvPr/>
          </p:nvSpPr>
          <p:spPr bwMode="auto">
            <a:xfrm>
              <a:off x="3638604" y="2719043"/>
              <a:ext cx="7143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518"/>
            <p:cNvSpPr>
              <a:spLocks noChangeShapeType="1"/>
            </p:cNvSpPr>
            <p:nvPr/>
          </p:nvSpPr>
          <p:spPr bwMode="auto">
            <a:xfrm flipV="1">
              <a:off x="3849741" y="2758731"/>
              <a:ext cx="0" cy="206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519"/>
            <p:cNvSpPr>
              <a:spLocks noChangeShapeType="1"/>
            </p:cNvSpPr>
            <p:nvPr/>
          </p:nvSpPr>
          <p:spPr bwMode="auto">
            <a:xfrm>
              <a:off x="3814816" y="2758731"/>
              <a:ext cx="714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522"/>
            <p:cNvSpPr>
              <a:spLocks noChangeShapeType="1"/>
            </p:cNvSpPr>
            <p:nvPr/>
          </p:nvSpPr>
          <p:spPr bwMode="auto">
            <a:xfrm flipV="1">
              <a:off x="4025954" y="2696818"/>
              <a:ext cx="0" cy="285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523"/>
            <p:cNvSpPr>
              <a:spLocks noChangeShapeType="1"/>
            </p:cNvSpPr>
            <p:nvPr/>
          </p:nvSpPr>
          <p:spPr bwMode="auto">
            <a:xfrm>
              <a:off x="3991029" y="2696818"/>
              <a:ext cx="730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 Box 567"/>
            <p:cNvSpPr txBox="1">
              <a:spLocks noChangeArrowheads="1"/>
            </p:cNvSpPr>
            <p:nvPr/>
          </p:nvSpPr>
          <p:spPr bwMode="auto">
            <a:xfrm>
              <a:off x="3532241" y="2479331"/>
              <a:ext cx="785813" cy="311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400" b="1" dirty="0"/>
                <a:t>*</a:t>
              </a:r>
            </a:p>
          </p:txBody>
        </p:sp>
        <p:sp>
          <p:nvSpPr>
            <p:cNvPr id="59" name="Rectangle 578"/>
            <p:cNvSpPr>
              <a:spLocks noChangeArrowheads="1"/>
            </p:cNvSpPr>
            <p:nvPr/>
          </p:nvSpPr>
          <p:spPr bwMode="auto">
            <a:xfrm rot="16200000">
              <a:off x="1618049" y="2172801"/>
              <a:ext cx="11898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</a:rPr>
                <a:t>Relative </a:t>
              </a:r>
              <a:r>
                <a:rPr lang="en-US" sz="14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mRNA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Text Box 566"/>
            <p:cNvSpPr txBox="1">
              <a:spLocks noChangeArrowheads="1"/>
            </p:cNvSpPr>
            <p:nvPr/>
          </p:nvSpPr>
          <p:spPr bwMode="auto">
            <a:xfrm>
              <a:off x="2806754" y="1730031"/>
              <a:ext cx="784225" cy="311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400" b="1"/>
                <a:t>**</a:t>
              </a:r>
            </a:p>
          </p:txBody>
        </p:sp>
        <p:sp>
          <p:nvSpPr>
            <p:cNvPr id="61" name="Text Box 567"/>
            <p:cNvSpPr txBox="1">
              <a:spLocks noChangeArrowheads="1"/>
            </p:cNvSpPr>
            <p:nvPr/>
          </p:nvSpPr>
          <p:spPr bwMode="auto">
            <a:xfrm>
              <a:off x="3708456" y="2522182"/>
              <a:ext cx="785813" cy="311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400" b="1" dirty="0"/>
                <a:t>*</a:t>
              </a:r>
            </a:p>
          </p:txBody>
        </p:sp>
        <p:sp>
          <p:nvSpPr>
            <p:cNvPr id="62" name="TextBox 1"/>
            <p:cNvSpPr txBox="1">
              <a:spLocks noChangeArrowheads="1"/>
            </p:cNvSpPr>
            <p:nvPr/>
          </p:nvSpPr>
          <p:spPr bwMode="auto">
            <a:xfrm>
              <a:off x="770784" y="995363"/>
              <a:ext cx="1635125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/>
                <a:t>Figure S1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8604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88925" y="176213"/>
            <a:ext cx="6240463" cy="4657725"/>
            <a:chOff x="288925" y="176213"/>
            <a:chExt cx="6240463" cy="4657725"/>
          </a:xfrm>
        </p:grpSpPr>
        <p:sp>
          <p:nvSpPr>
            <p:cNvPr id="2050" name="Text Box 387"/>
            <p:cNvSpPr txBox="1">
              <a:spLocks noChangeArrowheads="1"/>
            </p:cNvSpPr>
            <p:nvPr/>
          </p:nvSpPr>
          <p:spPr bwMode="auto">
            <a:xfrm>
              <a:off x="1524000" y="844550"/>
              <a:ext cx="97472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/>
                <a:t>Ad-</a:t>
              </a:r>
              <a:r>
                <a:rPr lang="en-US" sz="1400" i="1"/>
                <a:t>GFP</a:t>
              </a:r>
            </a:p>
          </p:txBody>
        </p:sp>
        <p:sp>
          <p:nvSpPr>
            <p:cNvPr id="2051" name="Text Box 388"/>
            <p:cNvSpPr txBox="1">
              <a:spLocks noChangeArrowheads="1"/>
            </p:cNvSpPr>
            <p:nvPr/>
          </p:nvSpPr>
          <p:spPr bwMode="auto">
            <a:xfrm>
              <a:off x="1524000" y="1044575"/>
              <a:ext cx="97472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/>
                <a:t>Ad-</a:t>
              </a:r>
              <a:r>
                <a:rPr lang="en-US" sz="1400" i="1"/>
                <a:t>Ces1</a:t>
              </a:r>
            </a:p>
          </p:txBody>
        </p:sp>
        <p:sp>
          <p:nvSpPr>
            <p:cNvPr id="2052" name="Rectangle 9"/>
            <p:cNvSpPr>
              <a:spLocks noChangeArrowheads="1"/>
            </p:cNvSpPr>
            <p:nvPr/>
          </p:nvSpPr>
          <p:spPr bwMode="auto">
            <a:xfrm>
              <a:off x="1587500" y="1662113"/>
              <a:ext cx="314325" cy="74136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3" name="Rectangle 10"/>
            <p:cNvSpPr>
              <a:spLocks noChangeArrowheads="1"/>
            </p:cNvSpPr>
            <p:nvPr/>
          </p:nvSpPr>
          <p:spPr bwMode="auto">
            <a:xfrm>
              <a:off x="2681288" y="1092200"/>
              <a:ext cx="314325" cy="131127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Rectangle 11"/>
            <p:cNvSpPr>
              <a:spLocks noChangeArrowheads="1"/>
            </p:cNvSpPr>
            <p:nvPr/>
          </p:nvSpPr>
          <p:spPr bwMode="auto">
            <a:xfrm>
              <a:off x="1901825" y="1636713"/>
              <a:ext cx="314325" cy="766762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5" name="Rectangle 12"/>
            <p:cNvSpPr>
              <a:spLocks noChangeArrowheads="1"/>
            </p:cNvSpPr>
            <p:nvPr/>
          </p:nvSpPr>
          <p:spPr bwMode="auto">
            <a:xfrm>
              <a:off x="2995613" y="1162050"/>
              <a:ext cx="311150" cy="1241425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6" name="Line 13"/>
            <p:cNvSpPr>
              <a:spLocks noChangeShapeType="1"/>
            </p:cNvSpPr>
            <p:nvPr/>
          </p:nvSpPr>
          <p:spPr bwMode="auto">
            <a:xfrm flipV="1">
              <a:off x="1743075" y="1631950"/>
              <a:ext cx="0" cy="301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7" name="Line 15"/>
            <p:cNvSpPr>
              <a:spLocks noChangeShapeType="1"/>
            </p:cNvSpPr>
            <p:nvPr/>
          </p:nvSpPr>
          <p:spPr bwMode="auto">
            <a:xfrm flipV="1">
              <a:off x="2836863" y="1036638"/>
              <a:ext cx="0" cy="555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8" name="Line 17"/>
            <p:cNvSpPr>
              <a:spLocks noChangeShapeType="1"/>
            </p:cNvSpPr>
            <p:nvPr/>
          </p:nvSpPr>
          <p:spPr bwMode="auto">
            <a:xfrm flipV="1">
              <a:off x="2057400" y="1606550"/>
              <a:ext cx="0" cy="301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9" name="Line 19"/>
            <p:cNvSpPr>
              <a:spLocks noChangeShapeType="1"/>
            </p:cNvSpPr>
            <p:nvPr/>
          </p:nvSpPr>
          <p:spPr bwMode="auto">
            <a:xfrm flipV="1">
              <a:off x="3151188" y="1136650"/>
              <a:ext cx="0" cy="254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0" name="Line 21"/>
            <p:cNvSpPr>
              <a:spLocks noChangeShapeType="1"/>
            </p:cNvSpPr>
            <p:nvPr/>
          </p:nvSpPr>
          <p:spPr bwMode="auto">
            <a:xfrm>
              <a:off x="1355725" y="939800"/>
              <a:ext cx="0" cy="14636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1" name="Line 22"/>
            <p:cNvSpPr>
              <a:spLocks noChangeShapeType="1"/>
            </p:cNvSpPr>
            <p:nvPr/>
          </p:nvSpPr>
          <p:spPr bwMode="auto">
            <a:xfrm>
              <a:off x="1320800" y="2403475"/>
              <a:ext cx="349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2" name="Line 23"/>
            <p:cNvSpPr>
              <a:spLocks noChangeShapeType="1"/>
            </p:cNvSpPr>
            <p:nvPr/>
          </p:nvSpPr>
          <p:spPr bwMode="auto">
            <a:xfrm>
              <a:off x="1320800" y="2162175"/>
              <a:ext cx="349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3" name="Line 24"/>
            <p:cNvSpPr>
              <a:spLocks noChangeShapeType="1"/>
            </p:cNvSpPr>
            <p:nvPr/>
          </p:nvSpPr>
          <p:spPr bwMode="auto">
            <a:xfrm>
              <a:off x="1320800" y="1914525"/>
              <a:ext cx="349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Line 25"/>
            <p:cNvSpPr>
              <a:spLocks noChangeShapeType="1"/>
            </p:cNvSpPr>
            <p:nvPr/>
          </p:nvSpPr>
          <p:spPr bwMode="auto">
            <a:xfrm>
              <a:off x="1320800" y="1671638"/>
              <a:ext cx="349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5" name="Line 26"/>
            <p:cNvSpPr>
              <a:spLocks noChangeShapeType="1"/>
            </p:cNvSpPr>
            <p:nvPr/>
          </p:nvSpPr>
          <p:spPr bwMode="auto">
            <a:xfrm>
              <a:off x="1320800" y="1430338"/>
              <a:ext cx="349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6" name="Line 27"/>
            <p:cNvSpPr>
              <a:spLocks noChangeShapeType="1"/>
            </p:cNvSpPr>
            <p:nvPr/>
          </p:nvSpPr>
          <p:spPr bwMode="auto">
            <a:xfrm>
              <a:off x="1320800" y="1182688"/>
              <a:ext cx="349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7" name="Line 28"/>
            <p:cNvSpPr>
              <a:spLocks noChangeShapeType="1"/>
            </p:cNvSpPr>
            <p:nvPr/>
          </p:nvSpPr>
          <p:spPr bwMode="auto">
            <a:xfrm>
              <a:off x="1320800" y="939800"/>
              <a:ext cx="349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8" name="Line 29"/>
            <p:cNvSpPr>
              <a:spLocks noChangeShapeType="1"/>
            </p:cNvSpPr>
            <p:nvPr/>
          </p:nvSpPr>
          <p:spPr bwMode="auto">
            <a:xfrm>
              <a:off x="1355725" y="2403475"/>
              <a:ext cx="21859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9" name="Line 30"/>
            <p:cNvSpPr>
              <a:spLocks noChangeShapeType="1"/>
            </p:cNvSpPr>
            <p:nvPr/>
          </p:nvSpPr>
          <p:spPr bwMode="auto">
            <a:xfrm flipV="1">
              <a:off x="1355725" y="2403475"/>
              <a:ext cx="0" cy="555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0" name="Line 31"/>
            <p:cNvSpPr>
              <a:spLocks noChangeShapeType="1"/>
            </p:cNvSpPr>
            <p:nvPr/>
          </p:nvSpPr>
          <p:spPr bwMode="auto">
            <a:xfrm flipV="1">
              <a:off x="2451100" y="2403475"/>
              <a:ext cx="0" cy="555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1" name="Line 32"/>
            <p:cNvSpPr>
              <a:spLocks noChangeShapeType="1"/>
            </p:cNvSpPr>
            <p:nvPr/>
          </p:nvSpPr>
          <p:spPr bwMode="auto">
            <a:xfrm flipV="1">
              <a:off x="3541713" y="2403475"/>
              <a:ext cx="0" cy="555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2" name="Rectangle 33"/>
            <p:cNvSpPr>
              <a:spLocks noChangeArrowheads="1"/>
            </p:cNvSpPr>
            <p:nvPr/>
          </p:nvSpPr>
          <p:spPr bwMode="auto">
            <a:xfrm>
              <a:off x="1211263" y="2284413"/>
              <a:ext cx="9842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0</a:t>
              </a:r>
              <a:endParaRPr lang="en-US"/>
            </a:p>
          </p:txBody>
        </p:sp>
        <p:sp>
          <p:nvSpPr>
            <p:cNvPr id="2073" name="Rectangle 34"/>
            <p:cNvSpPr>
              <a:spLocks noChangeArrowheads="1"/>
            </p:cNvSpPr>
            <p:nvPr/>
          </p:nvSpPr>
          <p:spPr bwMode="auto">
            <a:xfrm>
              <a:off x="1111250" y="2046288"/>
              <a:ext cx="196850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20</a:t>
              </a:r>
              <a:endParaRPr lang="en-US"/>
            </a:p>
          </p:txBody>
        </p:sp>
        <p:sp>
          <p:nvSpPr>
            <p:cNvPr id="2074" name="Rectangle 35"/>
            <p:cNvSpPr>
              <a:spLocks noChangeArrowheads="1"/>
            </p:cNvSpPr>
            <p:nvPr/>
          </p:nvSpPr>
          <p:spPr bwMode="auto">
            <a:xfrm>
              <a:off x="1111250" y="1800225"/>
              <a:ext cx="196850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40</a:t>
              </a:r>
              <a:endParaRPr lang="en-US"/>
            </a:p>
          </p:txBody>
        </p:sp>
        <p:sp>
          <p:nvSpPr>
            <p:cNvPr id="2075" name="Rectangle 36"/>
            <p:cNvSpPr>
              <a:spLocks noChangeArrowheads="1"/>
            </p:cNvSpPr>
            <p:nvPr/>
          </p:nvSpPr>
          <p:spPr bwMode="auto">
            <a:xfrm>
              <a:off x="1111250" y="1552575"/>
              <a:ext cx="196850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60</a:t>
              </a:r>
              <a:endParaRPr lang="en-US"/>
            </a:p>
          </p:txBody>
        </p:sp>
        <p:sp>
          <p:nvSpPr>
            <p:cNvPr id="2076" name="Rectangle 37"/>
            <p:cNvSpPr>
              <a:spLocks noChangeArrowheads="1"/>
            </p:cNvSpPr>
            <p:nvPr/>
          </p:nvSpPr>
          <p:spPr bwMode="auto">
            <a:xfrm>
              <a:off x="1111250" y="1314450"/>
              <a:ext cx="196850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80</a:t>
              </a:r>
              <a:endParaRPr lang="en-US"/>
            </a:p>
          </p:txBody>
        </p:sp>
        <p:sp>
          <p:nvSpPr>
            <p:cNvPr id="2077" name="Rectangle 38"/>
            <p:cNvSpPr>
              <a:spLocks noChangeArrowheads="1"/>
            </p:cNvSpPr>
            <p:nvPr/>
          </p:nvSpPr>
          <p:spPr bwMode="auto">
            <a:xfrm>
              <a:off x="1004888" y="1063625"/>
              <a:ext cx="29527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100</a:t>
              </a:r>
              <a:endParaRPr lang="en-US"/>
            </a:p>
          </p:txBody>
        </p:sp>
        <p:sp>
          <p:nvSpPr>
            <p:cNvPr id="2078" name="Rectangle 39"/>
            <p:cNvSpPr>
              <a:spLocks noChangeArrowheads="1"/>
            </p:cNvSpPr>
            <p:nvPr/>
          </p:nvSpPr>
          <p:spPr bwMode="auto">
            <a:xfrm>
              <a:off x="1004888" y="825500"/>
              <a:ext cx="29527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120</a:t>
              </a:r>
              <a:endParaRPr lang="en-US"/>
            </a:p>
          </p:txBody>
        </p:sp>
        <p:sp>
          <p:nvSpPr>
            <p:cNvPr id="2079" name="Rectangle 40"/>
            <p:cNvSpPr>
              <a:spLocks noChangeArrowheads="1"/>
            </p:cNvSpPr>
            <p:nvPr/>
          </p:nvSpPr>
          <p:spPr bwMode="auto">
            <a:xfrm>
              <a:off x="1765300" y="2454275"/>
              <a:ext cx="2460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TG</a:t>
              </a:r>
              <a:endParaRPr lang="en-US"/>
            </a:p>
          </p:txBody>
        </p:sp>
        <p:sp>
          <p:nvSpPr>
            <p:cNvPr id="2080" name="Rectangle 41"/>
            <p:cNvSpPr>
              <a:spLocks noChangeArrowheads="1"/>
            </p:cNvSpPr>
            <p:nvPr/>
          </p:nvSpPr>
          <p:spPr bwMode="auto">
            <a:xfrm>
              <a:off x="2876550" y="2444750"/>
              <a:ext cx="236538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TC</a:t>
              </a:r>
              <a:endParaRPr lang="en-US"/>
            </a:p>
          </p:txBody>
        </p:sp>
        <p:sp>
          <p:nvSpPr>
            <p:cNvPr id="2081" name="Rectangle 42"/>
            <p:cNvSpPr>
              <a:spLocks noChangeArrowheads="1"/>
            </p:cNvSpPr>
            <p:nvPr/>
          </p:nvSpPr>
          <p:spPr bwMode="auto">
            <a:xfrm rot="-5400000">
              <a:off x="-3175" y="1570038"/>
              <a:ext cx="183197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Plasma lipids (mg/dL)</a:t>
              </a:r>
              <a:endParaRPr lang="en-US"/>
            </a:p>
          </p:txBody>
        </p:sp>
        <p:cxnSp>
          <p:nvCxnSpPr>
            <p:cNvPr id="125" name="Straight Connector 124"/>
            <p:cNvCxnSpPr/>
            <p:nvPr/>
          </p:nvCxnSpPr>
          <p:spPr>
            <a:xfrm>
              <a:off x="1704975" y="1630363"/>
              <a:ext cx="77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2019300" y="1601788"/>
              <a:ext cx="77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2794000" y="1036638"/>
              <a:ext cx="77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3109913" y="1141413"/>
              <a:ext cx="777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86" name="Rectangle 2054"/>
            <p:cNvSpPr>
              <a:spLocks noChangeArrowheads="1"/>
            </p:cNvSpPr>
            <p:nvPr/>
          </p:nvSpPr>
          <p:spPr bwMode="auto">
            <a:xfrm>
              <a:off x="1447800" y="939800"/>
              <a:ext cx="114300" cy="10953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7" name="Rectangle 2055"/>
            <p:cNvSpPr>
              <a:spLocks noChangeArrowheads="1"/>
            </p:cNvSpPr>
            <p:nvPr/>
          </p:nvSpPr>
          <p:spPr bwMode="auto">
            <a:xfrm>
              <a:off x="1444625" y="1143000"/>
              <a:ext cx="112713" cy="10795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8" name="Rectangle 249"/>
            <p:cNvSpPr>
              <a:spLocks noChangeArrowheads="1"/>
            </p:cNvSpPr>
            <p:nvPr/>
          </p:nvSpPr>
          <p:spPr bwMode="auto">
            <a:xfrm>
              <a:off x="4384675" y="2239963"/>
              <a:ext cx="93663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0</a:t>
              </a:r>
              <a:endParaRPr lang="en-US" sz="1400"/>
            </a:p>
          </p:txBody>
        </p:sp>
        <p:sp>
          <p:nvSpPr>
            <p:cNvPr id="2089" name="Rectangle 250"/>
            <p:cNvSpPr>
              <a:spLocks noChangeArrowheads="1"/>
            </p:cNvSpPr>
            <p:nvPr/>
          </p:nvSpPr>
          <p:spPr bwMode="auto">
            <a:xfrm>
              <a:off x="4379913" y="2043113"/>
              <a:ext cx="93662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2</a:t>
              </a:r>
              <a:endParaRPr lang="en-US" sz="1400"/>
            </a:p>
          </p:txBody>
        </p:sp>
        <p:sp>
          <p:nvSpPr>
            <p:cNvPr id="2090" name="Rectangle 251"/>
            <p:cNvSpPr>
              <a:spLocks noChangeArrowheads="1"/>
            </p:cNvSpPr>
            <p:nvPr/>
          </p:nvSpPr>
          <p:spPr bwMode="auto">
            <a:xfrm>
              <a:off x="4379913" y="1870075"/>
              <a:ext cx="93662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4</a:t>
              </a:r>
              <a:endParaRPr lang="en-US" sz="1400"/>
            </a:p>
          </p:txBody>
        </p:sp>
        <p:sp>
          <p:nvSpPr>
            <p:cNvPr id="2091" name="Rectangle 252"/>
            <p:cNvSpPr>
              <a:spLocks noChangeArrowheads="1"/>
            </p:cNvSpPr>
            <p:nvPr/>
          </p:nvSpPr>
          <p:spPr bwMode="auto">
            <a:xfrm>
              <a:off x="4384675" y="1687513"/>
              <a:ext cx="93663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6</a:t>
              </a:r>
              <a:endParaRPr lang="en-US" sz="1400"/>
            </a:p>
          </p:txBody>
        </p:sp>
        <p:sp>
          <p:nvSpPr>
            <p:cNvPr id="2092" name="Rectangle 253"/>
            <p:cNvSpPr>
              <a:spLocks noChangeArrowheads="1"/>
            </p:cNvSpPr>
            <p:nvPr/>
          </p:nvSpPr>
          <p:spPr bwMode="auto">
            <a:xfrm>
              <a:off x="4384675" y="1495425"/>
              <a:ext cx="93663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8</a:t>
              </a:r>
              <a:endParaRPr lang="en-US" sz="1400"/>
            </a:p>
          </p:txBody>
        </p:sp>
        <p:sp>
          <p:nvSpPr>
            <p:cNvPr id="2093" name="Rectangle 254"/>
            <p:cNvSpPr>
              <a:spLocks noChangeArrowheads="1"/>
            </p:cNvSpPr>
            <p:nvPr/>
          </p:nvSpPr>
          <p:spPr bwMode="auto">
            <a:xfrm>
              <a:off x="4286250" y="1309688"/>
              <a:ext cx="187325" cy="198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10</a:t>
              </a:r>
              <a:endParaRPr lang="en-US" sz="1400"/>
            </a:p>
          </p:txBody>
        </p:sp>
        <p:sp>
          <p:nvSpPr>
            <p:cNvPr id="2094" name="Rectangle 255"/>
            <p:cNvSpPr>
              <a:spLocks noChangeArrowheads="1"/>
            </p:cNvSpPr>
            <p:nvPr/>
          </p:nvSpPr>
          <p:spPr bwMode="auto">
            <a:xfrm>
              <a:off x="4286250" y="1114425"/>
              <a:ext cx="187325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12</a:t>
              </a:r>
              <a:endParaRPr lang="en-US" sz="1400"/>
            </a:p>
          </p:txBody>
        </p:sp>
        <p:sp>
          <p:nvSpPr>
            <p:cNvPr id="2095" name="Rectangle 256"/>
            <p:cNvSpPr>
              <a:spLocks noChangeArrowheads="1"/>
            </p:cNvSpPr>
            <p:nvPr/>
          </p:nvSpPr>
          <p:spPr bwMode="auto">
            <a:xfrm>
              <a:off x="4286250" y="938213"/>
              <a:ext cx="187325" cy="198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14</a:t>
              </a:r>
              <a:endParaRPr lang="en-US" sz="1400"/>
            </a:p>
          </p:txBody>
        </p:sp>
        <p:sp>
          <p:nvSpPr>
            <p:cNvPr id="2096" name="Rectangle 272"/>
            <p:cNvSpPr>
              <a:spLocks noChangeArrowheads="1"/>
            </p:cNvSpPr>
            <p:nvPr/>
          </p:nvSpPr>
          <p:spPr bwMode="auto">
            <a:xfrm rot="-5400000">
              <a:off x="3607594" y="1653381"/>
              <a:ext cx="1190625" cy="201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Relative mRNA</a:t>
              </a:r>
              <a:endParaRPr lang="en-US" sz="1400" b="1"/>
            </a:p>
          </p:txBody>
        </p:sp>
        <p:sp>
          <p:nvSpPr>
            <p:cNvPr id="2097" name="Line 273"/>
            <p:cNvSpPr>
              <a:spLocks noChangeShapeType="1"/>
            </p:cNvSpPr>
            <p:nvPr/>
          </p:nvSpPr>
          <p:spPr bwMode="auto">
            <a:xfrm>
              <a:off x="4483100" y="1058863"/>
              <a:ext cx="38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" name="Line 286"/>
            <p:cNvSpPr>
              <a:spLocks noChangeShapeType="1"/>
            </p:cNvSpPr>
            <p:nvPr/>
          </p:nvSpPr>
          <p:spPr bwMode="auto">
            <a:xfrm>
              <a:off x="4483100" y="1425575"/>
              <a:ext cx="38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" name="Line 287"/>
            <p:cNvSpPr>
              <a:spLocks noChangeShapeType="1"/>
            </p:cNvSpPr>
            <p:nvPr/>
          </p:nvSpPr>
          <p:spPr bwMode="auto">
            <a:xfrm>
              <a:off x="4483100" y="1801813"/>
              <a:ext cx="38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" name="Line 288"/>
            <p:cNvSpPr>
              <a:spLocks noChangeShapeType="1"/>
            </p:cNvSpPr>
            <p:nvPr/>
          </p:nvSpPr>
          <p:spPr bwMode="auto">
            <a:xfrm>
              <a:off x="4483100" y="2173288"/>
              <a:ext cx="38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" name="Line 289"/>
            <p:cNvSpPr>
              <a:spLocks noChangeShapeType="1"/>
            </p:cNvSpPr>
            <p:nvPr/>
          </p:nvSpPr>
          <p:spPr bwMode="auto">
            <a:xfrm>
              <a:off x="4483100" y="2357438"/>
              <a:ext cx="38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" name="Line 290"/>
            <p:cNvSpPr>
              <a:spLocks noChangeShapeType="1"/>
            </p:cNvSpPr>
            <p:nvPr/>
          </p:nvSpPr>
          <p:spPr bwMode="auto">
            <a:xfrm>
              <a:off x="4483100" y="1981200"/>
              <a:ext cx="38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" name="Line 291"/>
            <p:cNvSpPr>
              <a:spLocks noChangeShapeType="1"/>
            </p:cNvSpPr>
            <p:nvPr/>
          </p:nvSpPr>
          <p:spPr bwMode="auto">
            <a:xfrm>
              <a:off x="4483100" y="1614488"/>
              <a:ext cx="38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" name="Line 292"/>
            <p:cNvSpPr>
              <a:spLocks noChangeShapeType="1"/>
            </p:cNvSpPr>
            <p:nvPr/>
          </p:nvSpPr>
          <p:spPr bwMode="auto">
            <a:xfrm>
              <a:off x="4483100" y="1236663"/>
              <a:ext cx="38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" name="Text Box 296"/>
            <p:cNvSpPr txBox="1">
              <a:spLocks noChangeArrowheads="1"/>
            </p:cNvSpPr>
            <p:nvPr/>
          </p:nvSpPr>
          <p:spPr bwMode="auto">
            <a:xfrm>
              <a:off x="5086350" y="1019175"/>
              <a:ext cx="958850" cy="30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/>
                <a:t>Ad-GFP</a:t>
              </a:r>
            </a:p>
          </p:txBody>
        </p:sp>
        <p:sp>
          <p:nvSpPr>
            <p:cNvPr id="2106" name="Text Box 297"/>
            <p:cNvSpPr txBox="1">
              <a:spLocks noChangeArrowheads="1"/>
            </p:cNvSpPr>
            <p:nvPr/>
          </p:nvSpPr>
          <p:spPr bwMode="auto">
            <a:xfrm>
              <a:off x="5086350" y="1220788"/>
              <a:ext cx="958850" cy="30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/>
                <a:t>Ad-Ces1</a:t>
              </a:r>
            </a:p>
          </p:txBody>
        </p:sp>
        <p:sp>
          <p:nvSpPr>
            <p:cNvPr id="2107" name="Rectangle 196"/>
            <p:cNvSpPr>
              <a:spLocks noChangeArrowheads="1"/>
            </p:cNvSpPr>
            <p:nvPr/>
          </p:nvSpPr>
          <p:spPr bwMode="auto">
            <a:xfrm>
              <a:off x="4611688" y="2263775"/>
              <a:ext cx="120650" cy="9366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8" name="Rectangle 197"/>
            <p:cNvSpPr>
              <a:spLocks noChangeArrowheads="1"/>
            </p:cNvSpPr>
            <p:nvPr/>
          </p:nvSpPr>
          <p:spPr bwMode="auto">
            <a:xfrm>
              <a:off x="5030788" y="2263775"/>
              <a:ext cx="119062" cy="9366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9" name="Rectangle 198"/>
            <p:cNvSpPr>
              <a:spLocks noChangeArrowheads="1"/>
            </p:cNvSpPr>
            <p:nvPr/>
          </p:nvSpPr>
          <p:spPr bwMode="auto">
            <a:xfrm>
              <a:off x="5445125" y="2263775"/>
              <a:ext cx="120650" cy="9366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0" name="Rectangle 199"/>
            <p:cNvSpPr>
              <a:spLocks noChangeArrowheads="1"/>
            </p:cNvSpPr>
            <p:nvPr/>
          </p:nvSpPr>
          <p:spPr bwMode="auto">
            <a:xfrm>
              <a:off x="5865813" y="2263775"/>
              <a:ext cx="117475" cy="9366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1" name="Rectangle 202"/>
            <p:cNvSpPr>
              <a:spLocks noChangeArrowheads="1"/>
            </p:cNvSpPr>
            <p:nvPr/>
          </p:nvSpPr>
          <p:spPr bwMode="auto">
            <a:xfrm>
              <a:off x="4732338" y="1347788"/>
              <a:ext cx="117475" cy="100965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2" name="Rectangle 203"/>
            <p:cNvSpPr>
              <a:spLocks noChangeArrowheads="1"/>
            </p:cNvSpPr>
            <p:nvPr/>
          </p:nvSpPr>
          <p:spPr bwMode="auto">
            <a:xfrm>
              <a:off x="5149850" y="2273300"/>
              <a:ext cx="115888" cy="84138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3" name="Rectangle 204"/>
            <p:cNvSpPr>
              <a:spLocks noChangeArrowheads="1"/>
            </p:cNvSpPr>
            <p:nvPr/>
          </p:nvSpPr>
          <p:spPr bwMode="auto">
            <a:xfrm>
              <a:off x="5565775" y="2273300"/>
              <a:ext cx="120650" cy="84138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4" name="Rectangle 205"/>
            <p:cNvSpPr>
              <a:spLocks noChangeArrowheads="1"/>
            </p:cNvSpPr>
            <p:nvPr/>
          </p:nvSpPr>
          <p:spPr bwMode="auto">
            <a:xfrm>
              <a:off x="5983288" y="2278063"/>
              <a:ext cx="117475" cy="79375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5" name="Line 208"/>
            <p:cNvSpPr>
              <a:spLocks noChangeShapeType="1"/>
            </p:cNvSpPr>
            <p:nvPr/>
          </p:nvSpPr>
          <p:spPr bwMode="auto">
            <a:xfrm flipV="1">
              <a:off x="4672013" y="2260600"/>
              <a:ext cx="0" cy="31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" name="Line 210"/>
            <p:cNvSpPr>
              <a:spLocks noChangeShapeType="1"/>
            </p:cNvSpPr>
            <p:nvPr/>
          </p:nvSpPr>
          <p:spPr bwMode="auto">
            <a:xfrm flipV="1">
              <a:off x="5089525" y="2260600"/>
              <a:ext cx="0" cy="31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" name="Line 212"/>
            <p:cNvSpPr>
              <a:spLocks noChangeShapeType="1"/>
            </p:cNvSpPr>
            <p:nvPr/>
          </p:nvSpPr>
          <p:spPr bwMode="auto">
            <a:xfrm flipV="1">
              <a:off x="5505450" y="2257425"/>
              <a:ext cx="0" cy="63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" name="Line 213"/>
            <p:cNvSpPr>
              <a:spLocks noChangeShapeType="1"/>
            </p:cNvSpPr>
            <p:nvPr/>
          </p:nvSpPr>
          <p:spPr bwMode="auto">
            <a:xfrm>
              <a:off x="5494338" y="2257425"/>
              <a:ext cx="254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" name="Line 214"/>
            <p:cNvSpPr>
              <a:spLocks noChangeShapeType="1"/>
            </p:cNvSpPr>
            <p:nvPr/>
          </p:nvSpPr>
          <p:spPr bwMode="auto">
            <a:xfrm flipV="1">
              <a:off x="5922963" y="2257425"/>
              <a:ext cx="0" cy="63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" name="Line 215"/>
            <p:cNvSpPr>
              <a:spLocks noChangeShapeType="1"/>
            </p:cNvSpPr>
            <p:nvPr/>
          </p:nvSpPr>
          <p:spPr bwMode="auto">
            <a:xfrm>
              <a:off x="5913438" y="2257425"/>
              <a:ext cx="254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" name="Line 220"/>
            <p:cNvSpPr>
              <a:spLocks noChangeShapeType="1"/>
            </p:cNvSpPr>
            <p:nvPr/>
          </p:nvSpPr>
          <p:spPr bwMode="auto">
            <a:xfrm flipV="1">
              <a:off x="4792663" y="1231900"/>
              <a:ext cx="0" cy="1158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" name="Line 222"/>
            <p:cNvSpPr>
              <a:spLocks noChangeShapeType="1"/>
            </p:cNvSpPr>
            <p:nvPr/>
          </p:nvSpPr>
          <p:spPr bwMode="auto">
            <a:xfrm flipV="1">
              <a:off x="5205413" y="2266950"/>
              <a:ext cx="0" cy="63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" name="Line 224"/>
            <p:cNvSpPr>
              <a:spLocks noChangeShapeType="1"/>
            </p:cNvSpPr>
            <p:nvPr/>
          </p:nvSpPr>
          <p:spPr bwMode="auto">
            <a:xfrm flipV="1">
              <a:off x="5626100" y="2270125"/>
              <a:ext cx="0" cy="31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4" name="Line 225"/>
            <p:cNvSpPr>
              <a:spLocks noChangeShapeType="1"/>
            </p:cNvSpPr>
            <p:nvPr/>
          </p:nvSpPr>
          <p:spPr bwMode="auto">
            <a:xfrm>
              <a:off x="5613400" y="2270125"/>
              <a:ext cx="254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5" name="Line 226"/>
            <p:cNvSpPr>
              <a:spLocks noChangeShapeType="1"/>
            </p:cNvSpPr>
            <p:nvPr/>
          </p:nvSpPr>
          <p:spPr bwMode="auto">
            <a:xfrm flipV="1">
              <a:off x="6042025" y="2270125"/>
              <a:ext cx="0" cy="79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6" name="Line 227"/>
            <p:cNvSpPr>
              <a:spLocks noChangeShapeType="1"/>
            </p:cNvSpPr>
            <p:nvPr/>
          </p:nvSpPr>
          <p:spPr bwMode="auto">
            <a:xfrm>
              <a:off x="6029325" y="2270125"/>
              <a:ext cx="254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7" name="Line 232"/>
            <p:cNvSpPr>
              <a:spLocks noChangeShapeType="1"/>
            </p:cNvSpPr>
            <p:nvPr/>
          </p:nvSpPr>
          <p:spPr bwMode="auto">
            <a:xfrm>
              <a:off x="4522788" y="1052513"/>
              <a:ext cx="0" cy="1304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8" name="Line 234"/>
            <p:cNvSpPr>
              <a:spLocks noChangeShapeType="1"/>
            </p:cNvSpPr>
            <p:nvPr/>
          </p:nvSpPr>
          <p:spPr bwMode="auto">
            <a:xfrm>
              <a:off x="4510088" y="2171700"/>
              <a:ext cx="127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9" name="Line 235"/>
            <p:cNvSpPr>
              <a:spLocks noChangeShapeType="1"/>
            </p:cNvSpPr>
            <p:nvPr/>
          </p:nvSpPr>
          <p:spPr bwMode="auto">
            <a:xfrm>
              <a:off x="4510088" y="1984375"/>
              <a:ext cx="127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0" name="Line 236"/>
            <p:cNvSpPr>
              <a:spLocks noChangeShapeType="1"/>
            </p:cNvSpPr>
            <p:nvPr/>
          </p:nvSpPr>
          <p:spPr bwMode="auto">
            <a:xfrm>
              <a:off x="4510088" y="1800225"/>
              <a:ext cx="127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1" name="Line 237"/>
            <p:cNvSpPr>
              <a:spLocks noChangeShapeType="1"/>
            </p:cNvSpPr>
            <p:nvPr/>
          </p:nvSpPr>
          <p:spPr bwMode="auto">
            <a:xfrm>
              <a:off x="4510088" y="1611313"/>
              <a:ext cx="127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2" name="Line 238"/>
            <p:cNvSpPr>
              <a:spLocks noChangeShapeType="1"/>
            </p:cNvSpPr>
            <p:nvPr/>
          </p:nvSpPr>
          <p:spPr bwMode="auto">
            <a:xfrm>
              <a:off x="4510088" y="1427163"/>
              <a:ext cx="127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3" name="Line 239"/>
            <p:cNvSpPr>
              <a:spLocks noChangeShapeType="1"/>
            </p:cNvSpPr>
            <p:nvPr/>
          </p:nvSpPr>
          <p:spPr bwMode="auto">
            <a:xfrm>
              <a:off x="4510088" y="1238250"/>
              <a:ext cx="127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4" name="Line 274"/>
            <p:cNvSpPr>
              <a:spLocks noChangeShapeType="1"/>
            </p:cNvSpPr>
            <p:nvPr/>
          </p:nvSpPr>
          <p:spPr bwMode="auto">
            <a:xfrm>
              <a:off x="4759325" y="1231900"/>
              <a:ext cx="650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5" name="Line 275"/>
            <p:cNvSpPr>
              <a:spLocks noChangeShapeType="1"/>
            </p:cNvSpPr>
            <p:nvPr/>
          </p:nvSpPr>
          <p:spPr bwMode="auto">
            <a:xfrm>
              <a:off x="4635500" y="2257425"/>
              <a:ext cx="650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6" name="Line 276"/>
            <p:cNvSpPr>
              <a:spLocks noChangeShapeType="1"/>
            </p:cNvSpPr>
            <p:nvPr/>
          </p:nvSpPr>
          <p:spPr bwMode="auto">
            <a:xfrm>
              <a:off x="5051425" y="2254250"/>
              <a:ext cx="650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7" name="Line 277"/>
            <p:cNvSpPr>
              <a:spLocks noChangeShapeType="1"/>
            </p:cNvSpPr>
            <p:nvPr/>
          </p:nvSpPr>
          <p:spPr bwMode="auto">
            <a:xfrm>
              <a:off x="5175250" y="2263775"/>
              <a:ext cx="650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8" name="Line 278"/>
            <p:cNvSpPr>
              <a:spLocks noChangeShapeType="1"/>
            </p:cNvSpPr>
            <p:nvPr/>
          </p:nvSpPr>
          <p:spPr bwMode="auto">
            <a:xfrm>
              <a:off x="5476875" y="2255838"/>
              <a:ext cx="650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9" name="Line 279"/>
            <p:cNvSpPr>
              <a:spLocks noChangeShapeType="1"/>
            </p:cNvSpPr>
            <p:nvPr/>
          </p:nvSpPr>
          <p:spPr bwMode="auto">
            <a:xfrm>
              <a:off x="5586413" y="2263775"/>
              <a:ext cx="666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0" name="Line 280"/>
            <p:cNvSpPr>
              <a:spLocks noChangeShapeType="1"/>
            </p:cNvSpPr>
            <p:nvPr/>
          </p:nvSpPr>
          <p:spPr bwMode="auto">
            <a:xfrm>
              <a:off x="5888038" y="2246313"/>
              <a:ext cx="666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1" name="Line 281"/>
            <p:cNvSpPr>
              <a:spLocks noChangeShapeType="1"/>
            </p:cNvSpPr>
            <p:nvPr/>
          </p:nvSpPr>
          <p:spPr bwMode="auto">
            <a:xfrm>
              <a:off x="6010275" y="2263775"/>
              <a:ext cx="666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2" name="Text Box 293"/>
            <p:cNvSpPr txBox="1">
              <a:spLocks noChangeArrowheads="1"/>
            </p:cNvSpPr>
            <p:nvPr/>
          </p:nvSpPr>
          <p:spPr bwMode="auto">
            <a:xfrm>
              <a:off x="4568825" y="981075"/>
              <a:ext cx="755650" cy="4270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400" b="1"/>
                <a:t>**</a:t>
              </a:r>
            </a:p>
          </p:txBody>
        </p:sp>
        <p:sp>
          <p:nvSpPr>
            <p:cNvPr id="2143" name="Line 233"/>
            <p:cNvSpPr>
              <a:spLocks noChangeShapeType="1"/>
            </p:cNvSpPr>
            <p:nvPr/>
          </p:nvSpPr>
          <p:spPr bwMode="auto">
            <a:xfrm>
              <a:off x="4510088" y="2359025"/>
              <a:ext cx="127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4" name="Line 241"/>
            <p:cNvSpPr>
              <a:spLocks noChangeShapeType="1"/>
            </p:cNvSpPr>
            <p:nvPr/>
          </p:nvSpPr>
          <p:spPr bwMode="auto">
            <a:xfrm>
              <a:off x="4522788" y="2359025"/>
              <a:ext cx="1670050" cy="31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5" name="Line 242"/>
            <p:cNvSpPr>
              <a:spLocks noChangeShapeType="1"/>
            </p:cNvSpPr>
            <p:nvPr/>
          </p:nvSpPr>
          <p:spPr bwMode="auto">
            <a:xfrm flipV="1">
              <a:off x="4522788" y="2359025"/>
              <a:ext cx="0" cy="381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6" name="Line 243"/>
            <p:cNvSpPr>
              <a:spLocks noChangeShapeType="1"/>
            </p:cNvSpPr>
            <p:nvPr/>
          </p:nvSpPr>
          <p:spPr bwMode="auto">
            <a:xfrm flipV="1">
              <a:off x="4943475" y="2359025"/>
              <a:ext cx="0" cy="381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7" name="Line 244"/>
            <p:cNvSpPr>
              <a:spLocks noChangeShapeType="1"/>
            </p:cNvSpPr>
            <p:nvPr/>
          </p:nvSpPr>
          <p:spPr bwMode="auto">
            <a:xfrm flipV="1">
              <a:off x="5359400" y="2359025"/>
              <a:ext cx="0" cy="381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8" name="Line 245"/>
            <p:cNvSpPr>
              <a:spLocks noChangeShapeType="1"/>
            </p:cNvSpPr>
            <p:nvPr/>
          </p:nvSpPr>
          <p:spPr bwMode="auto">
            <a:xfrm flipV="1">
              <a:off x="5776913" y="2359025"/>
              <a:ext cx="0" cy="381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9" name="Line 246"/>
            <p:cNvSpPr>
              <a:spLocks noChangeShapeType="1"/>
            </p:cNvSpPr>
            <p:nvPr/>
          </p:nvSpPr>
          <p:spPr bwMode="auto">
            <a:xfrm flipV="1">
              <a:off x="6192838" y="2359025"/>
              <a:ext cx="0" cy="381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0" name="Line 303"/>
            <p:cNvSpPr>
              <a:spLocks noChangeShapeType="1"/>
            </p:cNvSpPr>
            <p:nvPr/>
          </p:nvSpPr>
          <p:spPr bwMode="auto">
            <a:xfrm>
              <a:off x="4525963" y="2355850"/>
              <a:ext cx="0" cy="635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1" name="Rectangle 2054"/>
            <p:cNvSpPr>
              <a:spLocks noChangeArrowheads="1"/>
            </p:cNvSpPr>
            <p:nvPr/>
          </p:nvSpPr>
          <p:spPr bwMode="auto">
            <a:xfrm>
              <a:off x="5000625" y="1116013"/>
              <a:ext cx="114300" cy="10953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" name="Rectangle 2055"/>
            <p:cNvSpPr>
              <a:spLocks noChangeArrowheads="1"/>
            </p:cNvSpPr>
            <p:nvPr/>
          </p:nvSpPr>
          <p:spPr bwMode="auto">
            <a:xfrm>
              <a:off x="4997450" y="1319213"/>
              <a:ext cx="112713" cy="10795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" name="Rectangle 135"/>
            <p:cNvSpPr>
              <a:spLocks noChangeArrowheads="1"/>
            </p:cNvSpPr>
            <p:nvPr/>
          </p:nvSpPr>
          <p:spPr bwMode="auto">
            <a:xfrm rot="-2700000">
              <a:off x="4437063" y="2473325"/>
              <a:ext cx="417512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Ces1</a:t>
              </a:r>
              <a:endParaRPr lang="en-US" sz="1400"/>
            </a:p>
          </p:txBody>
        </p:sp>
        <p:sp>
          <p:nvSpPr>
            <p:cNvPr id="2154" name="Rectangle 135"/>
            <p:cNvSpPr>
              <a:spLocks noChangeArrowheads="1"/>
            </p:cNvSpPr>
            <p:nvPr/>
          </p:nvSpPr>
          <p:spPr bwMode="auto">
            <a:xfrm rot="-2700000">
              <a:off x="4776788" y="2506663"/>
              <a:ext cx="4778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SR-BI</a:t>
              </a:r>
              <a:endParaRPr lang="en-US" sz="1400"/>
            </a:p>
          </p:txBody>
        </p:sp>
        <p:sp>
          <p:nvSpPr>
            <p:cNvPr id="2155" name="Rectangle 135"/>
            <p:cNvSpPr>
              <a:spLocks noChangeArrowheads="1"/>
            </p:cNvSpPr>
            <p:nvPr/>
          </p:nvSpPr>
          <p:spPr bwMode="auto">
            <a:xfrm rot="-2700000">
              <a:off x="5167313" y="2516188"/>
              <a:ext cx="5080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Abcg5</a:t>
              </a:r>
              <a:endParaRPr lang="en-US" sz="1400"/>
            </a:p>
          </p:txBody>
        </p:sp>
        <p:sp>
          <p:nvSpPr>
            <p:cNvPr id="2156" name="Rectangle 135"/>
            <p:cNvSpPr>
              <a:spLocks noChangeArrowheads="1"/>
            </p:cNvSpPr>
            <p:nvPr/>
          </p:nvSpPr>
          <p:spPr bwMode="auto">
            <a:xfrm rot="-2700000">
              <a:off x="5564188" y="2509838"/>
              <a:ext cx="5080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Abcg8</a:t>
              </a:r>
              <a:endParaRPr lang="en-US" sz="1400"/>
            </a:p>
          </p:txBody>
        </p:sp>
        <p:sp>
          <p:nvSpPr>
            <p:cNvPr id="2157" name="TextBox 1"/>
            <p:cNvSpPr txBox="1">
              <a:spLocks noChangeArrowheads="1"/>
            </p:cNvSpPr>
            <p:nvPr/>
          </p:nvSpPr>
          <p:spPr bwMode="auto">
            <a:xfrm>
              <a:off x="525463" y="649288"/>
              <a:ext cx="44291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/>
                <a:t>A</a:t>
              </a:r>
            </a:p>
          </p:txBody>
        </p:sp>
        <p:sp>
          <p:nvSpPr>
            <p:cNvPr id="2158" name="TextBox 183"/>
            <p:cNvSpPr txBox="1">
              <a:spLocks noChangeArrowheads="1"/>
            </p:cNvSpPr>
            <p:nvPr/>
          </p:nvSpPr>
          <p:spPr bwMode="auto">
            <a:xfrm>
              <a:off x="3927475" y="647700"/>
              <a:ext cx="44291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/>
                <a:t>B</a:t>
              </a:r>
            </a:p>
          </p:txBody>
        </p:sp>
        <p:sp>
          <p:nvSpPr>
            <p:cNvPr id="2159" name="Rectangle 53"/>
            <p:cNvSpPr>
              <a:spLocks noChangeArrowheads="1"/>
            </p:cNvSpPr>
            <p:nvPr/>
          </p:nvSpPr>
          <p:spPr bwMode="auto">
            <a:xfrm>
              <a:off x="1327150" y="3759200"/>
              <a:ext cx="112713" cy="6064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60" name="Rectangle 54"/>
            <p:cNvSpPr>
              <a:spLocks noChangeArrowheads="1"/>
            </p:cNvSpPr>
            <p:nvPr/>
          </p:nvSpPr>
          <p:spPr bwMode="auto">
            <a:xfrm>
              <a:off x="1835150" y="3759200"/>
              <a:ext cx="112713" cy="6064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61" name="Rectangle 55"/>
            <p:cNvSpPr>
              <a:spLocks noChangeArrowheads="1"/>
            </p:cNvSpPr>
            <p:nvPr/>
          </p:nvSpPr>
          <p:spPr bwMode="auto">
            <a:xfrm>
              <a:off x="2343150" y="3759200"/>
              <a:ext cx="112713" cy="6064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62" name="Rectangle 56"/>
            <p:cNvSpPr>
              <a:spLocks noChangeArrowheads="1"/>
            </p:cNvSpPr>
            <p:nvPr/>
          </p:nvSpPr>
          <p:spPr bwMode="auto">
            <a:xfrm>
              <a:off x="2857500" y="3759200"/>
              <a:ext cx="112713" cy="6064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63" name="Rectangle 57"/>
            <p:cNvSpPr>
              <a:spLocks noChangeArrowheads="1"/>
            </p:cNvSpPr>
            <p:nvPr/>
          </p:nvSpPr>
          <p:spPr bwMode="auto">
            <a:xfrm>
              <a:off x="3365500" y="3759200"/>
              <a:ext cx="111125" cy="6064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64" name="Rectangle 58"/>
            <p:cNvSpPr>
              <a:spLocks noChangeArrowheads="1"/>
            </p:cNvSpPr>
            <p:nvPr/>
          </p:nvSpPr>
          <p:spPr bwMode="auto">
            <a:xfrm>
              <a:off x="3871913" y="3759200"/>
              <a:ext cx="112712" cy="6064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65" name="Rectangle 59"/>
            <p:cNvSpPr>
              <a:spLocks noChangeArrowheads="1"/>
            </p:cNvSpPr>
            <p:nvPr/>
          </p:nvSpPr>
          <p:spPr bwMode="auto">
            <a:xfrm>
              <a:off x="4379913" y="3759200"/>
              <a:ext cx="111125" cy="6064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66" name="Rectangle 60"/>
            <p:cNvSpPr>
              <a:spLocks noChangeArrowheads="1"/>
            </p:cNvSpPr>
            <p:nvPr/>
          </p:nvSpPr>
          <p:spPr bwMode="auto">
            <a:xfrm>
              <a:off x="4887913" y="3759200"/>
              <a:ext cx="111125" cy="6064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67" name="Rectangle 61"/>
            <p:cNvSpPr>
              <a:spLocks noChangeArrowheads="1"/>
            </p:cNvSpPr>
            <p:nvPr/>
          </p:nvSpPr>
          <p:spPr bwMode="auto">
            <a:xfrm>
              <a:off x="5402263" y="3759200"/>
              <a:ext cx="111125" cy="6064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68" name="Rectangle 62"/>
            <p:cNvSpPr>
              <a:spLocks noChangeArrowheads="1"/>
            </p:cNvSpPr>
            <p:nvPr/>
          </p:nvSpPr>
          <p:spPr bwMode="auto">
            <a:xfrm>
              <a:off x="5910263" y="3759200"/>
              <a:ext cx="111125" cy="6064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69" name="Rectangle 63"/>
            <p:cNvSpPr>
              <a:spLocks noChangeArrowheads="1"/>
            </p:cNvSpPr>
            <p:nvPr/>
          </p:nvSpPr>
          <p:spPr bwMode="auto">
            <a:xfrm>
              <a:off x="1439863" y="3883025"/>
              <a:ext cx="112712" cy="48260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70" name="Rectangle 64"/>
            <p:cNvSpPr>
              <a:spLocks noChangeArrowheads="1"/>
            </p:cNvSpPr>
            <p:nvPr/>
          </p:nvSpPr>
          <p:spPr bwMode="auto">
            <a:xfrm>
              <a:off x="1947863" y="3584575"/>
              <a:ext cx="112712" cy="78105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71" name="Rectangle 65"/>
            <p:cNvSpPr>
              <a:spLocks noChangeArrowheads="1"/>
            </p:cNvSpPr>
            <p:nvPr/>
          </p:nvSpPr>
          <p:spPr bwMode="auto">
            <a:xfrm>
              <a:off x="2455863" y="3941763"/>
              <a:ext cx="119062" cy="423862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72" name="Rectangle 66"/>
            <p:cNvSpPr>
              <a:spLocks noChangeArrowheads="1"/>
            </p:cNvSpPr>
            <p:nvPr/>
          </p:nvSpPr>
          <p:spPr bwMode="auto">
            <a:xfrm>
              <a:off x="2970213" y="3730625"/>
              <a:ext cx="111125" cy="63500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73" name="Rectangle 67"/>
            <p:cNvSpPr>
              <a:spLocks noChangeArrowheads="1"/>
            </p:cNvSpPr>
            <p:nvPr/>
          </p:nvSpPr>
          <p:spPr bwMode="auto">
            <a:xfrm>
              <a:off x="3476625" y="3678238"/>
              <a:ext cx="112713" cy="687387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74" name="Rectangle 68"/>
            <p:cNvSpPr>
              <a:spLocks noChangeArrowheads="1"/>
            </p:cNvSpPr>
            <p:nvPr/>
          </p:nvSpPr>
          <p:spPr bwMode="auto">
            <a:xfrm>
              <a:off x="3984625" y="3671888"/>
              <a:ext cx="111125" cy="693737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75" name="Rectangle 69"/>
            <p:cNvSpPr>
              <a:spLocks noChangeArrowheads="1"/>
            </p:cNvSpPr>
            <p:nvPr/>
          </p:nvSpPr>
          <p:spPr bwMode="auto">
            <a:xfrm>
              <a:off x="4491038" y="4135438"/>
              <a:ext cx="112712" cy="230187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76" name="Rectangle 70"/>
            <p:cNvSpPr>
              <a:spLocks noChangeArrowheads="1"/>
            </p:cNvSpPr>
            <p:nvPr/>
          </p:nvSpPr>
          <p:spPr bwMode="auto">
            <a:xfrm>
              <a:off x="4999038" y="3802063"/>
              <a:ext cx="119062" cy="563562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77" name="Rectangle 71"/>
            <p:cNvSpPr>
              <a:spLocks noChangeArrowheads="1"/>
            </p:cNvSpPr>
            <p:nvPr/>
          </p:nvSpPr>
          <p:spPr bwMode="auto">
            <a:xfrm>
              <a:off x="5513388" y="3789363"/>
              <a:ext cx="112712" cy="576262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78" name="Rectangle 72"/>
            <p:cNvSpPr>
              <a:spLocks noChangeArrowheads="1"/>
            </p:cNvSpPr>
            <p:nvPr/>
          </p:nvSpPr>
          <p:spPr bwMode="auto">
            <a:xfrm>
              <a:off x="6021388" y="4141788"/>
              <a:ext cx="112712" cy="223837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2179" name="Line 73"/>
            <p:cNvSpPr>
              <a:spLocks noChangeShapeType="1"/>
            </p:cNvSpPr>
            <p:nvPr/>
          </p:nvSpPr>
          <p:spPr bwMode="auto">
            <a:xfrm flipV="1">
              <a:off x="1379538" y="3635375"/>
              <a:ext cx="0" cy="1238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0" name="Line 74"/>
            <p:cNvSpPr>
              <a:spLocks noChangeShapeType="1"/>
            </p:cNvSpPr>
            <p:nvPr/>
          </p:nvSpPr>
          <p:spPr bwMode="auto">
            <a:xfrm>
              <a:off x="1341438" y="3635375"/>
              <a:ext cx="666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1" name="Line 75"/>
            <p:cNvSpPr>
              <a:spLocks noChangeShapeType="1"/>
            </p:cNvSpPr>
            <p:nvPr/>
          </p:nvSpPr>
          <p:spPr bwMode="auto">
            <a:xfrm flipV="1">
              <a:off x="1887538" y="3689350"/>
              <a:ext cx="0" cy="698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2" name="Line 76"/>
            <p:cNvSpPr>
              <a:spLocks noChangeShapeType="1"/>
            </p:cNvSpPr>
            <p:nvPr/>
          </p:nvSpPr>
          <p:spPr bwMode="auto">
            <a:xfrm>
              <a:off x="1857375" y="3689350"/>
              <a:ext cx="666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3" name="Line 77"/>
            <p:cNvSpPr>
              <a:spLocks noChangeShapeType="1"/>
            </p:cNvSpPr>
            <p:nvPr/>
          </p:nvSpPr>
          <p:spPr bwMode="auto">
            <a:xfrm flipV="1">
              <a:off x="2395538" y="3706813"/>
              <a:ext cx="0" cy="523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4" name="Line 78"/>
            <p:cNvSpPr>
              <a:spLocks noChangeShapeType="1"/>
            </p:cNvSpPr>
            <p:nvPr/>
          </p:nvSpPr>
          <p:spPr bwMode="auto">
            <a:xfrm>
              <a:off x="2365375" y="3706813"/>
              <a:ext cx="666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5" name="Line 79"/>
            <p:cNvSpPr>
              <a:spLocks noChangeShapeType="1"/>
            </p:cNvSpPr>
            <p:nvPr/>
          </p:nvSpPr>
          <p:spPr bwMode="auto">
            <a:xfrm flipV="1">
              <a:off x="2909888" y="3730625"/>
              <a:ext cx="0" cy="285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6" name="Line 80"/>
            <p:cNvSpPr>
              <a:spLocks noChangeShapeType="1"/>
            </p:cNvSpPr>
            <p:nvPr/>
          </p:nvSpPr>
          <p:spPr bwMode="auto">
            <a:xfrm>
              <a:off x="2879725" y="3730625"/>
              <a:ext cx="666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7" name="Line 81"/>
            <p:cNvSpPr>
              <a:spLocks noChangeShapeType="1"/>
            </p:cNvSpPr>
            <p:nvPr/>
          </p:nvSpPr>
          <p:spPr bwMode="auto">
            <a:xfrm flipV="1">
              <a:off x="3417888" y="3719513"/>
              <a:ext cx="0" cy="396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8" name="Line 82"/>
            <p:cNvSpPr>
              <a:spLocks noChangeShapeType="1"/>
            </p:cNvSpPr>
            <p:nvPr/>
          </p:nvSpPr>
          <p:spPr bwMode="auto">
            <a:xfrm>
              <a:off x="3387725" y="3719513"/>
              <a:ext cx="666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9" name="Line 83"/>
            <p:cNvSpPr>
              <a:spLocks noChangeShapeType="1"/>
            </p:cNvSpPr>
            <p:nvPr/>
          </p:nvSpPr>
          <p:spPr bwMode="auto">
            <a:xfrm flipV="1">
              <a:off x="3924300" y="3724275"/>
              <a:ext cx="0" cy="34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0" name="Line 84"/>
            <p:cNvSpPr>
              <a:spLocks noChangeShapeType="1"/>
            </p:cNvSpPr>
            <p:nvPr/>
          </p:nvSpPr>
          <p:spPr bwMode="auto">
            <a:xfrm>
              <a:off x="3894138" y="3724275"/>
              <a:ext cx="682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1" name="Line 85"/>
            <p:cNvSpPr>
              <a:spLocks noChangeShapeType="1"/>
            </p:cNvSpPr>
            <p:nvPr/>
          </p:nvSpPr>
          <p:spPr bwMode="auto">
            <a:xfrm flipV="1">
              <a:off x="4432300" y="3654425"/>
              <a:ext cx="0" cy="1047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2" name="Line 86"/>
            <p:cNvSpPr>
              <a:spLocks noChangeShapeType="1"/>
            </p:cNvSpPr>
            <p:nvPr/>
          </p:nvSpPr>
          <p:spPr bwMode="auto">
            <a:xfrm>
              <a:off x="4402138" y="3654425"/>
              <a:ext cx="682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3" name="Line 87"/>
            <p:cNvSpPr>
              <a:spLocks noChangeShapeType="1"/>
            </p:cNvSpPr>
            <p:nvPr/>
          </p:nvSpPr>
          <p:spPr bwMode="auto">
            <a:xfrm flipV="1">
              <a:off x="4938713" y="3624263"/>
              <a:ext cx="0" cy="1349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4" name="Line 88"/>
            <p:cNvSpPr>
              <a:spLocks noChangeShapeType="1"/>
            </p:cNvSpPr>
            <p:nvPr/>
          </p:nvSpPr>
          <p:spPr bwMode="auto">
            <a:xfrm>
              <a:off x="4910138" y="3624263"/>
              <a:ext cx="666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5" name="Line 89"/>
            <p:cNvSpPr>
              <a:spLocks noChangeShapeType="1"/>
            </p:cNvSpPr>
            <p:nvPr/>
          </p:nvSpPr>
          <p:spPr bwMode="auto">
            <a:xfrm flipV="1">
              <a:off x="5453063" y="3541713"/>
              <a:ext cx="0" cy="2174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6" name="Line 90"/>
            <p:cNvSpPr>
              <a:spLocks noChangeShapeType="1"/>
            </p:cNvSpPr>
            <p:nvPr/>
          </p:nvSpPr>
          <p:spPr bwMode="auto">
            <a:xfrm>
              <a:off x="5424488" y="3541713"/>
              <a:ext cx="666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7" name="Line 91"/>
            <p:cNvSpPr>
              <a:spLocks noChangeShapeType="1"/>
            </p:cNvSpPr>
            <p:nvPr/>
          </p:nvSpPr>
          <p:spPr bwMode="auto">
            <a:xfrm flipV="1">
              <a:off x="5961063" y="3502025"/>
              <a:ext cx="0" cy="2571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8" name="Line 92"/>
            <p:cNvSpPr>
              <a:spLocks noChangeShapeType="1"/>
            </p:cNvSpPr>
            <p:nvPr/>
          </p:nvSpPr>
          <p:spPr bwMode="auto">
            <a:xfrm>
              <a:off x="5922963" y="3502025"/>
              <a:ext cx="666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9" name="Line 93"/>
            <p:cNvSpPr>
              <a:spLocks noChangeShapeType="1"/>
            </p:cNvSpPr>
            <p:nvPr/>
          </p:nvSpPr>
          <p:spPr bwMode="auto">
            <a:xfrm flipV="1">
              <a:off x="1492250" y="3817938"/>
              <a:ext cx="0" cy="650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0" name="Line 94"/>
            <p:cNvSpPr>
              <a:spLocks noChangeShapeType="1"/>
            </p:cNvSpPr>
            <p:nvPr/>
          </p:nvSpPr>
          <p:spPr bwMode="auto">
            <a:xfrm>
              <a:off x="1462088" y="3817938"/>
              <a:ext cx="666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1" name="Line 95"/>
            <p:cNvSpPr>
              <a:spLocks noChangeShapeType="1"/>
            </p:cNvSpPr>
            <p:nvPr/>
          </p:nvSpPr>
          <p:spPr bwMode="auto">
            <a:xfrm flipV="1">
              <a:off x="2000250" y="3478213"/>
              <a:ext cx="0" cy="1063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2" name="Line 96"/>
            <p:cNvSpPr>
              <a:spLocks noChangeShapeType="1"/>
            </p:cNvSpPr>
            <p:nvPr/>
          </p:nvSpPr>
          <p:spPr bwMode="auto">
            <a:xfrm>
              <a:off x="1968500" y="3478213"/>
              <a:ext cx="682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3" name="Line 97"/>
            <p:cNvSpPr>
              <a:spLocks noChangeShapeType="1"/>
            </p:cNvSpPr>
            <p:nvPr/>
          </p:nvSpPr>
          <p:spPr bwMode="auto">
            <a:xfrm flipV="1">
              <a:off x="2514600" y="3906838"/>
              <a:ext cx="0" cy="34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4" name="Line 98"/>
            <p:cNvSpPr>
              <a:spLocks noChangeShapeType="1"/>
            </p:cNvSpPr>
            <p:nvPr/>
          </p:nvSpPr>
          <p:spPr bwMode="auto">
            <a:xfrm>
              <a:off x="2484438" y="3906838"/>
              <a:ext cx="666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5" name="Line 99"/>
            <p:cNvSpPr>
              <a:spLocks noChangeShapeType="1"/>
            </p:cNvSpPr>
            <p:nvPr/>
          </p:nvSpPr>
          <p:spPr bwMode="auto">
            <a:xfrm flipV="1">
              <a:off x="3022600" y="3719513"/>
              <a:ext cx="0" cy="111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6" name="Line 100"/>
            <p:cNvSpPr>
              <a:spLocks noChangeShapeType="1"/>
            </p:cNvSpPr>
            <p:nvPr/>
          </p:nvSpPr>
          <p:spPr bwMode="auto">
            <a:xfrm>
              <a:off x="2992438" y="3719513"/>
              <a:ext cx="666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7" name="Line 101"/>
            <p:cNvSpPr>
              <a:spLocks noChangeShapeType="1"/>
            </p:cNvSpPr>
            <p:nvPr/>
          </p:nvSpPr>
          <p:spPr bwMode="auto">
            <a:xfrm flipV="1">
              <a:off x="3529013" y="3624263"/>
              <a:ext cx="0" cy="539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8" name="Line 102"/>
            <p:cNvSpPr>
              <a:spLocks noChangeShapeType="1"/>
            </p:cNvSpPr>
            <p:nvPr/>
          </p:nvSpPr>
          <p:spPr bwMode="auto">
            <a:xfrm>
              <a:off x="3498850" y="3624263"/>
              <a:ext cx="682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9" name="Line 103"/>
            <p:cNvSpPr>
              <a:spLocks noChangeShapeType="1"/>
            </p:cNvSpPr>
            <p:nvPr/>
          </p:nvSpPr>
          <p:spPr bwMode="auto">
            <a:xfrm flipV="1">
              <a:off x="4037013" y="3606800"/>
              <a:ext cx="0" cy="650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0" name="Line 104"/>
            <p:cNvSpPr>
              <a:spLocks noChangeShapeType="1"/>
            </p:cNvSpPr>
            <p:nvPr/>
          </p:nvSpPr>
          <p:spPr bwMode="auto">
            <a:xfrm>
              <a:off x="4006850" y="3606800"/>
              <a:ext cx="682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1" name="Line 105"/>
            <p:cNvSpPr>
              <a:spLocks noChangeShapeType="1"/>
            </p:cNvSpPr>
            <p:nvPr/>
          </p:nvSpPr>
          <p:spPr bwMode="auto">
            <a:xfrm flipV="1">
              <a:off x="4543425" y="4094163"/>
              <a:ext cx="0" cy="412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2" name="Line 106"/>
            <p:cNvSpPr>
              <a:spLocks noChangeShapeType="1"/>
            </p:cNvSpPr>
            <p:nvPr/>
          </p:nvSpPr>
          <p:spPr bwMode="auto">
            <a:xfrm>
              <a:off x="4514850" y="4094163"/>
              <a:ext cx="666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3" name="Line 107"/>
            <p:cNvSpPr>
              <a:spLocks noChangeShapeType="1"/>
            </p:cNvSpPr>
            <p:nvPr/>
          </p:nvSpPr>
          <p:spPr bwMode="auto">
            <a:xfrm flipV="1">
              <a:off x="5057775" y="3724275"/>
              <a:ext cx="0" cy="777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4" name="Line 108"/>
            <p:cNvSpPr>
              <a:spLocks noChangeShapeType="1"/>
            </p:cNvSpPr>
            <p:nvPr/>
          </p:nvSpPr>
          <p:spPr bwMode="auto">
            <a:xfrm>
              <a:off x="5029200" y="3724275"/>
              <a:ext cx="666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5" name="Line 109"/>
            <p:cNvSpPr>
              <a:spLocks noChangeShapeType="1"/>
            </p:cNvSpPr>
            <p:nvPr/>
          </p:nvSpPr>
          <p:spPr bwMode="auto">
            <a:xfrm flipV="1">
              <a:off x="5565775" y="3635375"/>
              <a:ext cx="0" cy="1539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6" name="Line 110"/>
            <p:cNvSpPr>
              <a:spLocks noChangeShapeType="1"/>
            </p:cNvSpPr>
            <p:nvPr/>
          </p:nvSpPr>
          <p:spPr bwMode="auto">
            <a:xfrm>
              <a:off x="5537200" y="3635375"/>
              <a:ext cx="666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7" name="Line 111"/>
            <p:cNvSpPr>
              <a:spLocks noChangeShapeType="1"/>
            </p:cNvSpPr>
            <p:nvPr/>
          </p:nvSpPr>
          <p:spPr bwMode="auto">
            <a:xfrm flipV="1">
              <a:off x="6073775" y="4048125"/>
              <a:ext cx="0" cy="936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8" name="Line 112"/>
            <p:cNvSpPr>
              <a:spLocks noChangeShapeType="1"/>
            </p:cNvSpPr>
            <p:nvPr/>
          </p:nvSpPr>
          <p:spPr bwMode="auto">
            <a:xfrm>
              <a:off x="6043613" y="4048125"/>
              <a:ext cx="666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9" name="Line 113"/>
            <p:cNvSpPr>
              <a:spLocks noChangeShapeType="1"/>
            </p:cNvSpPr>
            <p:nvPr/>
          </p:nvSpPr>
          <p:spPr bwMode="auto">
            <a:xfrm>
              <a:off x="1189038" y="3149600"/>
              <a:ext cx="0" cy="12160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0" name="Line 114"/>
            <p:cNvSpPr>
              <a:spLocks noChangeShapeType="1"/>
            </p:cNvSpPr>
            <p:nvPr/>
          </p:nvSpPr>
          <p:spPr bwMode="auto">
            <a:xfrm>
              <a:off x="1106488" y="4365625"/>
              <a:ext cx="825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1" name="Line 115"/>
            <p:cNvSpPr>
              <a:spLocks noChangeShapeType="1"/>
            </p:cNvSpPr>
            <p:nvPr/>
          </p:nvSpPr>
          <p:spPr bwMode="auto">
            <a:xfrm>
              <a:off x="1106488" y="3759200"/>
              <a:ext cx="825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2" name="Line 116"/>
            <p:cNvSpPr>
              <a:spLocks noChangeShapeType="1"/>
            </p:cNvSpPr>
            <p:nvPr/>
          </p:nvSpPr>
          <p:spPr bwMode="auto">
            <a:xfrm>
              <a:off x="1106488" y="3149600"/>
              <a:ext cx="825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3" name="Line 117"/>
            <p:cNvSpPr>
              <a:spLocks noChangeShapeType="1"/>
            </p:cNvSpPr>
            <p:nvPr/>
          </p:nvSpPr>
          <p:spPr bwMode="auto">
            <a:xfrm>
              <a:off x="1189038" y="4365625"/>
              <a:ext cx="50895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4" name="Line 118"/>
            <p:cNvSpPr>
              <a:spLocks noChangeShapeType="1"/>
            </p:cNvSpPr>
            <p:nvPr/>
          </p:nvSpPr>
          <p:spPr bwMode="auto">
            <a:xfrm flipV="1">
              <a:off x="1189038" y="4365625"/>
              <a:ext cx="0" cy="63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5" name="Line 119"/>
            <p:cNvSpPr>
              <a:spLocks noChangeShapeType="1"/>
            </p:cNvSpPr>
            <p:nvPr/>
          </p:nvSpPr>
          <p:spPr bwMode="auto">
            <a:xfrm flipV="1">
              <a:off x="1697038" y="4365625"/>
              <a:ext cx="0" cy="63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6" name="Line 120"/>
            <p:cNvSpPr>
              <a:spLocks noChangeShapeType="1"/>
            </p:cNvSpPr>
            <p:nvPr/>
          </p:nvSpPr>
          <p:spPr bwMode="auto">
            <a:xfrm flipV="1">
              <a:off x="2203450" y="4365625"/>
              <a:ext cx="0" cy="63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7" name="Line 121"/>
            <p:cNvSpPr>
              <a:spLocks noChangeShapeType="1"/>
            </p:cNvSpPr>
            <p:nvPr/>
          </p:nvSpPr>
          <p:spPr bwMode="auto">
            <a:xfrm flipV="1">
              <a:off x="2719388" y="4365625"/>
              <a:ext cx="0" cy="63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8" name="Line 122"/>
            <p:cNvSpPr>
              <a:spLocks noChangeShapeType="1"/>
            </p:cNvSpPr>
            <p:nvPr/>
          </p:nvSpPr>
          <p:spPr bwMode="auto">
            <a:xfrm flipV="1">
              <a:off x="3225800" y="4365625"/>
              <a:ext cx="0" cy="63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9" name="Line 123"/>
            <p:cNvSpPr>
              <a:spLocks noChangeShapeType="1"/>
            </p:cNvSpPr>
            <p:nvPr/>
          </p:nvSpPr>
          <p:spPr bwMode="auto">
            <a:xfrm flipV="1">
              <a:off x="3732213" y="4365625"/>
              <a:ext cx="0" cy="63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30" name="Line 124"/>
            <p:cNvSpPr>
              <a:spLocks noChangeShapeType="1"/>
            </p:cNvSpPr>
            <p:nvPr/>
          </p:nvSpPr>
          <p:spPr bwMode="auto">
            <a:xfrm flipV="1">
              <a:off x="4240213" y="4365625"/>
              <a:ext cx="0" cy="63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31" name="Line 125"/>
            <p:cNvSpPr>
              <a:spLocks noChangeShapeType="1"/>
            </p:cNvSpPr>
            <p:nvPr/>
          </p:nvSpPr>
          <p:spPr bwMode="auto">
            <a:xfrm flipV="1">
              <a:off x="4748213" y="4365625"/>
              <a:ext cx="0" cy="63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32" name="Line 126"/>
            <p:cNvSpPr>
              <a:spLocks noChangeShapeType="1"/>
            </p:cNvSpPr>
            <p:nvPr/>
          </p:nvSpPr>
          <p:spPr bwMode="auto">
            <a:xfrm flipV="1">
              <a:off x="5262563" y="4365625"/>
              <a:ext cx="0" cy="63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33" name="Line 127"/>
            <p:cNvSpPr>
              <a:spLocks noChangeShapeType="1"/>
            </p:cNvSpPr>
            <p:nvPr/>
          </p:nvSpPr>
          <p:spPr bwMode="auto">
            <a:xfrm flipV="1">
              <a:off x="5770563" y="4365625"/>
              <a:ext cx="0" cy="63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34" name="Line 128"/>
            <p:cNvSpPr>
              <a:spLocks noChangeShapeType="1"/>
            </p:cNvSpPr>
            <p:nvPr/>
          </p:nvSpPr>
          <p:spPr bwMode="auto">
            <a:xfrm flipV="1">
              <a:off x="6278563" y="4365625"/>
              <a:ext cx="0" cy="63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35" name="Rectangle 129"/>
            <p:cNvSpPr>
              <a:spLocks noChangeArrowheads="1"/>
            </p:cNvSpPr>
            <p:nvPr/>
          </p:nvSpPr>
          <p:spPr bwMode="auto">
            <a:xfrm>
              <a:off x="992188" y="4237038"/>
              <a:ext cx="10001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0</a:t>
              </a:r>
              <a:endParaRPr lang="en-US" sz="1400"/>
            </a:p>
          </p:txBody>
        </p:sp>
        <p:sp>
          <p:nvSpPr>
            <p:cNvPr id="2236" name="Rectangle 130"/>
            <p:cNvSpPr>
              <a:spLocks noChangeArrowheads="1"/>
            </p:cNvSpPr>
            <p:nvPr/>
          </p:nvSpPr>
          <p:spPr bwMode="auto">
            <a:xfrm>
              <a:off x="992188" y="3646488"/>
              <a:ext cx="10001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1</a:t>
              </a:r>
              <a:endParaRPr lang="en-US" sz="1400"/>
            </a:p>
          </p:txBody>
        </p:sp>
        <p:sp>
          <p:nvSpPr>
            <p:cNvPr id="2237" name="Rectangle 131"/>
            <p:cNvSpPr>
              <a:spLocks noChangeArrowheads="1"/>
            </p:cNvSpPr>
            <p:nvPr/>
          </p:nvSpPr>
          <p:spPr bwMode="auto">
            <a:xfrm>
              <a:off x="1001713" y="3011488"/>
              <a:ext cx="98425" cy="214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2</a:t>
              </a:r>
              <a:endParaRPr lang="en-US" sz="1400"/>
            </a:p>
          </p:txBody>
        </p:sp>
        <p:sp>
          <p:nvSpPr>
            <p:cNvPr id="2238" name="Rectangle 132"/>
            <p:cNvSpPr>
              <a:spLocks noChangeArrowheads="1"/>
            </p:cNvSpPr>
            <p:nvPr/>
          </p:nvSpPr>
          <p:spPr bwMode="auto">
            <a:xfrm rot="-2700000">
              <a:off x="1049338" y="4538663"/>
              <a:ext cx="48895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Elovl6</a:t>
              </a:r>
              <a:endParaRPr lang="en-US" sz="1400"/>
            </a:p>
          </p:txBody>
        </p:sp>
        <p:sp>
          <p:nvSpPr>
            <p:cNvPr id="2239" name="Rectangle 133"/>
            <p:cNvSpPr>
              <a:spLocks noChangeArrowheads="1"/>
            </p:cNvSpPr>
            <p:nvPr/>
          </p:nvSpPr>
          <p:spPr bwMode="auto">
            <a:xfrm rot="-2700000">
              <a:off x="1620838" y="4467225"/>
              <a:ext cx="37782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Adrp</a:t>
              </a:r>
              <a:endParaRPr lang="en-US" sz="1400"/>
            </a:p>
          </p:txBody>
        </p:sp>
        <p:sp>
          <p:nvSpPr>
            <p:cNvPr id="2240" name="Rectangle 134"/>
            <p:cNvSpPr>
              <a:spLocks noChangeArrowheads="1"/>
            </p:cNvSpPr>
            <p:nvPr/>
          </p:nvSpPr>
          <p:spPr bwMode="auto">
            <a:xfrm rot="-2700000">
              <a:off x="2052638" y="4537075"/>
              <a:ext cx="498475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Acox1</a:t>
              </a:r>
              <a:endParaRPr lang="en-US" sz="1400"/>
            </a:p>
          </p:txBody>
        </p:sp>
        <p:sp>
          <p:nvSpPr>
            <p:cNvPr id="2241" name="Rectangle 135"/>
            <p:cNvSpPr>
              <a:spLocks noChangeArrowheads="1"/>
            </p:cNvSpPr>
            <p:nvPr/>
          </p:nvSpPr>
          <p:spPr bwMode="auto">
            <a:xfrm rot="-2700000">
              <a:off x="2573338" y="4546600"/>
              <a:ext cx="498475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Acox2</a:t>
              </a:r>
              <a:endParaRPr lang="en-US" sz="1400"/>
            </a:p>
          </p:txBody>
        </p:sp>
        <p:sp>
          <p:nvSpPr>
            <p:cNvPr id="2242" name="Rectangle 136"/>
            <p:cNvSpPr>
              <a:spLocks noChangeArrowheads="1"/>
            </p:cNvSpPr>
            <p:nvPr/>
          </p:nvSpPr>
          <p:spPr bwMode="auto">
            <a:xfrm rot="-2700000">
              <a:off x="3136900" y="4532313"/>
              <a:ext cx="43815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Mcad</a:t>
              </a:r>
              <a:endParaRPr lang="en-US" sz="1400"/>
            </a:p>
          </p:txBody>
        </p:sp>
        <p:sp>
          <p:nvSpPr>
            <p:cNvPr id="2243" name="Rectangle 137"/>
            <p:cNvSpPr>
              <a:spLocks noChangeArrowheads="1"/>
            </p:cNvSpPr>
            <p:nvPr/>
          </p:nvSpPr>
          <p:spPr bwMode="auto">
            <a:xfrm rot="-2700000">
              <a:off x="3651250" y="4546600"/>
              <a:ext cx="4492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Vlcad</a:t>
              </a:r>
              <a:endParaRPr lang="en-US" sz="1400"/>
            </a:p>
          </p:txBody>
        </p:sp>
        <p:sp>
          <p:nvSpPr>
            <p:cNvPr id="2244" name="Rectangle 138"/>
            <p:cNvSpPr>
              <a:spLocks noChangeArrowheads="1"/>
            </p:cNvSpPr>
            <p:nvPr/>
          </p:nvSpPr>
          <p:spPr bwMode="auto">
            <a:xfrm rot="-2700000">
              <a:off x="4097338" y="4552950"/>
              <a:ext cx="50641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Fabp5</a:t>
              </a:r>
              <a:endParaRPr lang="en-US" sz="1400"/>
            </a:p>
          </p:txBody>
        </p:sp>
        <p:sp>
          <p:nvSpPr>
            <p:cNvPr id="2245" name="Rectangle 139"/>
            <p:cNvSpPr>
              <a:spLocks noChangeArrowheads="1"/>
            </p:cNvSpPr>
            <p:nvPr/>
          </p:nvSpPr>
          <p:spPr bwMode="auto">
            <a:xfrm rot="-2700000">
              <a:off x="4864100" y="4481513"/>
              <a:ext cx="25082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Acl</a:t>
              </a:r>
              <a:endParaRPr lang="en-US" sz="1400"/>
            </a:p>
          </p:txBody>
        </p:sp>
        <p:sp>
          <p:nvSpPr>
            <p:cNvPr id="2246" name="Rectangle 140"/>
            <p:cNvSpPr>
              <a:spLocks noChangeArrowheads="1"/>
            </p:cNvSpPr>
            <p:nvPr/>
          </p:nvSpPr>
          <p:spPr bwMode="auto">
            <a:xfrm rot="-2700000">
              <a:off x="4960938" y="4618038"/>
              <a:ext cx="71596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Cyp4a14</a:t>
              </a:r>
              <a:endParaRPr lang="en-US" sz="1400"/>
            </a:p>
          </p:txBody>
        </p:sp>
        <p:sp>
          <p:nvSpPr>
            <p:cNvPr id="2247" name="Rectangle 141"/>
            <p:cNvSpPr>
              <a:spLocks noChangeArrowheads="1"/>
            </p:cNvSpPr>
            <p:nvPr/>
          </p:nvSpPr>
          <p:spPr bwMode="auto">
            <a:xfrm rot="-2700000">
              <a:off x="5741988" y="4510088"/>
              <a:ext cx="40957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Scd1</a:t>
              </a:r>
              <a:endParaRPr lang="en-US" sz="1400"/>
            </a:p>
          </p:txBody>
        </p:sp>
        <p:sp>
          <p:nvSpPr>
            <p:cNvPr id="2248" name="Rectangle 142"/>
            <p:cNvSpPr>
              <a:spLocks noChangeArrowheads="1"/>
            </p:cNvSpPr>
            <p:nvPr/>
          </p:nvSpPr>
          <p:spPr bwMode="auto">
            <a:xfrm rot="-5400000">
              <a:off x="242094" y="3625057"/>
              <a:ext cx="128428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</a:rPr>
                <a:t>Relative mRNA</a:t>
              </a:r>
              <a:endParaRPr lang="en-US" sz="1400" dirty="0"/>
            </a:p>
          </p:txBody>
        </p:sp>
        <p:sp>
          <p:nvSpPr>
            <p:cNvPr id="2249" name="Text Box 296"/>
            <p:cNvSpPr txBox="1">
              <a:spLocks noChangeArrowheads="1"/>
            </p:cNvSpPr>
            <p:nvPr/>
          </p:nvSpPr>
          <p:spPr bwMode="auto">
            <a:xfrm>
              <a:off x="1411288" y="3043238"/>
              <a:ext cx="960437" cy="30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/>
                <a:t>Ad-GFP</a:t>
              </a:r>
            </a:p>
          </p:txBody>
        </p:sp>
        <p:sp>
          <p:nvSpPr>
            <p:cNvPr id="2250" name="Text Box 297"/>
            <p:cNvSpPr txBox="1">
              <a:spLocks noChangeArrowheads="1"/>
            </p:cNvSpPr>
            <p:nvPr/>
          </p:nvSpPr>
          <p:spPr bwMode="auto">
            <a:xfrm>
              <a:off x="1411288" y="3230563"/>
              <a:ext cx="960437" cy="306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/>
                <a:t>Ad-Ces1</a:t>
              </a:r>
            </a:p>
          </p:txBody>
        </p:sp>
        <p:sp>
          <p:nvSpPr>
            <p:cNvPr id="2251" name="Rectangle 2054"/>
            <p:cNvSpPr>
              <a:spLocks noChangeArrowheads="1"/>
            </p:cNvSpPr>
            <p:nvPr/>
          </p:nvSpPr>
          <p:spPr bwMode="auto">
            <a:xfrm>
              <a:off x="1325563" y="3124200"/>
              <a:ext cx="114300" cy="10953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2" name="Rectangle 2055"/>
            <p:cNvSpPr>
              <a:spLocks noChangeArrowheads="1"/>
            </p:cNvSpPr>
            <p:nvPr/>
          </p:nvSpPr>
          <p:spPr bwMode="auto">
            <a:xfrm>
              <a:off x="1323975" y="3327400"/>
              <a:ext cx="112713" cy="10795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3" name="Text Box 293"/>
            <p:cNvSpPr txBox="1">
              <a:spLocks noChangeArrowheads="1"/>
            </p:cNvSpPr>
            <p:nvPr/>
          </p:nvSpPr>
          <p:spPr bwMode="auto">
            <a:xfrm>
              <a:off x="4406900" y="3835400"/>
              <a:ext cx="587375" cy="461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400" b="1"/>
                <a:t>*</a:t>
              </a:r>
            </a:p>
          </p:txBody>
        </p:sp>
        <p:sp>
          <p:nvSpPr>
            <p:cNvPr id="2254" name="Text Box 293"/>
            <p:cNvSpPr txBox="1">
              <a:spLocks noChangeArrowheads="1"/>
            </p:cNvSpPr>
            <p:nvPr/>
          </p:nvSpPr>
          <p:spPr bwMode="auto">
            <a:xfrm>
              <a:off x="5942013" y="3806825"/>
              <a:ext cx="587375" cy="461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400" b="1"/>
                <a:t>*</a:t>
              </a:r>
            </a:p>
          </p:txBody>
        </p:sp>
        <p:sp>
          <p:nvSpPr>
            <p:cNvPr id="2255" name="TextBox 390"/>
            <p:cNvSpPr txBox="1">
              <a:spLocks noChangeArrowheads="1"/>
            </p:cNvSpPr>
            <p:nvPr/>
          </p:nvSpPr>
          <p:spPr bwMode="auto">
            <a:xfrm>
              <a:off x="515938" y="2892425"/>
              <a:ext cx="8128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/>
                <a:t>C</a:t>
              </a:r>
            </a:p>
          </p:txBody>
        </p:sp>
        <p:sp>
          <p:nvSpPr>
            <p:cNvPr id="2256" name="TextBox 1"/>
            <p:cNvSpPr txBox="1">
              <a:spLocks noChangeArrowheads="1"/>
            </p:cNvSpPr>
            <p:nvPr/>
          </p:nvSpPr>
          <p:spPr bwMode="auto">
            <a:xfrm>
              <a:off x="288925" y="176213"/>
              <a:ext cx="1635125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/>
                <a:t>Figure </a:t>
              </a:r>
              <a:r>
                <a:rPr lang="en-US" b="1" dirty="0" smtClean="0"/>
                <a:t>S2</a:t>
              </a:r>
              <a:endParaRPr lang="en-US" b="1" dirty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96900" y="294481"/>
            <a:ext cx="4189413" cy="2669382"/>
            <a:chOff x="596900" y="294481"/>
            <a:chExt cx="4189413" cy="2669382"/>
          </a:xfrm>
        </p:grpSpPr>
        <p:sp>
          <p:nvSpPr>
            <p:cNvPr id="3074" name="Rectangle 211"/>
            <p:cNvSpPr>
              <a:spLocks noChangeArrowheads="1"/>
            </p:cNvSpPr>
            <p:nvPr/>
          </p:nvSpPr>
          <p:spPr bwMode="auto">
            <a:xfrm>
              <a:off x="2941638" y="1849438"/>
              <a:ext cx="434975" cy="83502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" name="Rectangle 212"/>
            <p:cNvSpPr>
              <a:spLocks noChangeArrowheads="1"/>
            </p:cNvSpPr>
            <p:nvPr/>
          </p:nvSpPr>
          <p:spPr bwMode="auto">
            <a:xfrm>
              <a:off x="4025900" y="1592263"/>
              <a:ext cx="434975" cy="109220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" name="Line 213"/>
            <p:cNvSpPr>
              <a:spLocks noChangeShapeType="1"/>
            </p:cNvSpPr>
            <p:nvPr/>
          </p:nvSpPr>
          <p:spPr bwMode="auto">
            <a:xfrm flipV="1">
              <a:off x="3157538" y="1744663"/>
              <a:ext cx="0" cy="1047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7" name="Line 215"/>
            <p:cNvSpPr>
              <a:spLocks noChangeShapeType="1"/>
            </p:cNvSpPr>
            <p:nvPr/>
          </p:nvSpPr>
          <p:spPr bwMode="auto">
            <a:xfrm flipV="1">
              <a:off x="4241800" y="1458913"/>
              <a:ext cx="0" cy="1333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8" name="Line 217"/>
            <p:cNvSpPr>
              <a:spLocks noChangeShapeType="1"/>
            </p:cNvSpPr>
            <p:nvPr/>
          </p:nvSpPr>
          <p:spPr bwMode="auto">
            <a:xfrm>
              <a:off x="2617788" y="1273175"/>
              <a:ext cx="0" cy="14112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9" name="Line 218"/>
            <p:cNvSpPr>
              <a:spLocks noChangeShapeType="1"/>
            </p:cNvSpPr>
            <p:nvPr/>
          </p:nvSpPr>
          <p:spPr bwMode="auto">
            <a:xfrm>
              <a:off x="2578100" y="2684463"/>
              <a:ext cx="396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0" name="Line 219"/>
            <p:cNvSpPr>
              <a:spLocks noChangeShapeType="1"/>
            </p:cNvSpPr>
            <p:nvPr/>
          </p:nvSpPr>
          <p:spPr bwMode="auto">
            <a:xfrm>
              <a:off x="2578100" y="2332038"/>
              <a:ext cx="396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1" name="Line 220"/>
            <p:cNvSpPr>
              <a:spLocks noChangeShapeType="1"/>
            </p:cNvSpPr>
            <p:nvPr/>
          </p:nvSpPr>
          <p:spPr bwMode="auto">
            <a:xfrm>
              <a:off x="2578100" y="1978025"/>
              <a:ext cx="396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2" name="Line 221"/>
            <p:cNvSpPr>
              <a:spLocks noChangeShapeType="1"/>
            </p:cNvSpPr>
            <p:nvPr/>
          </p:nvSpPr>
          <p:spPr bwMode="auto">
            <a:xfrm>
              <a:off x="2578100" y="1625600"/>
              <a:ext cx="396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3" name="Line 222"/>
            <p:cNvSpPr>
              <a:spLocks noChangeShapeType="1"/>
            </p:cNvSpPr>
            <p:nvPr/>
          </p:nvSpPr>
          <p:spPr bwMode="auto">
            <a:xfrm>
              <a:off x="2578100" y="1273175"/>
              <a:ext cx="396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Line 223"/>
            <p:cNvSpPr>
              <a:spLocks noChangeShapeType="1"/>
            </p:cNvSpPr>
            <p:nvPr/>
          </p:nvSpPr>
          <p:spPr bwMode="auto">
            <a:xfrm>
              <a:off x="2617788" y="2684463"/>
              <a:ext cx="21685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5" name="Line 224"/>
            <p:cNvSpPr>
              <a:spLocks noChangeShapeType="1"/>
            </p:cNvSpPr>
            <p:nvPr/>
          </p:nvSpPr>
          <p:spPr bwMode="auto">
            <a:xfrm flipV="1">
              <a:off x="2617788" y="2684463"/>
              <a:ext cx="0" cy="571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6" name="Line 225"/>
            <p:cNvSpPr>
              <a:spLocks noChangeShapeType="1"/>
            </p:cNvSpPr>
            <p:nvPr/>
          </p:nvSpPr>
          <p:spPr bwMode="auto">
            <a:xfrm flipV="1">
              <a:off x="3700463" y="2684463"/>
              <a:ext cx="0" cy="571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7" name="Line 226"/>
            <p:cNvSpPr>
              <a:spLocks noChangeShapeType="1"/>
            </p:cNvSpPr>
            <p:nvPr/>
          </p:nvSpPr>
          <p:spPr bwMode="auto">
            <a:xfrm flipV="1">
              <a:off x="4786313" y="2684463"/>
              <a:ext cx="0" cy="571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8" name="Rectangle 227"/>
            <p:cNvSpPr>
              <a:spLocks noChangeArrowheads="1"/>
            </p:cNvSpPr>
            <p:nvPr/>
          </p:nvSpPr>
          <p:spPr bwMode="auto">
            <a:xfrm>
              <a:off x="2471738" y="2574925"/>
              <a:ext cx="76200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0</a:t>
              </a:r>
              <a:endParaRPr lang="en-US" sz="1400"/>
            </a:p>
          </p:txBody>
        </p:sp>
        <p:sp>
          <p:nvSpPr>
            <p:cNvPr id="3089" name="Rectangle 228"/>
            <p:cNvSpPr>
              <a:spLocks noChangeArrowheads="1"/>
            </p:cNvSpPr>
            <p:nvPr/>
          </p:nvSpPr>
          <p:spPr bwMode="auto">
            <a:xfrm>
              <a:off x="2265363" y="2217738"/>
              <a:ext cx="227012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200</a:t>
              </a:r>
              <a:endParaRPr lang="en-US" sz="1400"/>
            </a:p>
          </p:txBody>
        </p:sp>
        <p:sp>
          <p:nvSpPr>
            <p:cNvPr id="3090" name="Rectangle 229"/>
            <p:cNvSpPr>
              <a:spLocks noChangeArrowheads="1"/>
            </p:cNvSpPr>
            <p:nvPr/>
          </p:nvSpPr>
          <p:spPr bwMode="auto">
            <a:xfrm>
              <a:off x="2270125" y="1863725"/>
              <a:ext cx="22701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400</a:t>
              </a:r>
              <a:endParaRPr lang="en-US" sz="1400"/>
            </a:p>
          </p:txBody>
        </p:sp>
        <p:sp>
          <p:nvSpPr>
            <p:cNvPr id="3091" name="Rectangle 230"/>
            <p:cNvSpPr>
              <a:spLocks noChangeArrowheads="1"/>
            </p:cNvSpPr>
            <p:nvPr/>
          </p:nvSpPr>
          <p:spPr bwMode="auto">
            <a:xfrm>
              <a:off x="2270125" y="1516063"/>
              <a:ext cx="22701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600</a:t>
              </a:r>
              <a:endParaRPr lang="en-US" sz="1400"/>
            </a:p>
          </p:txBody>
        </p:sp>
        <p:sp>
          <p:nvSpPr>
            <p:cNvPr id="3092" name="Rectangle 231"/>
            <p:cNvSpPr>
              <a:spLocks noChangeArrowheads="1"/>
            </p:cNvSpPr>
            <p:nvPr/>
          </p:nvSpPr>
          <p:spPr bwMode="auto">
            <a:xfrm>
              <a:off x="2270125" y="1158875"/>
              <a:ext cx="22701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800</a:t>
              </a:r>
              <a:endParaRPr lang="en-US" sz="1400"/>
            </a:p>
          </p:txBody>
        </p:sp>
        <p:sp>
          <p:nvSpPr>
            <p:cNvPr id="3093" name="Rectangle 232"/>
            <p:cNvSpPr>
              <a:spLocks noChangeArrowheads="1"/>
            </p:cNvSpPr>
            <p:nvPr/>
          </p:nvSpPr>
          <p:spPr bwMode="auto">
            <a:xfrm>
              <a:off x="2840038" y="2746375"/>
              <a:ext cx="49212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Ad-GFP</a:t>
              </a:r>
              <a:endParaRPr lang="en-US" sz="1400"/>
            </a:p>
          </p:txBody>
        </p:sp>
        <p:sp>
          <p:nvSpPr>
            <p:cNvPr id="3094" name="Rectangle 233"/>
            <p:cNvSpPr>
              <a:spLocks noChangeArrowheads="1"/>
            </p:cNvSpPr>
            <p:nvPr/>
          </p:nvSpPr>
          <p:spPr bwMode="auto">
            <a:xfrm>
              <a:off x="3941763" y="2751138"/>
              <a:ext cx="53022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Ad-Ces1</a:t>
              </a:r>
              <a:endParaRPr lang="en-US" sz="1400"/>
            </a:p>
          </p:txBody>
        </p:sp>
        <p:sp>
          <p:nvSpPr>
            <p:cNvPr id="3095" name="Rectangle 234"/>
            <p:cNvSpPr>
              <a:spLocks noChangeArrowheads="1"/>
            </p:cNvSpPr>
            <p:nvPr/>
          </p:nvSpPr>
          <p:spPr bwMode="auto">
            <a:xfrm rot="-5400000">
              <a:off x="1120775" y="1846263"/>
              <a:ext cx="160972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Symbol" pitchFamily="18" charset="2"/>
                </a:rPr>
                <a:t>b</a:t>
              </a:r>
              <a:r>
                <a:rPr lang="en-US" sz="1400" b="1">
                  <a:solidFill>
                    <a:srgbClr val="000000"/>
                  </a:solidFill>
                </a:rPr>
                <a:t>-hydroxybutyrate </a:t>
              </a:r>
              <a:endParaRPr lang="en-US" sz="1400"/>
            </a:p>
          </p:txBody>
        </p:sp>
        <p:sp>
          <p:nvSpPr>
            <p:cNvPr id="3096" name="Rectangle 235"/>
            <p:cNvSpPr>
              <a:spLocks noChangeArrowheads="1"/>
            </p:cNvSpPr>
            <p:nvPr/>
          </p:nvSpPr>
          <p:spPr bwMode="auto">
            <a:xfrm rot="-5400000">
              <a:off x="1938337" y="1868488"/>
              <a:ext cx="37147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(</a:t>
              </a:r>
              <a:r>
                <a:rPr lang="en-US" sz="1400" b="1">
                  <a:solidFill>
                    <a:srgbClr val="000000"/>
                  </a:solidFill>
                  <a:latin typeface="Symbol" pitchFamily="18" charset="2"/>
                </a:rPr>
                <a:t>m</a:t>
              </a:r>
              <a:r>
                <a:rPr lang="en-US" sz="1400" b="1">
                  <a:solidFill>
                    <a:srgbClr val="000000"/>
                  </a:solidFill>
                </a:rPr>
                <a:t>M)</a:t>
              </a:r>
              <a:endParaRPr lang="en-US" sz="1400"/>
            </a:p>
          </p:txBody>
        </p:sp>
        <p:cxnSp>
          <p:nvCxnSpPr>
            <p:cNvPr id="81" name="Straight Connector 80"/>
            <p:cNvCxnSpPr/>
            <p:nvPr/>
          </p:nvCxnSpPr>
          <p:spPr>
            <a:xfrm>
              <a:off x="3081338" y="1744663"/>
              <a:ext cx="1571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4167188" y="1462088"/>
              <a:ext cx="1571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99" name="TextBox 82"/>
            <p:cNvSpPr txBox="1">
              <a:spLocks noChangeArrowheads="1"/>
            </p:cNvSpPr>
            <p:nvPr/>
          </p:nvSpPr>
          <p:spPr bwMode="auto">
            <a:xfrm>
              <a:off x="3721100" y="1108075"/>
              <a:ext cx="103505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i="1"/>
                <a:t>p</a:t>
              </a:r>
              <a:r>
                <a:rPr lang="en-US"/>
                <a:t>=0.07</a:t>
              </a:r>
            </a:p>
          </p:txBody>
        </p:sp>
        <p:sp>
          <p:nvSpPr>
            <p:cNvPr id="3100" name="TextBox 28"/>
            <p:cNvSpPr txBox="1">
              <a:spLocks noChangeArrowheads="1"/>
            </p:cNvSpPr>
            <p:nvPr/>
          </p:nvSpPr>
          <p:spPr bwMode="auto">
            <a:xfrm>
              <a:off x="596900" y="294481"/>
              <a:ext cx="1635125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/>
                <a:t>Figure </a:t>
              </a:r>
              <a:r>
                <a:rPr lang="en-US" b="1" dirty="0" smtClean="0"/>
                <a:t>S3</a:t>
              </a:r>
              <a:endParaRPr lang="en-US" b="1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52413" y="109538"/>
            <a:ext cx="4900612" cy="2635250"/>
            <a:chOff x="252413" y="109538"/>
            <a:chExt cx="4900612" cy="2635250"/>
          </a:xfrm>
        </p:grpSpPr>
        <p:sp>
          <p:nvSpPr>
            <p:cNvPr id="4098" name="Rectangle 3"/>
            <p:cNvSpPr>
              <a:spLocks noChangeArrowheads="1"/>
            </p:cNvSpPr>
            <p:nvPr/>
          </p:nvSpPr>
          <p:spPr bwMode="auto">
            <a:xfrm>
              <a:off x="1982788" y="1360488"/>
              <a:ext cx="346075" cy="113347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4099" name="Rectangle 4"/>
            <p:cNvSpPr>
              <a:spLocks noChangeArrowheads="1"/>
            </p:cNvSpPr>
            <p:nvPr/>
          </p:nvSpPr>
          <p:spPr bwMode="auto">
            <a:xfrm>
              <a:off x="2840038" y="1641475"/>
              <a:ext cx="346075" cy="852488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4100" name="Rectangle 5"/>
            <p:cNvSpPr>
              <a:spLocks noChangeArrowheads="1"/>
            </p:cNvSpPr>
            <p:nvPr/>
          </p:nvSpPr>
          <p:spPr bwMode="auto">
            <a:xfrm>
              <a:off x="3697288" y="1746250"/>
              <a:ext cx="341312" cy="747713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4101" name="Rectangle 6"/>
            <p:cNvSpPr>
              <a:spLocks noChangeArrowheads="1"/>
            </p:cNvSpPr>
            <p:nvPr/>
          </p:nvSpPr>
          <p:spPr bwMode="auto">
            <a:xfrm>
              <a:off x="4549775" y="2190750"/>
              <a:ext cx="344488" cy="303213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4102" name="Line 244"/>
            <p:cNvSpPr>
              <a:spLocks noChangeShapeType="1"/>
            </p:cNvSpPr>
            <p:nvPr/>
          </p:nvSpPr>
          <p:spPr bwMode="auto">
            <a:xfrm flipV="1">
              <a:off x="2154238" y="1285875"/>
              <a:ext cx="0" cy="746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3" name="Line 246"/>
            <p:cNvSpPr>
              <a:spLocks noChangeShapeType="1"/>
            </p:cNvSpPr>
            <p:nvPr/>
          </p:nvSpPr>
          <p:spPr bwMode="auto">
            <a:xfrm flipV="1">
              <a:off x="3009900" y="1604963"/>
              <a:ext cx="0" cy="365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4" name="Line 248"/>
            <p:cNvSpPr>
              <a:spLocks noChangeShapeType="1"/>
            </p:cNvSpPr>
            <p:nvPr/>
          </p:nvSpPr>
          <p:spPr bwMode="auto">
            <a:xfrm flipV="1">
              <a:off x="3868738" y="1679575"/>
              <a:ext cx="0" cy="666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5" name="Line 250"/>
            <p:cNvSpPr>
              <a:spLocks noChangeShapeType="1"/>
            </p:cNvSpPr>
            <p:nvPr/>
          </p:nvSpPr>
          <p:spPr bwMode="auto">
            <a:xfrm flipV="1">
              <a:off x="4719638" y="2116138"/>
              <a:ext cx="0" cy="746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6" name="Line 252"/>
            <p:cNvSpPr>
              <a:spLocks noChangeShapeType="1"/>
            </p:cNvSpPr>
            <p:nvPr/>
          </p:nvSpPr>
          <p:spPr bwMode="auto">
            <a:xfrm>
              <a:off x="1728788" y="787400"/>
              <a:ext cx="0" cy="17065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7" name="Line 254"/>
            <p:cNvSpPr>
              <a:spLocks noChangeShapeType="1"/>
            </p:cNvSpPr>
            <p:nvPr/>
          </p:nvSpPr>
          <p:spPr bwMode="auto">
            <a:xfrm>
              <a:off x="1674813" y="1924050"/>
              <a:ext cx="539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8" name="Line 255"/>
            <p:cNvSpPr>
              <a:spLocks noChangeShapeType="1"/>
            </p:cNvSpPr>
            <p:nvPr/>
          </p:nvSpPr>
          <p:spPr bwMode="auto">
            <a:xfrm>
              <a:off x="1674813" y="1360488"/>
              <a:ext cx="539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9" name="Line 256"/>
            <p:cNvSpPr>
              <a:spLocks noChangeShapeType="1"/>
            </p:cNvSpPr>
            <p:nvPr/>
          </p:nvSpPr>
          <p:spPr bwMode="auto">
            <a:xfrm>
              <a:off x="1674813" y="787400"/>
              <a:ext cx="539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10" name="Group 40"/>
            <p:cNvGrpSpPr>
              <a:grpSpLocks/>
            </p:cNvGrpSpPr>
            <p:nvPr/>
          </p:nvGrpSpPr>
          <p:grpSpPr bwMode="auto">
            <a:xfrm>
              <a:off x="1674813" y="2493963"/>
              <a:ext cx="3478212" cy="46037"/>
              <a:chOff x="1689894" y="4357600"/>
              <a:chExt cx="3478778" cy="89506"/>
            </a:xfrm>
          </p:grpSpPr>
          <p:sp>
            <p:nvSpPr>
              <p:cNvPr id="4128" name="Line 253"/>
              <p:cNvSpPr>
                <a:spLocks noChangeShapeType="1"/>
              </p:cNvSpPr>
              <p:nvPr/>
            </p:nvSpPr>
            <p:spPr bwMode="auto">
              <a:xfrm>
                <a:off x="1689894" y="4357600"/>
                <a:ext cx="5497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9" name="Line 257"/>
              <p:cNvSpPr>
                <a:spLocks noChangeShapeType="1"/>
              </p:cNvSpPr>
              <p:nvPr/>
            </p:nvSpPr>
            <p:spPr bwMode="auto">
              <a:xfrm>
                <a:off x="1744868" y="4357600"/>
                <a:ext cx="342380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0" name="Line 258"/>
              <p:cNvSpPr>
                <a:spLocks noChangeShapeType="1"/>
              </p:cNvSpPr>
              <p:nvPr/>
            </p:nvSpPr>
            <p:spPr bwMode="auto">
              <a:xfrm flipV="1">
                <a:off x="1744868" y="4357600"/>
                <a:ext cx="0" cy="8950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1" name="Line 259"/>
              <p:cNvSpPr>
                <a:spLocks noChangeShapeType="1"/>
              </p:cNvSpPr>
              <p:nvPr/>
            </p:nvSpPr>
            <p:spPr bwMode="auto">
              <a:xfrm flipV="1">
                <a:off x="2602469" y="4357600"/>
                <a:ext cx="0" cy="8950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2" name="Line 260"/>
              <p:cNvSpPr>
                <a:spLocks noChangeShapeType="1"/>
              </p:cNvSpPr>
              <p:nvPr/>
            </p:nvSpPr>
            <p:spPr bwMode="auto">
              <a:xfrm flipV="1">
                <a:off x="3458970" y="4357600"/>
                <a:ext cx="0" cy="8950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3" name="Line 261"/>
              <p:cNvSpPr>
                <a:spLocks noChangeShapeType="1"/>
              </p:cNvSpPr>
              <p:nvPr/>
            </p:nvSpPr>
            <p:spPr bwMode="auto">
              <a:xfrm flipV="1">
                <a:off x="4311072" y="4357600"/>
                <a:ext cx="0" cy="8950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4" name="Line 262"/>
              <p:cNvSpPr>
                <a:spLocks noChangeShapeType="1"/>
              </p:cNvSpPr>
              <p:nvPr/>
            </p:nvSpPr>
            <p:spPr bwMode="auto">
              <a:xfrm flipV="1">
                <a:off x="5168672" y="4357600"/>
                <a:ext cx="0" cy="8950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11" name="Rectangle 26"/>
            <p:cNvSpPr>
              <a:spLocks noChangeArrowheads="1"/>
            </p:cNvSpPr>
            <p:nvPr/>
          </p:nvSpPr>
          <p:spPr bwMode="auto">
            <a:xfrm>
              <a:off x="1566863" y="2386013"/>
              <a:ext cx="9842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0</a:t>
              </a:r>
              <a:endParaRPr lang="en-US" sz="1400"/>
            </a:p>
          </p:txBody>
        </p:sp>
        <p:sp>
          <p:nvSpPr>
            <p:cNvPr id="4112" name="Rectangle 27"/>
            <p:cNvSpPr>
              <a:spLocks noChangeArrowheads="1"/>
            </p:cNvSpPr>
            <p:nvPr/>
          </p:nvSpPr>
          <p:spPr bwMode="auto">
            <a:xfrm>
              <a:off x="1423988" y="1806575"/>
              <a:ext cx="24765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0.5</a:t>
              </a:r>
              <a:endParaRPr lang="en-US" sz="1400"/>
            </a:p>
          </p:txBody>
        </p:sp>
        <p:sp>
          <p:nvSpPr>
            <p:cNvPr id="4113" name="Rectangle 28"/>
            <p:cNvSpPr>
              <a:spLocks noChangeArrowheads="1"/>
            </p:cNvSpPr>
            <p:nvPr/>
          </p:nvSpPr>
          <p:spPr bwMode="auto">
            <a:xfrm>
              <a:off x="1581150" y="1243013"/>
              <a:ext cx="9842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1</a:t>
              </a:r>
              <a:endParaRPr lang="en-US" sz="1400"/>
            </a:p>
          </p:txBody>
        </p:sp>
        <p:sp>
          <p:nvSpPr>
            <p:cNvPr id="4114" name="Rectangle 29"/>
            <p:cNvSpPr>
              <a:spLocks noChangeArrowheads="1"/>
            </p:cNvSpPr>
            <p:nvPr/>
          </p:nvSpPr>
          <p:spPr bwMode="auto">
            <a:xfrm>
              <a:off x="1422400" y="669925"/>
              <a:ext cx="24765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1.5</a:t>
              </a:r>
              <a:endParaRPr lang="en-US" sz="1400"/>
            </a:p>
          </p:txBody>
        </p:sp>
        <p:sp>
          <p:nvSpPr>
            <p:cNvPr id="4115" name="Rectangle 31"/>
            <p:cNvSpPr>
              <a:spLocks noChangeArrowheads="1"/>
            </p:cNvSpPr>
            <p:nvPr/>
          </p:nvSpPr>
          <p:spPr bwMode="auto">
            <a:xfrm>
              <a:off x="1855788" y="2527300"/>
              <a:ext cx="585787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shLacZ</a:t>
              </a:r>
              <a:endParaRPr lang="en-US" sz="1400"/>
            </a:p>
          </p:txBody>
        </p:sp>
        <p:sp>
          <p:nvSpPr>
            <p:cNvPr id="4116" name="Rectangle 33"/>
            <p:cNvSpPr>
              <a:spLocks noChangeArrowheads="1"/>
            </p:cNvSpPr>
            <p:nvPr/>
          </p:nvSpPr>
          <p:spPr bwMode="auto">
            <a:xfrm>
              <a:off x="2638425" y="2530475"/>
              <a:ext cx="766763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shCes1-a</a:t>
              </a:r>
              <a:endParaRPr lang="en-US" sz="1400"/>
            </a:p>
          </p:txBody>
        </p:sp>
        <p:sp>
          <p:nvSpPr>
            <p:cNvPr id="4117" name="Rectangle 35"/>
            <p:cNvSpPr>
              <a:spLocks noChangeArrowheads="1"/>
            </p:cNvSpPr>
            <p:nvPr/>
          </p:nvSpPr>
          <p:spPr bwMode="auto">
            <a:xfrm>
              <a:off x="3495675" y="2528888"/>
              <a:ext cx="766763" cy="214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shCes1-b</a:t>
              </a:r>
              <a:endParaRPr lang="en-US" sz="1400"/>
            </a:p>
          </p:txBody>
        </p:sp>
        <p:sp>
          <p:nvSpPr>
            <p:cNvPr id="4118" name="Rectangle 37"/>
            <p:cNvSpPr>
              <a:spLocks noChangeArrowheads="1"/>
            </p:cNvSpPr>
            <p:nvPr/>
          </p:nvSpPr>
          <p:spPr bwMode="auto">
            <a:xfrm>
              <a:off x="4359275" y="2528888"/>
              <a:ext cx="755650" cy="214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shCes1-c</a:t>
              </a:r>
              <a:endParaRPr lang="en-US" sz="1400"/>
            </a:p>
          </p:txBody>
        </p:sp>
        <p:sp>
          <p:nvSpPr>
            <p:cNvPr id="4119" name="Rectangle 38"/>
            <p:cNvSpPr>
              <a:spLocks noChangeArrowheads="1"/>
            </p:cNvSpPr>
            <p:nvPr/>
          </p:nvSpPr>
          <p:spPr bwMode="auto">
            <a:xfrm rot="-5400000">
              <a:off x="646112" y="1566863"/>
              <a:ext cx="128587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Relative mRNA</a:t>
              </a:r>
              <a:endParaRPr lang="en-US" sz="1400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2098675" y="1285875"/>
              <a:ext cx="10001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2955925" y="1604963"/>
              <a:ext cx="10001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816350" y="1685925"/>
              <a:ext cx="10001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4665663" y="2116138"/>
              <a:ext cx="100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24" name="TextBox 47"/>
            <p:cNvSpPr txBox="1">
              <a:spLocks noChangeArrowheads="1"/>
            </p:cNvSpPr>
            <p:nvPr/>
          </p:nvSpPr>
          <p:spPr bwMode="auto">
            <a:xfrm>
              <a:off x="4446588" y="1851025"/>
              <a:ext cx="657225" cy="52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800" i="1"/>
                <a:t>**</a:t>
              </a:r>
              <a:endParaRPr lang="en-US" sz="2800"/>
            </a:p>
          </p:txBody>
        </p:sp>
        <p:sp>
          <p:nvSpPr>
            <p:cNvPr id="4125" name="TextBox 48"/>
            <p:cNvSpPr txBox="1">
              <a:spLocks noChangeArrowheads="1"/>
            </p:cNvSpPr>
            <p:nvPr/>
          </p:nvSpPr>
          <p:spPr bwMode="auto">
            <a:xfrm>
              <a:off x="3681413" y="1412875"/>
              <a:ext cx="657225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800" i="1"/>
                <a:t>*</a:t>
              </a:r>
              <a:endParaRPr lang="en-US" sz="2800"/>
            </a:p>
          </p:txBody>
        </p:sp>
        <p:sp>
          <p:nvSpPr>
            <p:cNvPr id="4126" name="TextBox 49"/>
            <p:cNvSpPr txBox="1">
              <a:spLocks noChangeArrowheads="1"/>
            </p:cNvSpPr>
            <p:nvPr/>
          </p:nvSpPr>
          <p:spPr bwMode="auto">
            <a:xfrm>
              <a:off x="2822575" y="1325563"/>
              <a:ext cx="658813" cy="522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800" i="1"/>
                <a:t>*</a:t>
              </a:r>
              <a:endParaRPr lang="en-US" sz="2800"/>
            </a:p>
          </p:txBody>
        </p:sp>
        <p:sp>
          <p:nvSpPr>
            <p:cNvPr id="4127" name="TextBox 38"/>
            <p:cNvSpPr txBox="1">
              <a:spLocks noChangeArrowheads="1"/>
            </p:cNvSpPr>
            <p:nvPr/>
          </p:nvSpPr>
          <p:spPr bwMode="auto">
            <a:xfrm>
              <a:off x="252413" y="109538"/>
              <a:ext cx="1635125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/>
                <a:t>Figure </a:t>
              </a:r>
              <a:r>
                <a:rPr lang="en-US" b="1" dirty="0" smtClean="0"/>
                <a:t>S4</a:t>
              </a:r>
              <a:endParaRPr lang="en-US" b="1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52413" y="171450"/>
            <a:ext cx="5291137" cy="4854575"/>
            <a:chOff x="252413" y="171450"/>
            <a:chExt cx="5291137" cy="4854575"/>
          </a:xfrm>
        </p:grpSpPr>
        <p:sp>
          <p:nvSpPr>
            <p:cNvPr id="5122" name="Rectangle 1118"/>
            <p:cNvSpPr>
              <a:spLocks noChangeArrowheads="1"/>
            </p:cNvSpPr>
            <p:nvPr/>
          </p:nvSpPr>
          <p:spPr bwMode="auto">
            <a:xfrm>
              <a:off x="2289175" y="795338"/>
              <a:ext cx="857250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Ad-shLacZ</a:t>
              </a:r>
              <a:endParaRPr lang="en-US" sz="1400"/>
            </a:p>
          </p:txBody>
        </p:sp>
        <p:sp>
          <p:nvSpPr>
            <p:cNvPr id="5123" name="Rectangle 1119"/>
            <p:cNvSpPr>
              <a:spLocks noChangeArrowheads="1"/>
            </p:cNvSpPr>
            <p:nvPr/>
          </p:nvSpPr>
          <p:spPr bwMode="auto">
            <a:xfrm>
              <a:off x="2281238" y="977900"/>
              <a:ext cx="877887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Ad-shCes1</a:t>
              </a:r>
              <a:endParaRPr lang="en-US" sz="1400"/>
            </a:p>
          </p:txBody>
        </p:sp>
        <p:sp>
          <p:nvSpPr>
            <p:cNvPr id="5124" name="Rectangle 1120"/>
            <p:cNvSpPr>
              <a:spLocks noChangeArrowheads="1"/>
            </p:cNvSpPr>
            <p:nvPr/>
          </p:nvSpPr>
          <p:spPr bwMode="auto">
            <a:xfrm>
              <a:off x="2136775" y="855663"/>
              <a:ext cx="107950" cy="9366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5" name="Rectangle 1121"/>
            <p:cNvSpPr>
              <a:spLocks noChangeArrowheads="1"/>
            </p:cNvSpPr>
            <p:nvPr/>
          </p:nvSpPr>
          <p:spPr bwMode="auto">
            <a:xfrm>
              <a:off x="2136775" y="1047750"/>
              <a:ext cx="107950" cy="92075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6" name="Rectangle 1126"/>
            <p:cNvSpPr>
              <a:spLocks noChangeArrowheads="1"/>
            </p:cNvSpPr>
            <p:nvPr/>
          </p:nvSpPr>
          <p:spPr bwMode="auto">
            <a:xfrm>
              <a:off x="2136775" y="1549400"/>
              <a:ext cx="92075" cy="5937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7" name="Rectangle 1127"/>
            <p:cNvSpPr>
              <a:spLocks noChangeArrowheads="1"/>
            </p:cNvSpPr>
            <p:nvPr/>
          </p:nvSpPr>
          <p:spPr bwMode="auto">
            <a:xfrm>
              <a:off x="2452688" y="1549400"/>
              <a:ext cx="92075" cy="5937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8" name="Rectangle 1128"/>
            <p:cNvSpPr>
              <a:spLocks noChangeArrowheads="1"/>
            </p:cNvSpPr>
            <p:nvPr/>
          </p:nvSpPr>
          <p:spPr bwMode="auto">
            <a:xfrm>
              <a:off x="2768600" y="1549400"/>
              <a:ext cx="92075" cy="5937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32"/>
            <p:cNvSpPr>
              <a:spLocks noChangeArrowheads="1"/>
            </p:cNvSpPr>
            <p:nvPr/>
          </p:nvSpPr>
          <p:spPr bwMode="auto">
            <a:xfrm>
              <a:off x="4357688" y="1549400"/>
              <a:ext cx="92075" cy="5937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34"/>
            <p:cNvSpPr>
              <a:spLocks noChangeArrowheads="1"/>
            </p:cNvSpPr>
            <p:nvPr/>
          </p:nvSpPr>
          <p:spPr bwMode="auto">
            <a:xfrm>
              <a:off x="4046538" y="1549400"/>
              <a:ext cx="92075" cy="5937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36"/>
            <p:cNvSpPr>
              <a:spLocks noChangeArrowheads="1"/>
            </p:cNvSpPr>
            <p:nvPr/>
          </p:nvSpPr>
          <p:spPr bwMode="auto">
            <a:xfrm>
              <a:off x="3082925" y="1550988"/>
              <a:ext cx="93663" cy="5937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137"/>
            <p:cNvSpPr>
              <a:spLocks noChangeArrowheads="1"/>
            </p:cNvSpPr>
            <p:nvPr/>
          </p:nvSpPr>
          <p:spPr bwMode="auto">
            <a:xfrm>
              <a:off x="2228850" y="1449388"/>
              <a:ext cx="88900" cy="693737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138"/>
            <p:cNvSpPr>
              <a:spLocks noChangeArrowheads="1"/>
            </p:cNvSpPr>
            <p:nvPr/>
          </p:nvSpPr>
          <p:spPr bwMode="auto">
            <a:xfrm>
              <a:off x="2544763" y="1536700"/>
              <a:ext cx="88900" cy="606425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139"/>
            <p:cNvSpPr>
              <a:spLocks noChangeArrowheads="1"/>
            </p:cNvSpPr>
            <p:nvPr/>
          </p:nvSpPr>
          <p:spPr bwMode="auto">
            <a:xfrm>
              <a:off x="2860675" y="1660525"/>
              <a:ext cx="88900" cy="48260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143"/>
            <p:cNvSpPr>
              <a:spLocks noChangeArrowheads="1"/>
            </p:cNvSpPr>
            <p:nvPr/>
          </p:nvSpPr>
          <p:spPr bwMode="auto">
            <a:xfrm>
              <a:off x="4449763" y="1609725"/>
              <a:ext cx="88900" cy="53340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145"/>
            <p:cNvSpPr>
              <a:spLocks noChangeArrowheads="1"/>
            </p:cNvSpPr>
            <p:nvPr/>
          </p:nvSpPr>
          <p:spPr bwMode="auto">
            <a:xfrm>
              <a:off x="4138613" y="1665288"/>
              <a:ext cx="88900" cy="477837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147"/>
            <p:cNvSpPr>
              <a:spLocks noChangeArrowheads="1"/>
            </p:cNvSpPr>
            <p:nvPr/>
          </p:nvSpPr>
          <p:spPr bwMode="auto">
            <a:xfrm>
              <a:off x="3176588" y="1538288"/>
              <a:ext cx="88900" cy="606425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Line 1148"/>
            <p:cNvSpPr>
              <a:spLocks noChangeShapeType="1"/>
            </p:cNvSpPr>
            <p:nvPr/>
          </p:nvSpPr>
          <p:spPr bwMode="auto">
            <a:xfrm flipV="1">
              <a:off x="2182813" y="1501775"/>
              <a:ext cx="0" cy="476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Line 1149"/>
            <p:cNvSpPr>
              <a:spLocks noChangeShapeType="1"/>
            </p:cNvSpPr>
            <p:nvPr/>
          </p:nvSpPr>
          <p:spPr bwMode="auto">
            <a:xfrm>
              <a:off x="2165350" y="1501775"/>
              <a:ext cx="381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Line 1150"/>
            <p:cNvSpPr>
              <a:spLocks noChangeShapeType="1"/>
            </p:cNvSpPr>
            <p:nvPr/>
          </p:nvSpPr>
          <p:spPr bwMode="auto">
            <a:xfrm flipV="1">
              <a:off x="2498725" y="1428750"/>
              <a:ext cx="0" cy="1206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Line 1151"/>
            <p:cNvSpPr>
              <a:spLocks noChangeShapeType="1"/>
            </p:cNvSpPr>
            <p:nvPr/>
          </p:nvSpPr>
          <p:spPr bwMode="auto">
            <a:xfrm>
              <a:off x="2481263" y="1428750"/>
              <a:ext cx="381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Line 1152"/>
            <p:cNvSpPr>
              <a:spLocks noChangeShapeType="1"/>
            </p:cNvSpPr>
            <p:nvPr/>
          </p:nvSpPr>
          <p:spPr bwMode="auto">
            <a:xfrm flipV="1">
              <a:off x="2814638" y="1479550"/>
              <a:ext cx="0" cy="698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Line 1153"/>
            <p:cNvSpPr>
              <a:spLocks noChangeShapeType="1"/>
            </p:cNvSpPr>
            <p:nvPr/>
          </p:nvSpPr>
          <p:spPr bwMode="auto">
            <a:xfrm>
              <a:off x="2798763" y="1479550"/>
              <a:ext cx="381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Line 1160"/>
            <p:cNvSpPr>
              <a:spLocks noChangeShapeType="1"/>
            </p:cNvSpPr>
            <p:nvPr/>
          </p:nvSpPr>
          <p:spPr bwMode="auto">
            <a:xfrm flipV="1">
              <a:off x="4403725" y="1423988"/>
              <a:ext cx="0" cy="1254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Line 1161"/>
            <p:cNvSpPr>
              <a:spLocks noChangeShapeType="1"/>
            </p:cNvSpPr>
            <p:nvPr/>
          </p:nvSpPr>
          <p:spPr bwMode="auto">
            <a:xfrm>
              <a:off x="4386263" y="1423988"/>
              <a:ext cx="381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Line 1164"/>
            <p:cNvSpPr>
              <a:spLocks noChangeShapeType="1"/>
            </p:cNvSpPr>
            <p:nvPr/>
          </p:nvSpPr>
          <p:spPr bwMode="auto">
            <a:xfrm flipV="1">
              <a:off x="4092575" y="1479550"/>
              <a:ext cx="0" cy="698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Line 1165"/>
            <p:cNvSpPr>
              <a:spLocks noChangeShapeType="1"/>
            </p:cNvSpPr>
            <p:nvPr/>
          </p:nvSpPr>
          <p:spPr bwMode="auto">
            <a:xfrm>
              <a:off x="4076700" y="1479550"/>
              <a:ext cx="381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Line 1168"/>
            <p:cNvSpPr>
              <a:spLocks noChangeShapeType="1"/>
            </p:cNvSpPr>
            <p:nvPr/>
          </p:nvSpPr>
          <p:spPr bwMode="auto">
            <a:xfrm flipV="1">
              <a:off x="3130550" y="1503363"/>
              <a:ext cx="0" cy="476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Line 1169"/>
            <p:cNvSpPr>
              <a:spLocks noChangeShapeType="1"/>
            </p:cNvSpPr>
            <p:nvPr/>
          </p:nvSpPr>
          <p:spPr bwMode="auto">
            <a:xfrm>
              <a:off x="3113088" y="1503363"/>
              <a:ext cx="381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Line 1170"/>
            <p:cNvSpPr>
              <a:spLocks noChangeShapeType="1"/>
            </p:cNvSpPr>
            <p:nvPr/>
          </p:nvSpPr>
          <p:spPr bwMode="auto">
            <a:xfrm flipV="1">
              <a:off x="2271713" y="1376363"/>
              <a:ext cx="0" cy="730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Line 1171"/>
            <p:cNvSpPr>
              <a:spLocks noChangeShapeType="1"/>
            </p:cNvSpPr>
            <p:nvPr/>
          </p:nvSpPr>
          <p:spPr bwMode="auto">
            <a:xfrm>
              <a:off x="2254250" y="1376363"/>
              <a:ext cx="381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Line 1172"/>
            <p:cNvSpPr>
              <a:spLocks noChangeShapeType="1"/>
            </p:cNvSpPr>
            <p:nvPr/>
          </p:nvSpPr>
          <p:spPr bwMode="auto">
            <a:xfrm flipV="1">
              <a:off x="2587625" y="1462088"/>
              <a:ext cx="0" cy="746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Line 1173"/>
            <p:cNvSpPr>
              <a:spLocks noChangeShapeType="1"/>
            </p:cNvSpPr>
            <p:nvPr/>
          </p:nvSpPr>
          <p:spPr bwMode="auto">
            <a:xfrm>
              <a:off x="2570163" y="1462088"/>
              <a:ext cx="381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Line 1174"/>
            <p:cNvSpPr>
              <a:spLocks noChangeShapeType="1"/>
            </p:cNvSpPr>
            <p:nvPr/>
          </p:nvSpPr>
          <p:spPr bwMode="auto">
            <a:xfrm flipV="1">
              <a:off x="2903538" y="1622425"/>
              <a:ext cx="0" cy="381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Line 1175"/>
            <p:cNvSpPr>
              <a:spLocks noChangeShapeType="1"/>
            </p:cNvSpPr>
            <p:nvPr/>
          </p:nvSpPr>
          <p:spPr bwMode="auto">
            <a:xfrm>
              <a:off x="2886075" y="1622425"/>
              <a:ext cx="381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Line 1182"/>
            <p:cNvSpPr>
              <a:spLocks noChangeShapeType="1"/>
            </p:cNvSpPr>
            <p:nvPr/>
          </p:nvSpPr>
          <p:spPr bwMode="auto">
            <a:xfrm flipV="1">
              <a:off x="4492625" y="1570038"/>
              <a:ext cx="0" cy="396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Line 1183"/>
            <p:cNvSpPr>
              <a:spLocks noChangeShapeType="1"/>
            </p:cNvSpPr>
            <p:nvPr/>
          </p:nvSpPr>
          <p:spPr bwMode="auto">
            <a:xfrm>
              <a:off x="4475163" y="1570038"/>
              <a:ext cx="381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Line 1186"/>
            <p:cNvSpPr>
              <a:spLocks noChangeShapeType="1"/>
            </p:cNvSpPr>
            <p:nvPr/>
          </p:nvSpPr>
          <p:spPr bwMode="auto">
            <a:xfrm flipV="1">
              <a:off x="4181475" y="1630363"/>
              <a:ext cx="0" cy="34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Line 1187"/>
            <p:cNvSpPr>
              <a:spLocks noChangeShapeType="1"/>
            </p:cNvSpPr>
            <p:nvPr/>
          </p:nvSpPr>
          <p:spPr bwMode="auto">
            <a:xfrm>
              <a:off x="4164013" y="1630363"/>
              <a:ext cx="381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Line 1190"/>
            <p:cNvSpPr>
              <a:spLocks noChangeShapeType="1"/>
            </p:cNvSpPr>
            <p:nvPr/>
          </p:nvSpPr>
          <p:spPr bwMode="auto">
            <a:xfrm flipV="1">
              <a:off x="3217863" y="1520825"/>
              <a:ext cx="0" cy="174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Line 1191"/>
            <p:cNvSpPr>
              <a:spLocks noChangeShapeType="1"/>
            </p:cNvSpPr>
            <p:nvPr/>
          </p:nvSpPr>
          <p:spPr bwMode="auto">
            <a:xfrm>
              <a:off x="3201988" y="1520825"/>
              <a:ext cx="381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Line 1192"/>
            <p:cNvSpPr>
              <a:spLocks noChangeShapeType="1"/>
            </p:cNvSpPr>
            <p:nvPr/>
          </p:nvSpPr>
          <p:spPr bwMode="auto">
            <a:xfrm>
              <a:off x="2068513" y="950913"/>
              <a:ext cx="0" cy="11922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Line 1193"/>
            <p:cNvSpPr>
              <a:spLocks noChangeShapeType="1"/>
            </p:cNvSpPr>
            <p:nvPr/>
          </p:nvSpPr>
          <p:spPr bwMode="auto">
            <a:xfrm>
              <a:off x="2017713" y="2143125"/>
              <a:ext cx="508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4" name="Line 1194"/>
            <p:cNvSpPr>
              <a:spLocks noChangeShapeType="1"/>
            </p:cNvSpPr>
            <p:nvPr/>
          </p:nvSpPr>
          <p:spPr bwMode="auto">
            <a:xfrm>
              <a:off x="2017713" y="1549400"/>
              <a:ext cx="508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Line 1195"/>
            <p:cNvSpPr>
              <a:spLocks noChangeShapeType="1"/>
            </p:cNvSpPr>
            <p:nvPr/>
          </p:nvSpPr>
          <p:spPr bwMode="auto">
            <a:xfrm>
              <a:off x="2017713" y="950913"/>
              <a:ext cx="508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Line 1196"/>
            <p:cNvSpPr>
              <a:spLocks noChangeShapeType="1"/>
            </p:cNvSpPr>
            <p:nvPr/>
          </p:nvSpPr>
          <p:spPr bwMode="auto">
            <a:xfrm>
              <a:off x="2068513" y="2143125"/>
              <a:ext cx="2851150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Line 1197"/>
            <p:cNvSpPr>
              <a:spLocks noChangeShapeType="1"/>
            </p:cNvSpPr>
            <p:nvPr/>
          </p:nvSpPr>
          <p:spPr bwMode="auto">
            <a:xfrm flipV="1">
              <a:off x="2068513" y="2143125"/>
              <a:ext cx="0" cy="34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Line 1198"/>
            <p:cNvSpPr>
              <a:spLocks noChangeShapeType="1"/>
            </p:cNvSpPr>
            <p:nvPr/>
          </p:nvSpPr>
          <p:spPr bwMode="auto">
            <a:xfrm flipV="1">
              <a:off x="2384425" y="2143125"/>
              <a:ext cx="0" cy="34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Line 1199"/>
            <p:cNvSpPr>
              <a:spLocks noChangeShapeType="1"/>
            </p:cNvSpPr>
            <p:nvPr/>
          </p:nvSpPr>
          <p:spPr bwMode="auto">
            <a:xfrm flipV="1">
              <a:off x="2701925" y="2143125"/>
              <a:ext cx="0" cy="34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Line 1200"/>
            <p:cNvSpPr>
              <a:spLocks noChangeShapeType="1"/>
            </p:cNvSpPr>
            <p:nvPr/>
          </p:nvSpPr>
          <p:spPr bwMode="auto">
            <a:xfrm flipV="1">
              <a:off x="3017838" y="2143125"/>
              <a:ext cx="0" cy="34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Line 1201"/>
            <p:cNvSpPr>
              <a:spLocks noChangeShapeType="1"/>
            </p:cNvSpPr>
            <p:nvPr/>
          </p:nvSpPr>
          <p:spPr bwMode="auto">
            <a:xfrm flipV="1">
              <a:off x="3333750" y="2143125"/>
              <a:ext cx="0" cy="34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Line 1202"/>
            <p:cNvSpPr>
              <a:spLocks noChangeShapeType="1"/>
            </p:cNvSpPr>
            <p:nvPr/>
          </p:nvSpPr>
          <p:spPr bwMode="auto">
            <a:xfrm flipV="1">
              <a:off x="3649663" y="2143125"/>
              <a:ext cx="0" cy="34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Line 1203"/>
            <p:cNvSpPr>
              <a:spLocks noChangeShapeType="1"/>
            </p:cNvSpPr>
            <p:nvPr/>
          </p:nvSpPr>
          <p:spPr bwMode="auto">
            <a:xfrm flipV="1">
              <a:off x="3965575" y="2143125"/>
              <a:ext cx="0" cy="34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Line 1204"/>
            <p:cNvSpPr>
              <a:spLocks noChangeShapeType="1"/>
            </p:cNvSpPr>
            <p:nvPr/>
          </p:nvSpPr>
          <p:spPr bwMode="auto">
            <a:xfrm flipV="1">
              <a:off x="4281488" y="2143125"/>
              <a:ext cx="0" cy="34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Line 1205"/>
            <p:cNvSpPr>
              <a:spLocks noChangeShapeType="1"/>
            </p:cNvSpPr>
            <p:nvPr/>
          </p:nvSpPr>
          <p:spPr bwMode="auto">
            <a:xfrm flipV="1">
              <a:off x="4598988" y="2143125"/>
              <a:ext cx="0" cy="34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Line 1206"/>
            <p:cNvSpPr>
              <a:spLocks noChangeShapeType="1"/>
            </p:cNvSpPr>
            <p:nvPr/>
          </p:nvSpPr>
          <p:spPr bwMode="auto">
            <a:xfrm flipV="1">
              <a:off x="4914900" y="2143125"/>
              <a:ext cx="0" cy="34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209"/>
            <p:cNvSpPr>
              <a:spLocks noChangeArrowheads="1"/>
            </p:cNvSpPr>
            <p:nvPr/>
          </p:nvSpPr>
          <p:spPr bwMode="auto">
            <a:xfrm>
              <a:off x="1916113" y="2024063"/>
              <a:ext cx="9842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0</a:t>
              </a:r>
              <a:endParaRPr lang="en-US" sz="1400"/>
            </a:p>
          </p:txBody>
        </p:sp>
        <p:sp>
          <p:nvSpPr>
            <p:cNvPr id="5178" name="Rectangle 1210"/>
            <p:cNvSpPr>
              <a:spLocks noChangeArrowheads="1"/>
            </p:cNvSpPr>
            <p:nvPr/>
          </p:nvSpPr>
          <p:spPr bwMode="auto">
            <a:xfrm>
              <a:off x="1930400" y="1433513"/>
              <a:ext cx="9842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1</a:t>
              </a:r>
              <a:endParaRPr lang="en-US" sz="1400"/>
            </a:p>
          </p:txBody>
        </p:sp>
        <p:sp>
          <p:nvSpPr>
            <p:cNvPr id="5179" name="Rectangle 1211"/>
            <p:cNvSpPr>
              <a:spLocks noChangeArrowheads="1"/>
            </p:cNvSpPr>
            <p:nvPr/>
          </p:nvSpPr>
          <p:spPr bwMode="auto">
            <a:xfrm>
              <a:off x="1916113" y="822325"/>
              <a:ext cx="9842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2</a:t>
              </a:r>
              <a:endParaRPr lang="en-US" sz="1400"/>
            </a:p>
          </p:txBody>
        </p:sp>
        <p:sp>
          <p:nvSpPr>
            <p:cNvPr id="5180" name="Rectangle 1212"/>
            <p:cNvSpPr>
              <a:spLocks noChangeArrowheads="1"/>
            </p:cNvSpPr>
            <p:nvPr/>
          </p:nvSpPr>
          <p:spPr bwMode="auto">
            <a:xfrm rot="-2700000">
              <a:off x="1920875" y="2236788"/>
              <a:ext cx="414338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Ces2</a:t>
              </a:r>
              <a:endParaRPr lang="en-US" sz="1400"/>
            </a:p>
          </p:txBody>
        </p:sp>
        <p:sp>
          <p:nvSpPr>
            <p:cNvPr id="5181" name="Rectangle 1213"/>
            <p:cNvSpPr>
              <a:spLocks noChangeArrowheads="1"/>
            </p:cNvSpPr>
            <p:nvPr/>
          </p:nvSpPr>
          <p:spPr bwMode="auto">
            <a:xfrm rot="-2700000">
              <a:off x="2236788" y="2232025"/>
              <a:ext cx="414337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Ces3</a:t>
              </a:r>
              <a:endParaRPr lang="en-US" sz="1400"/>
            </a:p>
          </p:txBody>
        </p:sp>
        <p:sp>
          <p:nvSpPr>
            <p:cNvPr id="5182" name="Rectangle 1214"/>
            <p:cNvSpPr>
              <a:spLocks noChangeArrowheads="1"/>
            </p:cNvSpPr>
            <p:nvPr/>
          </p:nvSpPr>
          <p:spPr bwMode="auto">
            <a:xfrm rot="-2700000">
              <a:off x="2538413" y="2222500"/>
              <a:ext cx="414337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Apob</a:t>
              </a:r>
              <a:endParaRPr lang="en-US" sz="1400"/>
            </a:p>
          </p:txBody>
        </p:sp>
        <p:sp>
          <p:nvSpPr>
            <p:cNvPr id="5183" name="Rectangle 1218"/>
            <p:cNvSpPr>
              <a:spLocks noChangeArrowheads="1"/>
            </p:cNvSpPr>
            <p:nvPr/>
          </p:nvSpPr>
          <p:spPr bwMode="auto">
            <a:xfrm rot="-2700000">
              <a:off x="3997325" y="2298700"/>
              <a:ext cx="611188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Cyp7a1</a:t>
              </a:r>
              <a:endParaRPr lang="en-US" sz="1400"/>
            </a:p>
          </p:txBody>
        </p:sp>
        <p:sp>
          <p:nvSpPr>
            <p:cNvPr id="5184" name="Rectangle 1220"/>
            <p:cNvSpPr>
              <a:spLocks noChangeArrowheads="1"/>
            </p:cNvSpPr>
            <p:nvPr/>
          </p:nvSpPr>
          <p:spPr bwMode="auto">
            <a:xfrm rot="-2700000">
              <a:off x="3892550" y="2216150"/>
              <a:ext cx="334963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Lcat</a:t>
              </a:r>
              <a:endParaRPr lang="en-US" sz="1400"/>
            </a:p>
          </p:txBody>
        </p:sp>
        <p:sp>
          <p:nvSpPr>
            <p:cNvPr id="5185" name="Rectangle 1222"/>
            <p:cNvSpPr>
              <a:spLocks noChangeArrowheads="1"/>
            </p:cNvSpPr>
            <p:nvPr/>
          </p:nvSpPr>
          <p:spPr bwMode="auto">
            <a:xfrm rot="-2700000">
              <a:off x="2976563" y="2159000"/>
              <a:ext cx="255587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Lrp</a:t>
              </a:r>
              <a:endParaRPr lang="en-US" sz="1400"/>
            </a:p>
          </p:txBody>
        </p:sp>
        <p:sp>
          <p:nvSpPr>
            <p:cNvPr id="5186" name="Rectangle 1223"/>
            <p:cNvSpPr>
              <a:spLocks noChangeArrowheads="1"/>
            </p:cNvSpPr>
            <p:nvPr/>
          </p:nvSpPr>
          <p:spPr bwMode="auto">
            <a:xfrm rot="-5400000">
              <a:off x="1137444" y="1421606"/>
              <a:ext cx="1322388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Relative mRNA </a:t>
              </a:r>
              <a:endParaRPr lang="en-US" sz="1400"/>
            </a:p>
          </p:txBody>
        </p:sp>
        <p:sp>
          <p:nvSpPr>
            <p:cNvPr id="5187" name="Rectangle 282"/>
            <p:cNvSpPr>
              <a:spLocks noChangeArrowheads="1"/>
            </p:cNvSpPr>
            <p:nvPr/>
          </p:nvSpPr>
          <p:spPr bwMode="auto">
            <a:xfrm>
              <a:off x="3414713" y="1546225"/>
              <a:ext cx="87312" cy="5969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83"/>
            <p:cNvSpPr>
              <a:spLocks noChangeArrowheads="1"/>
            </p:cNvSpPr>
            <p:nvPr/>
          </p:nvSpPr>
          <p:spPr bwMode="auto">
            <a:xfrm>
              <a:off x="3716338" y="1541463"/>
              <a:ext cx="87312" cy="5969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287"/>
            <p:cNvSpPr>
              <a:spLocks noChangeArrowheads="1"/>
            </p:cNvSpPr>
            <p:nvPr/>
          </p:nvSpPr>
          <p:spPr bwMode="auto">
            <a:xfrm>
              <a:off x="4699000" y="1546225"/>
              <a:ext cx="87313" cy="5969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295"/>
            <p:cNvSpPr>
              <a:spLocks noChangeArrowheads="1"/>
            </p:cNvSpPr>
            <p:nvPr/>
          </p:nvSpPr>
          <p:spPr bwMode="auto">
            <a:xfrm>
              <a:off x="3502025" y="1468438"/>
              <a:ext cx="87313" cy="674687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296"/>
            <p:cNvSpPr>
              <a:spLocks noChangeArrowheads="1"/>
            </p:cNvSpPr>
            <p:nvPr/>
          </p:nvSpPr>
          <p:spPr bwMode="auto">
            <a:xfrm>
              <a:off x="3803650" y="1557338"/>
              <a:ext cx="82550" cy="581025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00"/>
            <p:cNvSpPr>
              <a:spLocks noChangeArrowheads="1"/>
            </p:cNvSpPr>
            <p:nvPr/>
          </p:nvSpPr>
          <p:spPr bwMode="auto">
            <a:xfrm>
              <a:off x="4786313" y="1468438"/>
              <a:ext cx="88900" cy="674687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Line 308"/>
            <p:cNvSpPr>
              <a:spLocks noChangeShapeType="1"/>
            </p:cNvSpPr>
            <p:nvPr/>
          </p:nvSpPr>
          <p:spPr bwMode="auto">
            <a:xfrm flipV="1">
              <a:off x="3457575" y="1417638"/>
              <a:ext cx="0" cy="128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Line 309"/>
            <p:cNvSpPr>
              <a:spLocks noChangeShapeType="1"/>
            </p:cNvSpPr>
            <p:nvPr/>
          </p:nvSpPr>
          <p:spPr bwMode="auto">
            <a:xfrm>
              <a:off x="3438525" y="1417638"/>
              <a:ext cx="444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Line 310"/>
            <p:cNvSpPr>
              <a:spLocks noChangeShapeType="1"/>
            </p:cNvSpPr>
            <p:nvPr/>
          </p:nvSpPr>
          <p:spPr bwMode="auto">
            <a:xfrm flipV="1">
              <a:off x="3759200" y="1406525"/>
              <a:ext cx="0" cy="1349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Line 311"/>
            <p:cNvSpPr>
              <a:spLocks noChangeShapeType="1"/>
            </p:cNvSpPr>
            <p:nvPr/>
          </p:nvSpPr>
          <p:spPr bwMode="auto">
            <a:xfrm>
              <a:off x="3740150" y="1406525"/>
              <a:ext cx="444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Line 318"/>
            <p:cNvSpPr>
              <a:spLocks noChangeShapeType="1"/>
            </p:cNvSpPr>
            <p:nvPr/>
          </p:nvSpPr>
          <p:spPr bwMode="auto">
            <a:xfrm flipV="1">
              <a:off x="4743450" y="1511300"/>
              <a:ext cx="0" cy="34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Line 319"/>
            <p:cNvSpPr>
              <a:spLocks noChangeShapeType="1"/>
            </p:cNvSpPr>
            <p:nvPr/>
          </p:nvSpPr>
          <p:spPr bwMode="auto">
            <a:xfrm>
              <a:off x="4724400" y="1511300"/>
              <a:ext cx="444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Line 334"/>
            <p:cNvSpPr>
              <a:spLocks noChangeShapeType="1"/>
            </p:cNvSpPr>
            <p:nvPr/>
          </p:nvSpPr>
          <p:spPr bwMode="auto">
            <a:xfrm flipV="1">
              <a:off x="3546475" y="1331913"/>
              <a:ext cx="0" cy="136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0" name="Line 335"/>
            <p:cNvSpPr>
              <a:spLocks noChangeShapeType="1"/>
            </p:cNvSpPr>
            <p:nvPr/>
          </p:nvSpPr>
          <p:spPr bwMode="auto">
            <a:xfrm>
              <a:off x="3525838" y="1331913"/>
              <a:ext cx="444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1" name="Line 336"/>
            <p:cNvSpPr>
              <a:spLocks noChangeShapeType="1"/>
            </p:cNvSpPr>
            <p:nvPr/>
          </p:nvSpPr>
          <p:spPr bwMode="auto">
            <a:xfrm flipV="1">
              <a:off x="3841750" y="1498600"/>
              <a:ext cx="0" cy="587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2" name="Line 337"/>
            <p:cNvSpPr>
              <a:spLocks noChangeShapeType="1"/>
            </p:cNvSpPr>
            <p:nvPr/>
          </p:nvSpPr>
          <p:spPr bwMode="auto">
            <a:xfrm>
              <a:off x="3822700" y="1498600"/>
              <a:ext cx="444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3" name="Line 344"/>
            <p:cNvSpPr>
              <a:spLocks noChangeShapeType="1"/>
            </p:cNvSpPr>
            <p:nvPr/>
          </p:nvSpPr>
          <p:spPr bwMode="auto">
            <a:xfrm flipV="1">
              <a:off x="4830763" y="1404938"/>
              <a:ext cx="0" cy="63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4" name="Line 345"/>
            <p:cNvSpPr>
              <a:spLocks noChangeShapeType="1"/>
            </p:cNvSpPr>
            <p:nvPr/>
          </p:nvSpPr>
          <p:spPr bwMode="auto">
            <a:xfrm>
              <a:off x="4811713" y="1404938"/>
              <a:ext cx="428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5" name="Rectangle 384"/>
            <p:cNvSpPr>
              <a:spLocks noChangeArrowheads="1"/>
            </p:cNvSpPr>
            <p:nvPr/>
          </p:nvSpPr>
          <p:spPr bwMode="auto">
            <a:xfrm rot="-2700000">
              <a:off x="3162300" y="2247900"/>
              <a:ext cx="46831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Soat1</a:t>
              </a:r>
              <a:endParaRPr lang="en-US" sz="1400"/>
            </a:p>
          </p:txBody>
        </p:sp>
        <p:sp>
          <p:nvSpPr>
            <p:cNvPr id="5206" name="Rectangle 385"/>
            <p:cNvSpPr>
              <a:spLocks noChangeArrowheads="1"/>
            </p:cNvSpPr>
            <p:nvPr/>
          </p:nvSpPr>
          <p:spPr bwMode="auto">
            <a:xfrm rot="-2700000">
              <a:off x="3468688" y="2252663"/>
              <a:ext cx="468312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Soat2</a:t>
              </a:r>
              <a:endParaRPr lang="en-US" sz="1400"/>
            </a:p>
          </p:txBody>
        </p:sp>
        <p:sp>
          <p:nvSpPr>
            <p:cNvPr id="5207" name="Rectangle 389"/>
            <p:cNvSpPr>
              <a:spLocks noChangeArrowheads="1"/>
            </p:cNvSpPr>
            <p:nvPr/>
          </p:nvSpPr>
          <p:spPr bwMode="auto">
            <a:xfrm rot="-2700000">
              <a:off x="4457700" y="2203450"/>
              <a:ext cx="407988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</a:rPr>
                <a:t>Bsep</a:t>
              </a:r>
              <a:endParaRPr lang="en-US" sz="1400"/>
            </a:p>
          </p:txBody>
        </p:sp>
        <p:grpSp>
          <p:nvGrpSpPr>
            <p:cNvPr id="5208" name="Group 339"/>
            <p:cNvGrpSpPr>
              <a:grpSpLocks/>
            </p:cNvGrpSpPr>
            <p:nvPr/>
          </p:nvGrpSpPr>
          <p:grpSpPr bwMode="auto">
            <a:xfrm>
              <a:off x="1252538" y="2722563"/>
              <a:ext cx="4291012" cy="2303462"/>
              <a:chOff x="709693" y="4375720"/>
              <a:chExt cx="4291322" cy="2303815"/>
            </a:xfrm>
          </p:grpSpPr>
          <p:grpSp>
            <p:nvGrpSpPr>
              <p:cNvPr id="5212" name="Group 338"/>
              <p:cNvGrpSpPr>
                <a:grpSpLocks/>
              </p:cNvGrpSpPr>
              <p:nvPr/>
            </p:nvGrpSpPr>
            <p:grpSpPr bwMode="auto">
              <a:xfrm>
                <a:off x="2671479" y="5443926"/>
                <a:ext cx="1652601" cy="838200"/>
                <a:chOff x="2695295" y="5443926"/>
                <a:chExt cx="1520825" cy="838200"/>
              </a:xfrm>
            </p:grpSpPr>
            <p:sp>
              <p:nvSpPr>
                <p:cNvPr id="5297" name="Rectangle 398"/>
                <p:cNvSpPr>
                  <a:spLocks noChangeArrowheads="1"/>
                </p:cNvSpPr>
                <p:nvPr/>
              </p:nvSpPr>
              <p:spPr bwMode="auto">
                <a:xfrm>
                  <a:off x="2695295" y="5691576"/>
                  <a:ext cx="77788" cy="590550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98" name="Rectangle 399"/>
                <p:cNvSpPr>
                  <a:spLocks noChangeArrowheads="1"/>
                </p:cNvSpPr>
                <p:nvPr/>
              </p:nvSpPr>
              <p:spPr bwMode="auto">
                <a:xfrm>
                  <a:off x="2968345" y="5691576"/>
                  <a:ext cx="77788" cy="590550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99" name="Rectangle 400"/>
                <p:cNvSpPr>
                  <a:spLocks noChangeArrowheads="1"/>
                </p:cNvSpPr>
                <p:nvPr/>
              </p:nvSpPr>
              <p:spPr bwMode="auto">
                <a:xfrm>
                  <a:off x="3241395" y="5691576"/>
                  <a:ext cx="77788" cy="590550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00" name="Rectangle 401"/>
                <p:cNvSpPr>
                  <a:spLocks noChangeArrowheads="1"/>
                </p:cNvSpPr>
                <p:nvPr/>
              </p:nvSpPr>
              <p:spPr bwMode="auto">
                <a:xfrm>
                  <a:off x="3514445" y="5691576"/>
                  <a:ext cx="77788" cy="590550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01" name="Rectangle 402"/>
                <p:cNvSpPr>
                  <a:spLocks noChangeArrowheads="1"/>
                </p:cNvSpPr>
                <p:nvPr/>
              </p:nvSpPr>
              <p:spPr bwMode="auto">
                <a:xfrm>
                  <a:off x="3787495" y="5691576"/>
                  <a:ext cx="77788" cy="590550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02" name="Rectangle 403"/>
                <p:cNvSpPr>
                  <a:spLocks noChangeArrowheads="1"/>
                </p:cNvSpPr>
                <p:nvPr/>
              </p:nvSpPr>
              <p:spPr bwMode="auto">
                <a:xfrm>
                  <a:off x="4060545" y="5691576"/>
                  <a:ext cx="77788" cy="590550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03" name="Rectangle 410"/>
                <p:cNvSpPr>
                  <a:spLocks noChangeArrowheads="1"/>
                </p:cNvSpPr>
                <p:nvPr/>
              </p:nvSpPr>
              <p:spPr bwMode="auto">
                <a:xfrm>
                  <a:off x="2773083" y="5505838"/>
                  <a:ext cx="79375" cy="776288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04" name="Rectangle 411"/>
                <p:cNvSpPr>
                  <a:spLocks noChangeArrowheads="1"/>
                </p:cNvSpPr>
                <p:nvPr/>
              </p:nvSpPr>
              <p:spPr bwMode="auto">
                <a:xfrm>
                  <a:off x="3046133" y="5575688"/>
                  <a:ext cx="77787" cy="706438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05" name="Rectangle 412"/>
                <p:cNvSpPr>
                  <a:spLocks noChangeArrowheads="1"/>
                </p:cNvSpPr>
                <p:nvPr/>
              </p:nvSpPr>
              <p:spPr bwMode="auto">
                <a:xfrm>
                  <a:off x="3319183" y="5664588"/>
                  <a:ext cx="77787" cy="617538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06" name="Rectangle 413"/>
                <p:cNvSpPr>
                  <a:spLocks noChangeArrowheads="1"/>
                </p:cNvSpPr>
                <p:nvPr/>
              </p:nvSpPr>
              <p:spPr bwMode="auto">
                <a:xfrm>
                  <a:off x="3592233" y="5788413"/>
                  <a:ext cx="77787" cy="493713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07" name="Rectangle 414"/>
                <p:cNvSpPr>
                  <a:spLocks noChangeArrowheads="1"/>
                </p:cNvSpPr>
                <p:nvPr/>
              </p:nvSpPr>
              <p:spPr bwMode="auto">
                <a:xfrm>
                  <a:off x="3865283" y="5632838"/>
                  <a:ext cx="77787" cy="649288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08" name="Rectangle 415"/>
                <p:cNvSpPr>
                  <a:spLocks noChangeArrowheads="1"/>
                </p:cNvSpPr>
                <p:nvPr/>
              </p:nvSpPr>
              <p:spPr bwMode="auto">
                <a:xfrm>
                  <a:off x="4138333" y="5532826"/>
                  <a:ext cx="77787" cy="749300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09" name="Line 428"/>
                <p:cNvSpPr>
                  <a:spLocks noChangeShapeType="1"/>
                </p:cNvSpPr>
                <p:nvPr/>
              </p:nvSpPr>
              <p:spPr bwMode="auto">
                <a:xfrm flipV="1">
                  <a:off x="2734983" y="5659826"/>
                  <a:ext cx="0" cy="3175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10" name="Line 429"/>
                <p:cNvSpPr>
                  <a:spLocks noChangeShapeType="1"/>
                </p:cNvSpPr>
                <p:nvPr/>
              </p:nvSpPr>
              <p:spPr bwMode="auto">
                <a:xfrm>
                  <a:off x="2719108" y="5659826"/>
                  <a:ext cx="349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11" name="Line 430"/>
                <p:cNvSpPr>
                  <a:spLocks noChangeShapeType="1"/>
                </p:cNvSpPr>
                <p:nvPr/>
              </p:nvSpPr>
              <p:spPr bwMode="auto">
                <a:xfrm flipV="1">
                  <a:off x="3008033" y="5607438"/>
                  <a:ext cx="0" cy="8413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12" name="Line 431"/>
                <p:cNvSpPr>
                  <a:spLocks noChangeShapeType="1"/>
                </p:cNvSpPr>
                <p:nvPr/>
              </p:nvSpPr>
              <p:spPr bwMode="auto">
                <a:xfrm>
                  <a:off x="2992158" y="5607438"/>
                  <a:ext cx="349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13" name="Line 432"/>
                <p:cNvSpPr>
                  <a:spLocks noChangeShapeType="1"/>
                </p:cNvSpPr>
                <p:nvPr/>
              </p:nvSpPr>
              <p:spPr bwMode="auto">
                <a:xfrm flipV="1">
                  <a:off x="3281083" y="5624901"/>
                  <a:ext cx="0" cy="6667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14" name="Line 433"/>
                <p:cNvSpPr>
                  <a:spLocks noChangeShapeType="1"/>
                </p:cNvSpPr>
                <p:nvPr/>
              </p:nvSpPr>
              <p:spPr bwMode="auto">
                <a:xfrm>
                  <a:off x="3265208" y="5624901"/>
                  <a:ext cx="349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15" name="Line 434"/>
                <p:cNvSpPr>
                  <a:spLocks noChangeShapeType="1"/>
                </p:cNvSpPr>
                <p:nvPr/>
              </p:nvSpPr>
              <p:spPr bwMode="auto">
                <a:xfrm flipV="1">
                  <a:off x="3554133" y="5612201"/>
                  <a:ext cx="0" cy="7937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16" name="Line 435"/>
                <p:cNvSpPr>
                  <a:spLocks noChangeShapeType="1"/>
                </p:cNvSpPr>
                <p:nvPr/>
              </p:nvSpPr>
              <p:spPr bwMode="auto">
                <a:xfrm>
                  <a:off x="3533495" y="5612201"/>
                  <a:ext cx="349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17" name="Line 436"/>
                <p:cNvSpPr>
                  <a:spLocks noChangeShapeType="1"/>
                </p:cNvSpPr>
                <p:nvPr/>
              </p:nvSpPr>
              <p:spPr bwMode="auto">
                <a:xfrm flipV="1">
                  <a:off x="3827183" y="5612201"/>
                  <a:ext cx="0" cy="7937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18" name="Line 437"/>
                <p:cNvSpPr>
                  <a:spLocks noChangeShapeType="1"/>
                </p:cNvSpPr>
                <p:nvPr/>
              </p:nvSpPr>
              <p:spPr bwMode="auto">
                <a:xfrm>
                  <a:off x="3811308" y="5612201"/>
                  <a:ext cx="349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19" name="Line 438"/>
                <p:cNvSpPr>
                  <a:spLocks noChangeShapeType="1"/>
                </p:cNvSpPr>
                <p:nvPr/>
              </p:nvSpPr>
              <p:spPr bwMode="auto">
                <a:xfrm flipV="1">
                  <a:off x="4098645" y="5629663"/>
                  <a:ext cx="0" cy="6191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0" name="Line 439"/>
                <p:cNvSpPr>
                  <a:spLocks noChangeShapeType="1"/>
                </p:cNvSpPr>
                <p:nvPr/>
              </p:nvSpPr>
              <p:spPr bwMode="auto">
                <a:xfrm>
                  <a:off x="4084358" y="5629663"/>
                  <a:ext cx="349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1" name="Line 452"/>
                <p:cNvSpPr>
                  <a:spLocks noChangeShapeType="1"/>
                </p:cNvSpPr>
                <p:nvPr/>
              </p:nvSpPr>
              <p:spPr bwMode="auto">
                <a:xfrm flipV="1">
                  <a:off x="2812770" y="5443926"/>
                  <a:ext cx="0" cy="6191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2" name="Line 453"/>
                <p:cNvSpPr>
                  <a:spLocks noChangeShapeType="1"/>
                </p:cNvSpPr>
                <p:nvPr/>
              </p:nvSpPr>
              <p:spPr bwMode="auto">
                <a:xfrm>
                  <a:off x="2796895" y="5443926"/>
                  <a:ext cx="349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3" name="Line 454"/>
                <p:cNvSpPr>
                  <a:spLocks noChangeShapeType="1"/>
                </p:cNvSpPr>
                <p:nvPr/>
              </p:nvSpPr>
              <p:spPr bwMode="auto">
                <a:xfrm flipV="1">
                  <a:off x="3085820" y="5528063"/>
                  <a:ext cx="0" cy="476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4" name="Line 455"/>
                <p:cNvSpPr>
                  <a:spLocks noChangeShapeType="1"/>
                </p:cNvSpPr>
                <p:nvPr/>
              </p:nvSpPr>
              <p:spPr bwMode="auto">
                <a:xfrm>
                  <a:off x="3069945" y="5528063"/>
                  <a:ext cx="349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5" name="Line 456"/>
                <p:cNvSpPr>
                  <a:spLocks noChangeShapeType="1"/>
                </p:cNvSpPr>
                <p:nvPr/>
              </p:nvSpPr>
              <p:spPr bwMode="auto">
                <a:xfrm flipV="1">
                  <a:off x="3358870" y="5637601"/>
                  <a:ext cx="0" cy="2698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6" name="Line 457"/>
                <p:cNvSpPr>
                  <a:spLocks noChangeShapeType="1"/>
                </p:cNvSpPr>
                <p:nvPr/>
              </p:nvSpPr>
              <p:spPr bwMode="auto">
                <a:xfrm>
                  <a:off x="3342995" y="5637601"/>
                  <a:ext cx="349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7" name="Line 458"/>
                <p:cNvSpPr>
                  <a:spLocks noChangeShapeType="1"/>
                </p:cNvSpPr>
                <p:nvPr/>
              </p:nvSpPr>
              <p:spPr bwMode="auto">
                <a:xfrm flipV="1">
                  <a:off x="3631920" y="5753488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8" name="Line 459"/>
                <p:cNvSpPr>
                  <a:spLocks noChangeShapeType="1"/>
                </p:cNvSpPr>
                <p:nvPr/>
              </p:nvSpPr>
              <p:spPr bwMode="auto">
                <a:xfrm>
                  <a:off x="3616045" y="5753488"/>
                  <a:ext cx="349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29" name="Line 460"/>
                <p:cNvSpPr>
                  <a:spLocks noChangeShapeType="1"/>
                </p:cNvSpPr>
                <p:nvPr/>
              </p:nvSpPr>
              <p:spPr bwMode="auto">
                <a:xfrm flipV="1">
                  <a:off x="3904970" y="5597913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30" name="Line 461"/>
                <p:cNvSpPr>
                  <a:spLocks noChangeShapeType="1"/>
                </p:cNvSpPr>
                <p:nvPr/>
              </p:nvSpPr>
              <p:spPr bwMode="auto">
                <a:xfrm>
                  <a:off x="3889095" y="5597913"/>
                  <a:ext cx="349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31" name="Line 462"/>
                <p:cNvSpPr>
                  <a:spLocks noChangeShapeType="1"/>
                </p:cNvSpPr>
                <p:nvPr/>
              </p:nvSpPr>
              <p:spPr bwMode="auto">
                <a:xfrm flipV="1">
                  <a:off x="4178020" y="5496313"/>
                  <a:ext cx="0" cy="3651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32" name="Line 463"/>
                <p:cNvSpPr>
                  <a:spLocks noChangeShapeType="1"/>
                </p:cNvSpPr>
                <p:nvPr/>
              </p:nvSpPr>
              <p:spPr bwMode="auto">
                <a:xfrm>
                  <a:off x="4162145" y="5496313"/>
                  <a:ext cx="349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213" name="Rectangle 491"/>
              <p:cNvSpPr>
                <a:spLocks noChangeArrowheads="1"/>
              </p:cNvSpPr>
              <p:nvPr/>
            </p:nvSpPr>
            <p:spPr bwMode="auto">
              <a:xfrm rot="-2700000">
                <a:off x="2478076" y="6359600"/>
                <a:ext cx="374650" cy="212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Adrp</a:t>
                </a:r>
                <a:endParaRPr lang="en-US" sz="1400"/>
              </a:p>
            </p:txBody>
          </p:sp>
          <p:sp>
            <p:nvSpPr>
              <p:cNvPr id="5214" name="Rectangle 492"/>
              <p:cNvSpPr>
                <a:spLocks noChangeArrowheads="1"/>
              </p:cNvSpPr>
              <p:nvPr/>
            </p:nvSpPr>
            <p:spPr bwMode="auto">
              <a:xfrm rot="-2700000">
                <a:off x="2584440" y="6456436"/>
                <a:ext cx="601662" cy="212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Angptl3</a:t>
                </a:r>
                <a:endParaRPr lang="en-US" sz="1400"/>
              </a:p>
            </p:txBody>
          </p:sp>
          <p:sp>
            <p:nvSpPr>
              <p:cNvPr id="5215" name="Rectangle 493"/>
              <p:cNvSpPr>
                <a:spLocks noChangeArrowheads="1"/>
              </p:cNvSpPr>
              <p:nvPr/>
            </p:nvSpPr>
            <p:spPr bwMode="auto">
              <a:xfrm rot="-2700000">
                <a:off x="3132131" y="6365949"/>
                <a:ext cx="306387" cy="212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Atgl</a:t>
                </a:r>
                <a:endParaRPr lang="en-US" sz="1400"/>
              </a:p>
            </p:txBody>
          </p:sp>
          <p:sp>
            <p:nvSpPr>
              <p:cNvPr id="5216" name="Rectangle 494"/>
              <p:cNvSpPr>
                <a:spLocks noChangeArrowheads="1"/>
              </p:cNvSpPr>
              <p:nvPr/>
            </p:nvSpPr>
            <p:spPr bwMode="auto">
              <a:xfrm rot="-2700000">
                <a:off x="3538536" y="6302449"/>
                <a:ext cx="227013" cy="212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HL</a:t>
                </a:r>
                <a:endParaRPr lang="en-US" sz="1400"/>
              </a:p>
            </p:txBody>
          </p:sp>
          <p:sp>
            <p:nvSpPr>
              <p:cNvPr id="5217" name="Rectangle 495"/>
              <p:cNvSpPr>
                <a:spLocks noChangeArrowheads="1"/>
              </p:cNvSpPr>
              <p:nvPr/>
            </p:nvSpPr>
            <p:spPr bwMode="auto">
              <a:xfrm rot="-2700000">
                <a:off x="3778581" y="6345541"/>
                <a:ext cx="25968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Hsl</a:t>
                </a:r>
                <a:endParaRPr lang="en-US" sz="1400"/>
              </a:p>
            </p:txBody>
          </p:sp>
          <p:sp>
            <p:nvSpPr>
              <p:cNvPr id="5218" name="Rectangle 496"/>
              <p:cNvSpPr>
                <a:spLocks noChangeArrowheads="1"/>
              </p:cNvSpPr>
              <p:nvPr/>
            </p:nvSpPr>
            <p:spPr bwMode="auto">
              <a:xfrm rot="-2700000">
                <a:off x="4080307" y="6342366"/>
                <a:ext cx="23884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Lpl</a:t>
                </a:r>
                <a:endParaRPr lang="en-US" sz="1400"/>
              </a:p>
            </p:txBody>
          </p:sp>
          <p:sp>
            <p:nvSpPr>
              <p:cNvPr id="5219" name="Rectangle 502"/>
              <p:cNvSpPr>
                <a:spLocks noChangeArrowheads="1"/>
              </p:cNvSpPr>
              <p:nvPr/>
            </p:nvSpPr>
            <p:spPr bwMode="auto">
              <a:xfrm>
                <a:off x="1336469" y="4455645"/>
                <a:ext cx="857250" cy="212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Ad-shLacZ</a:t>
                </a:r>
                <a:endParaRPr lang="en-US" sz="1400"/>
              </a:p>
            </p:txBody>
          </p:sp>
          <p:sp>
            <p:nvSpPr>
              <p:cNvPr id="5220" name="Rectangle 503"/>
              <p:cNvSpPr>
                <a:spLocks noChangeArrowheads="1"/>
              </p:cNvSpPr>
              <p:nvPr/>
            </p:nvSpPr>
            <p:spPr bwMode="auto">
              <a:xfrm>
                <a:off x="1328531" y="4635032"/>
                <a:ext cx="877888" cy="212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Ad-shCes1</a:t>
                </a:r>
                <a:endParaRPr lang="en-US" sz="1400"/>
              </a:p>
            </p:txBody>
          </p:sp>
          <p:sp>
            <p:nvSpPr>
              <p:cNvPr id="5221" name="Rectangle 504"/>
              <p:cNvSpPr>
                <a:spLocks noChangeArrowheads="1"/>
              </p:cNvSpPr>
              <p:nvPr/>
            </p:nvSpPr>
            <p:spPr bwMode="auto">
              <a:xfrm>
                <a:off x="1184069" y="4522320"/>
                <a:ext cx="107950" cy="93662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2" name="Rectangle 505"/>
              <p:cNvSpPr>
                <a:spLocks noChangeArrowheads="1"/>
              </p:cNvSpPr>
              <p:nvPr/>
            </p:nvSpPr>
            <p:spPr bwMode="auto">
              <a:xfrm>
                <a:off x="1184069" y="4714407"/>
                <a:ext cx="107950" cy="92075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3" name="Rectangle 288"/>
              <p:cNvSpPr>
                <a:spLocks noChangeArrowheads="1"/>
              </p:cNvSpPr>
              <p:nvPr/>
            </p:nvSpPr>
            <p:spPr bwMode="auto">
              <a:xfrm>
                <a:off x="1167136" y="5691320"/>
                <a:ext cx="87192" cy="59609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4" name="Rectangle 289"/>
              <p:cNvSpPr>
                <a:spLocks noChangeArrowheads="1"/>
              </p:cNvSpPr>
              <p:nvPr/>
            </p:nvSpPr>
            <p:spPr bwMode="auto">
              <a:xfrm>
                <a:off x="1468089" y="5691320"/>
                <a:ext cx="88129" cy="59609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5" name="Rectangle 290"/>
              <p:cNvSpPr>
                <a:spLocks noChangeArrowheads="1"/>
              </p:cNvSpPr>
              <p:nvPr/>
            </p:nvSpPr>
            <p:spPr bwMode="auto">
              <a:xfrm>
                <a:off x="1769980" y="5691320"/>
                <a:ext cx="87192" cy="59609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6" name="Rectangle 291"/>
              <p:cNvSpPr>
                <a:spLocks noChangeArrowheads="1"/>
              </p:cNvSpPr>
              <p:nvPr/>
            </p:nvSpPr>
            <p:spPr bwMode="auto">
              <a:xfrm>
                <a:off x="2067182" y="5691320"/>
                <a:ext cx="87192" cy="59609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7" name="Rectangle 292"/>
              <p:cNvSpPr>
                <a:spLocks noChangeArrowheads="1"/>
              </p:cNvSpPr>
              <p:nvPr/>
            </p:nvSpPr>
            <p:spPr bwMode="auto">
              <a:xfrm>
                <a:off x="2368135" y="5691320"/>
                <a:ext cx="88129" cy="59609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8" name="Rectangle 293"/>
              <p:cNvSpPr>
                <a:spLocks noChangeArrowheads="1"/>
              </p:cNvSpPr>
              <p:nvPr/>
            </p:nvSpPr>
            <p:spPr bwMode="auto">
              <a:xfrm>
                <a:off x="4465676" y="5691320"/>
                <a:ext cx="87192" cy="59609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9" name="Rectangle 294"/>
              <p:cNvSpPr>
                <a:spLocks noChangeArrowheads="1"/>
              </p:cNvSpPr>
              <p:nvPr/>
            </p:nvSpPr>
            <p:spPr bwMode="auto">
              <a:xfrm>
                <a:off x="4762878" y="5691320"/>
                <a:ext cx="87192" cy="59609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0" name="Rectangle 301"/>
              <p:cNvSpPr>
                <a:spLocks noChangeArrowheads="1"/>
              </p:cNvSpPr>
              <p:nvPr/>
            </p:nvSpPr>
            <p:spPr bwMode="auto">
              <a:xfrm>
                <a:off x="1254329" y="5727279"/>
                <a:ext cx="87192" cy="560138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1" name="Rectangle 302"/>
              <p:cNvSpPr>
                <a:spLocks noChangeArrowheads="1"/>
              </p:cNvSpPr>
              <p:nvPr/>
            </p:nvSpPr>
            <p:spPr bwMode="auto">
              <a:xfrm>
                <a:off x="1556219" y="5734194"/>
                <a:ext cx="87192" cy="553223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2" name="Rectangle 303"/>
              <p:cNvSpPr>
                <a:spLocks noChangeArrowheads="1"/>
              </p:cNvSpPr>
              <p:nvPr/>
            </p:nvSpPr>
            <p:spPr bwMode="auto">
              <a:xfrm>
                <a:off x="1857171" y="5605570"/>
                <a:ext cx="83442" cy="681847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3" name="Rectangle 304"/>
              <p:cNvSpPr>
                <a:spLocks noChangeArrowheads="1"/>
              </p:cNvSpPr>
              <p:nvPr/>
            </p:nvSpPr>
            <p:spPr bwMode="auto">
              <a:xfrm>
                <a:off x="2154374" y="5555780"/>
                <a:ext cx="87192" cy="731638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4" name="Rectangle 305"/>
              <p:cNvSpPr>
                <a:spLocks noChangeArrowheads="1"/>
              </p:cNvSpPr>
              <p:nvPr/>
            </p:nvSpPr>
            <p:spPr bwMode="auto">
              <a:xfrm>
                <a:off x="2456264" y="5677489"/>
                <a:ext cx="87192" cy="609928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5" name="Rectangle 306"/>
              <p:cNvSpPr>
                <a:spLocks noChangeArrowheads="1"/>
              </p:cNvSpPr>
              <p:nvPr/>
            </p:nvSpPr>
            <p:spPr bwMode="auto">
              <a:xfrm>
                <a:off x="4552867" y="5842073"/>
                <a:ext cx="83442" cy="445345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6" name="Rectangle 307"/>
              <p:cNvSpPr>
                <a:spLocks noChangeArrowheads="1"/>
              </p:cNvSpPr>
              <p:nvPr/>
            </p:nvSpPr>
            <p:spPr bwMode="auto">
              <a:xfrm>
                <a:off x="4850070" y="5304063"/>
                <a:ext cx="87191" cy="983355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7" name="Line 320"/>
              <p:cNvSpPr>
                <a:spLocks noChangeShapeType="1"/>
              </p:cNvSpPr>
              <p:nvPr/>
            </p:nvSpPr>
            <p:spPr bwMode="auto">
              <a:xfrm flipV="1">
                <a:off x="1210264" y="5447902"/>
                <a:ext cx="0" cy="24341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8" name="Line 321"/>
              <p:cNvSpPr>
                <a:spLocks noChangeShapeType="1"/>
              </p:cNvSpPr>
              <p:nvPr/>
            </p:nvSpPr>
            <p:spPr bwMode="auto">
              <a:xfrm>
                <a:off x="1191513" y="5447902"/>
                <a:ext cx="4312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9" name="Line 322"/>
              <p:cNvSpPr>
                <a:spLocks noChangeShapeType="1"/>
              </p:cNvSpPr>
              <p:nvPr/>
            </p:nvSpPr>
            <p:spPr bwMode="auto">
              <a:xfrm flipV="1">
                <a:off x="1512154" y="5627699"/>
                <a:ext cx="0" cy="6362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40" name="Line 323"/>
              <p:cNvSpPr>
                <a:spLocks noChangeShapeType="1"/>
              </p:cNvSpPr>
              <p:nvPr/>
            </p:nvSpPr>
            <p:spPr bwMode="auto">
              <a:xfrm>
                <a:off x="1492466" y="5627699"/>
                <a:ext cx="4406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41" name="Line 324"/>
              <p:cNvSpPr>
                <a:spLocks noChangeShapeType="1"/>
              </p:cNvSpPr>
              <p:nvPr/>
            </p:nvSpPr>
            <p:spPr bwMode="auto">
              <a:xfrm flipV="1">
                <a:off x="1814044" y="5627699"/>
                <a:ext cx="0" cy="6362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42" name="Line 325"/>
              <p:cNvSpPr>
                <a:spLocks noChangeShapeType="1"/>
              </p:cNvSpPr>
              <p:nvPr/>
            </p:nvSpPr>
            <p:spPr bwMode="auto">
              <a:xfrm>
                <a:off x="1794356" y="5627699"/>
                <a:ext cx="4406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43" name="Line 326"/>
              <p:cNvSpPr>
                <a:spLocks noChangeShapeType="1"/>
              </p:cNvSpPr>
              <p:nvPr/>
            </p:nvSpPr>
            <p:spPr bwMode="auto">
              <a:xfrm flipV="1">
                <a:off x="2110309" y="5612485"/>
                <a:ext cx="0" cy="7883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44" name="Line 327"/>
              <p:cNvSpPr>
                <a:spLocks noChangeShapeType="1"/>
              </p:cNvSpPr>
              <p:nvPr/>
            </p:nvSpPr>
            <p:spPr bwMode="auto">
              <a:xfrm>
                <a:off x="2091558" y="5612485"/>
                <a:ext cx="4312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45" name="Line 328"/>
              <p:cNvSpPr>
                <a:spLocks noChangeShapeType="1"/>
              </p:cNvSpPr>
              <p:nvPr/>
            </p:nvSpPr>
            <p:spPr bwMode="auto">
              <a:xfrm flipV="1">
                <a:off x="2412199" y="5634614"/>
                <a:ext cx="0" cy="5670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46" name="Line 329"/>
              <p:cNvSpPr>
                <a:spLocks noChangeShapeType="1"/>
              </p:cNvSpPr>
              <p:nvPr/>
            </p:nvSpPr>
            <p:spPr bwMode="auto">
              <a:xfrm>
                <a:off x="2392511" y="5634614"/>
                <a:ext cx="4406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47" name="Line 330"/>
              <p:cNvSpPr>
                <a:spLocks noChangeShapeType="1"/>
              </p:cNvSpPr>
              <p:nvPr/>
            </p:nvSpPr>
            <p:spPr bwMode="auto">
              <a:xfrm flipV="1">
                <a:off x="4509740" y="5454816"/>
                <a:ext cx="0" cy="23650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48" name="Line 331"/>
              <p:cNvSpPr>
                <a:spLocks noChangeShapeType="1"/>
              </p:cNvSpPr>
              <p:nvPr/>
            </p:nvSpPr>
            <p:spPr bwMode="auto">
              <a:xfrm>
                <a:off x="4490052" y="5454816"/>
                <a:ext cx="4406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49" name="Line 332"/>
              <p:cNvSpPr>
                <a:spLocks noChangeShapeType="1"/>
              </p:cNvSpPr>
              <p:nvPr/>
            </p:nvSpPr>
            <p:spPr bwMode="auto">
              <a:xfrm flipV="1">
                <a:off x="4806005" y="5440986"/>
                <a:ext cx="0" cy="25033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50" name="Line 333"/>
              <p:cNvSpPr>
                <a:spLocks noChangeShapeType="1"/>
              </p:cNvSpPr>
              <p:nvPr/>
            </p:nvSpPr>
            <p:spPr bwMode="auto">
              <a:xfrm>
                <a:off x="4786317" y="5440986"/>
                <a:ext cx="4406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51" name="Line 346"/>
              <p:cNvSpPr>
                <a:spLocks noChangeShapeType="1"/>
              </p:cNvSpPr>
              <p:nvPr/>
            </p:nvSpPr>
            <p:spPr bwMode="auto">
              <a:xfrm flipV="1">
                <a:off x="1298393" y="5619401"/>
                <a:ext cx="0" cy="10787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52" name="Line 347"/>
              <p:cNvSpPr>
                <a:spLocks noChangeShapeType="1"/>
              </p:cNvSpPr>
              <p:nvPr/>
            </p:nvSpPr>
            <p:spPr bwMode="auto">
              <a:xfrm>
                <a:off x="1278705" y="5619401"/>
                <a:ext cx="4406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53" name="Line 348"/>
              <p:cNvSpPr>
                <a:spLocks noChangeShapeType="1"/>
              </p:cNvSpPr>
              <p:nvPr/>
            </p:nvSpPr>
            <p:spPr bwMode="auto">
              <a:xfrm flipV="1">
                <a:off x="1599346" y="5677489"/>
                <a:ext cx="0" cy="5670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54" name="Line 349"/>
              <p:cNvSpPr>
                <a:spLocks noChangeShapeType="1"/>
              </p:cNvSpPr>
              <p:nvPr/>
            </p:nvSpPr>
            <p:spPr bwMode="auto">
              <a:xfrm>
                <a:off x="1580595" y="5677489"/>
                <a:ext cx="4312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55" name="Line 350"/>
              <p:cNvSpPr>
                <a:spLocks noChangeShapeType="1"/>
              </p:cNvSpPr>
              <p:nvPr/>
            </p:nvSpPr>
            <p:spPr bwMode="auto">
              <a:xfrm flipV="1">
                <a:off x="1896548" y="5555780"/>
                <a:ext cx="0" cy="4979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56" name="Line 351"/>
              <p:cNvSpPr>
                <a:spLocks noChangeShapeType="1"/>
              </p:cNvSpPr>
              <p:nvPr/>
            </p:nvSpPr>
            <p:spPr bwMode="auto">
              <a:xfrm>
                <a:off x="1876860" y="5555780"/>
                <a:ext cx="4406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57" name="Line 352"/>
              <p:cNvSpPr>
                <a:spLocks noChangeShapeType="1"/>
              </p:cNvSpPr>
              <p:nvPr/>
            </p:nvSpPr>
            <p:spPr bwMode="auto">
              <a:xfrm flipV="1">
                <a:off x="2198438" y="5476945"/>
                <a:ext cx="0" cy="7883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58" name="Line 353"/>
              <p:cNvSpPr>
                <a:spLocks noChangeShapeType="1"/>
              </p:cNvSpPr>
              <p:nvPr/>
            </p:nvSpPr>
            <p:spPr bwMode="auto">
              <a:xfrm>
                <a:off x="2178750" y="5476945"/>
                <a:ext cx="4406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59" name="Line 354"/>
              <p:cNvSpPr>
                <a:spLocks noChangeShapeType="1"/>
              </p:cNvSpPr>
              <p:nvPr/>
            </p:nvSpPr>
            <p:spPr bwMode="auto">
              <a:xfrm flipV="1">
                <a:off x="2499391" y="5598654"/>
                <a:ext cx="0" cy="7883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60" name="Line 355"/>
              <p:cNvSpPr>
                <a:spLocks noChangeShapeType="1"/>
              </p:cNvSpPr>
              <p:nvPr/>
            </p:nvSpPr>
            <p:spPr bwMode="auto">
              <a:xfrm>
                <a:off x="2480640" y="5598654"/>
                <a:ext cx="4312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61" name="Line 356"/>
              <p:cNvSpPr>
                <a:spLocks noChangeShapeType="1"/>
              </p:cNvSpPr>
              <p:nvPr/>
            </p:nvSpPr>
            <p:spPr bwMode="auto">
              <a:xfrm flipV="1">
                <a:off x="4592244" y="5720364"/>
                <a:ext cx="0" cy="12170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62" name="Line 357"/>
              <p:cNvSpPr>
                <a:spLocks noChangeShapeType="1"/>
              </p:cNvSpPr>
              <p:nvPr/>
            </p:nvSpPr>
            <p:spPr bwMode="auto">
              <a:xfrm>
                <a:off x="4572556" y="5720364"/>
                <a:ext cx="4406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63" name="Line 358"/>
              <p:cNvSpPr>
                <a:spLocks noChangeShapeType="1"/>
              </p:cNvSpPr>
              <p:nvPr/>
            </p:nvSpPr>
            <p:spPr bwMode="auto">
              <a:xfrm flipV="1">
                <a:off x="4894135" y="4795098"/>
                <a:ext cx="0" cy="50896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64" name="Line 359"/>
              <p:cNvSpPr>
                <a:spLocks noChangeShapeType="1"/>
              </p:cNvSpPr>
              <p:nvPr/>
            </p:nvSpPr>
            <p:spPr bwMode="auto">
              <a:xfrm>
                <a:off x="4874446" y="4795098"/>
                <a:ext cx="4406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65" name="Line 360"/>
              <p:cNvSpPr>
                <a:spLocks noChangeShapeType="1"/>
              </p:cNvSpPr>
              <p:nvPr/>
            </p:nvSpPr>
            <p:spPr bwMode="auto">
              <a:xfrm>
                <a:off x="1098944" y="4493591"/>
                <a:ext cx="0" cy="179382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66" name="Line 361"/>
              <p:cNvSpPr>
                <a:spLocks noChangeShapeType="1"/>
              </p:cNvSpPr>
              <p:nvPr/>
            </p:nvSpPr>
            <p:spPr bwMode="auto">
              <a:xfrm>
                <a:off x="1045504" y="6287418"/>
                <a:ext cx="5344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67" name="Line 362"/>
              <p:cNvSpPr>
                <a:spLocks noChangeShapeType="1"/>
              </p:cNvSpPr>
              <p:nvPr/>
            </p:nvSpPr>
            <p:spPr bwMode="auto">
              <a:xfrm>
                <a:off x="1045504" y="5691320"/>
                <a:ext cx="5344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68" name="Line 363"/>
              <p:cNvSpPr>
                <a:spLocks noChangeShapeType="1"/>
              </p:cNvSpPr>
              <p:nvPr/>
            </p:nvSpPr>
            <p:spPr bwMode="auto">
              <a:xfrm>
                <a:off x="1045504" y="5088306"/>
                <a:ext cx="5344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69" name="Line 364"/>
              <p:cNvSpPr>
                <a:spLocks noChangeShapeType="1"/>
              </p:cNvSpPr>
              <p:nvPr/>
            </p:nvSpPr>
            <p:spPr bwMode="auto">
              <a:xfrm>
                <a:off x="1045504" y="4493591"/>
                <a:ext cx="5344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70" name="Line 365"/>
              <p:cNvSpPr>
                <a:spLocks noChangeShapeType="1"/>
              </p:cNvSpPr>
              <p:nvPr/>
            </p:nvSpPr>
            <p:spPr bwMode="auto">
              <a:xfrm>
                <a:off x="1098944" y="6287418"/>
                <a:ext cx="390207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71" name="Line 366"/>
              <p:cNvSpPr>
                <a:spLocks noChangeShapeType="1"/>
              </p:cNvSpPr>
              <p:nvPr/>
            </p:nvSpPr>
            <p:spPr bwMode="auto">
              <a:xfrm flipV="1">
                <a:off x="1098944" y="6287418"/>
                <a:ext cx="0" cy="6500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72" name="Line 367"/>
              <p:cNvSpPr>
                <a:spLocks noChangeShapeType="1"/>
              </p:cNvSpPr>
              <p:nvPr/>
            </p:nvSpPr>
            <p:spPr bwMode="auto">
              <a:xfrm flipV="1">
                <a:off x="1400834" y="6287418"/>
                <a:ext cx="0" cy="6500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73" name="Line 368"/>
              <p:cNvSpPr>
                <a:spLocks noChangeShapeType="1"/>
              </p:cNvSpPr>
              <p:nvPr/>
            </p:nvSpPr>
            <p:spPr bwMode="auto">
              <a:xfrm flipV="1">
                <a:off x="1697099" y="6287418"/>
                <a:ext cx="0" cy="6500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74" name="Line 369"/>
              <p:cNvSpPr>
                <a:spLocks noChangeShapeType="1"/>
              </p:cNvSpPr>
              <p:nvPr/>
            </p:nvSpPr>
            <p:spPr bwMode="auto">
              <a:xfrm flipV="1">
                <a:off x="1998989" y="6287418"/>
                <a:ext cx="0" cy="6500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75" name="Line 370"/>
              <p:cNvSpPr>
                <a:spLocks noChangeShapeType="1"/>
              </p:cNvSpPr>
              <p:nvPr/>
            </p:nvSpPr>
            <p:spPr bwMode="auto">
              <a:xfrm flipV="1">
                <a:off x="2300879" y="6287418"/>
                <a:ext cx="0" cy="6500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76" name="Line 371"/>
              <p:cNvSpPr>
                <a:spLocks noChangeShapeType="1"/>
              </p:cNvSpPr>
              <p:nvPr/>
            </p:nvSpPr>
            <p:spPr bwMode="auto">
              <a:xfrm flipV="1">
                <a:off x="2597144" y="6287418"/>
                <a:ext cx="0" cy="6500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77" name="Line 372"/>
              <p:cNvSpPr>
                <a:spLocks noChangeShapeType="1"/>
              </p:cNvSpPr>
              <p:nvPr/>
            </p:nvSpPr>
            <p:spPr bwMode="auto">
              <a:xfrm flipV="1">
                <a:off x="2899034" y="6287418"/>
                <a:ext cx="0" cy="6500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78" name="Line 373"/>
              <p:cNvSpPr>
                <a:spLocks noChangeShapeType="1"/>
              </p:cNvSpPr>
              <p:nvPr/>
            </p:nvSpPr>
            <p:spPr bwMode="auto">
              <a:xfrm flipV="1">
                <a:off x="3200924" y="6287418"/>
                <a:ext cx="0" cy="6500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79" name="Line 374"/>
              <p:cNvSpPr>
                <a:spLocks noChangeShapeType="1"/>
              </p:cNvSpPr>
              <p:nvPr/>
            </p:nvSpPr>
            <p:spPr bwMode="auto">
              <a:xfrm flipV="1">
                <a:off x="3502815" y="6287418"/>
                <a:ext cx="0" cy="6500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80" name="Line 375"/>
              <p:cNvSpPr>
                <a:spLocks noChangeShapeType="1"/>
              </p:cNvSpPr>
              <p:nvPr/>
            </p:nvSpPr>
            <p:spPr bwMode="auto">
              <a:xfrm flipV="1">
                <a:off x="3799080" y="6287418"/>
                <a:ext cx="0" cy="6500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81" name="Line 376"/>
              <p:cNvSpPr>
                <a:spLocks noChangeShapeType="1"/>
              </p:cNvSpPr>
              <p:nvPr/>
            </p:nvSpPr>
            <p:spPr bwMode="auto">
              <a:xfrm flipV="1">
                <a:off x="4100970" y="6287418"/>
                <a:ext cx="0" cy="6500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82" name="Line 377"/>
              <p:cNvSpPr>
                <a:spLocks noChangeShapeType="1"/>
              </p:cNvSpPr>
              <p:nvPr/>
            </p:nvSpPr>
            <p:spPr bwMode="auto">
              <a:xfrm flipV="1">
                <a:off x="4402860" y="6287418"/>
                <a:ext cx="0" cy="6500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83" name="Line 378"/>
              <p:cNvSpPr>
                <a:spLocks noChangeShapeType="1"/>
              </p:cNvSpPr>
              <p:nvPr/>
            </p:nvSpPr>
            <p:spPr bwMode="auto">
              <a:xfrm flipV="1">
                <a:off x="4699125" y="6287418"/>
                <a:ext cx="0" cy="6500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84" name="Line 379"/>
              <p:cNvSpPr>
                <a:spLocks noChangeShapeType="1"/>
              </p:cNvSpPr>
              <p:nvPr/>
            </p:nvSpPr>
            <p:spPr bwMode="auto">
              <a:xfrm flipV="1">
                <a:off x="5001015" y="6287418"/>
                <a:ext cx="0" cy="6500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85" name="Rectangle 380"/>
              <p:cNvSpPr>
                <a:spLocks noChangeArrowheads="1"/>
              </p:cNvSpPr>
              <p:nvPr/>
            </p:nvSpPr>
            <p:spPr bwMode="auto">
              <a:xfrm>
                <a:off x="942490" y="6169547"/>
                <a:ext cx="9938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0</a:t>
                </a:r>
                <a:endParaRPr lang="en-US" sz="1400"/>
              </a:p>
            </p:txBody>
          </p:sp>
          <p:sp>
            <p:nvSpPr>
              <p:cNvPr id="5286" name="Rectangle 381"/>
              <p:cNvSpPr>
                <a:spLocks noChangeArrowheads="1"/>
              </p:cNvSpPr>
              <p:nvPr/>
            </p:nvSpPr>
            <p:spPr bwMode="auto">
              <a:xfrm>
                <a:off x="942490" y="5574832"/>
                <a:ext cx="9938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1</a:t>
                </a:r>
                <a:endParaRPr lang="en-US" sz="1400"/>
              </a:p>
            </p:txBody>
          </p:sp>
          <p:sp>
            <p:nvSpPr>
              <p:cNvPr id="5287" name="Rectangle 382"/>
              <p:cNvSpPr>
                <a:spLocks noChangeArrowheads="1"/>
              </p:cNvSpPr>
              <p:nvPr/>
            </p:nvSpPr>
            <p:spPr bwMode="auto">
              <a:xfrm>
                <a:off x="942490" y="4971819"/>
                <a:ext cx="9938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2</a:t>
                </a:r>
                <a:endParaRPr lang="en-US" sz="1400"/>
              </a:p>
            </p:txBody>
          </p:sp>
          <p:sp>
            <p:nvSpPr>
              <p:cNvPr id="5288" name="Rectangle 383"/>
              <p:cNvSpPr>
                <a:spLocks noChangeArrowheads="1"/>
              </p:cNvSpPr>
              <p:nvPr/>
            </p:nvSpPr>
            <p:spPr bwMode="auto">
              <a:xfrm>
                <a:off x="942490" y="4375720"/>
                <a:ext cx="9938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3</a:t>
                </a:r>
                <a:endParaRPr lang="en-US" sz="1400"/>
              </a:p>
            </p:txBody>
          </p:sp>
          <p:sp>
            <p:nvSpPr>
              <p:cNvPr id="5289" name="Rectangle 390"/>
              <p:cNvSpPr>
                <a:spLocks noChangeArrowheads="1"/>
              </p:cNvSpPr>
              <p:nvPr/>
            </p:nvSpPr>
            <p:spPr bwMode="auto">
              <a:xfrm rot="-2700000">
                <a:off x="962203" y="6391402"/>
                <a:ext cx="40876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Scd1</a:t>
                </a:r>
                <a:endParaRPr lang="en-US" sz="1400"/>
              </a:p>
            </p:txBody>
          </p:sp>
          <p:sp>
            <p:nvSpPr>
              <p:cNvPr id="5290" name="Rectangle 391"/>
              <p:cNvSpPr>
                <a:spLocks noChangeArrowheads="1"/>
              </p:cNvSpPr>
              <p:nvPr/>
            </p:nvSpPr>
            <p:spPr bwMode="auto">
              <a:xfrm rot="-2700000">
                <a:off x="1077206" y="6464091"/>
                <a:ext cx="618503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L-FABP</a:t>
                </a:r>
                <a:endParaRPr lang="en-US" sz="1400"/>
              </a:p>
            </p:txBody>
          </p:sp>
          <p:sp>
            <p:nvSpPr>
              <p:cNvPr id="5291" name="Rectangle 392"/>
              <p:cNvSpPr>
                <a:spLocks noChangeArrowheads="1"/>
              </p:cNvSpPr>
              <p:nvPr/>
            </p:nvSpPr>
            <p:spPr bwMode="auto">
              <a:xfrm rot="-2700000">
                <a:off x="1476689" y="6391868"/>
                <a:ext cx="477695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Cpt1a</a:t>
                </a:r>
                <a:endParaRPr lang="en-US" sz="1400"/>
              </a:p>
            </p:txBody>
          </p:sp>
          <p:sp>
            <p:nvSpPr>
              <p:cNvPr id="5292" name="Rectangle 393"/>
              <p:cNvSpPr>
                <a:spLocks noChangeArrowheads="1"/>
              </p:cNvSpPr>
              <p:nvPr/>
            </p:nvSpPr>
            <p:spPr bwMode="auto">
              <a:xfrm rot="-2700000">
                <a:off x="1797600" y="6412148"/>
                <a:ext cx="49853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Acox1</a:t>
                </a:r>
                <a:endParaRPr lang="en-US" sz="1400"/>
              </a:p>
            </p:txBody>
          </p:sp>
          <p:sp>
            <p:nvSpPr>
              <p:cNvPr id="5293" name="Rectangle 394"/>
              <p:cNvSpPr>
                <a:spLocks noChangeArrowheads="1"/>
              </p:cNvSpPr>
              <p:nvPr/>
            </p:nvSpPr>
            <p:spPr bwMode="auto">
              <a:xfrm rot="-2700000">
                <a:off x="2094728" y="6416911"/>
                <a:ext cx="49853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Acox2</a:t>
                </a:r>
                <a:endParaRPr lang="en-US" sz="1400"/>
              </a:p>
            </p:txBody>
          </p:sp>
          <p:sp>
            <p:nvSpPr>
              <p:cNvPr id="5294" name="Rectangle 395"/>
              <p:cNvSpPr>
                <a:spLocks noChangeArrowheads="1"/>
              </p:cNvSpPr>
              <p:nvPr/>
            </p:nvSpPr>
            <p:spPr bwMode="auto">
              <a:xfrm rot="-2700000">
                <a:off x="4157242" y="6403545"/>
                <a:ext cx="49853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Pepck</a:t>
                </a:r>
                <a:endParaRPr lang="en-US" sz="1400"/>
              </a:p>
            </p:txBody>
          </p:sp>
          <p:sp>
            <p:nvSpPr>
              <p:cNvPr id="5295" name="Rectangle 396"/>
              <p:cNvSpPr>
                <a:spLocks noChangeArrowheads="1"/>
              </p:cNvSpPr>
              <p:nvPr/>
            </p:nvSpPr>
            <p:spPr bwMode="auto">
              <a:xfrm rot="-2700000">
                <a:off x="4361261" y="6447190"/>
                <a:ext cx="626775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G6pase</a:t>
                </a:r>
                <a:endParaRPr lang="en-US" sz="1400"/>
              </a:p>
            </p:txBody>
          </p:sp>
          <p:sp>
            <p:nvSpPr>
              <p:cNvPr id="5296" name="Rectangle 397"/>
              <p:cNvSpPr>
                <a:spLocks noChangeArrowheads="1"/>
              </p:cNvSpPr>
              <p:nvPr/>
            </p:nvSpPr>
            <p:spPr bwMode="auto">
              <a:xfrm rot="-5400000">
                <a:off x="174611" y="5295526"/>
                <a:ext cx="128560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</a:rPr>
                  <a:t>Relative mRNA</a:t>
                </a:r>
                <a:endParaRPr lang="en-US" sz="1400"/>
              </a:p>
            </p:txBody>
          </p:sp>
        </p:grpSp>
        <p:sp>
          <p:nvSpPr>
            <p:cNvPr id="5209" name="TextBox 340"/>
            <p:cNvSpPr txBox="1">
              <a:spLocks noChangeArrowheads="1"/>
            </p:cNvSpPr>
            <p:nvPr/>
          </p:nvSpPr>
          <p:spPr bwMode="auto">
            <a:xfrm>
              <a:off x="1190625" y="661988"/>
              <a:ext cx="542925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/>
                <a:t>A</a:t>
              </a:r>
            </a:p>
          </p:txBody>
        </p:sp>
        <p:sp>
          <p:nvSpPr>
            <p:cNvPr id="5210" name="TextBox 341"/>
            <p:cNvSpPr txBox="1">
              <a:spLocks noChangeArrowheads="1"/>
            </p:cNvSpPr>
            <p:nvPr/>
          </p:nvSpPr>
          <p:spPr bwMode="auto">
            <a:xfrm>
              <a:off x="1181100" y="2571750"/>
              <a:ext cx="5429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/>
                <a:t>B</a:t>
              </a:r>
            </a:p>
          </p:txBody>
        </p:sp>
        <p:sp>
          <p:nvSpPr>
            <p:cNvPr id="5211" name="TextBox 212"/>
            <p:cNvSpPr txBox="1">
              <a:spLocks noChangeArrowheads="1"/>
            </p:cNvSpPr>
            <p:nvPr/>
          </p:nvSpPr>
          <p:spPr bwMode="auto">
            <a:xfrm>
              <a:off x="252413" y="171450"/>
              <a:ext cx="163512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/>
                <a:t>Figure </a:t>
              </a:r>
              <a:r>
                <a:rPr lang="en-US" b="1" dirty="0" smtClean="0"/>
                <a:t>S5</a:t>
              </a:r>
              <a:endParaRPr lang="en-US" b="1" dirty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52413" y="171450"/>
            <a:ext cx="6062662" cy="5097463"/>
            <a:chOff x="252413" y="171450"/>
            <a:chExt cx="6062662" cy="5097463"/>
          </a:xfrm>
        </p:grpSpPr>
        <p:grpSp>
          <p:nvGrpSpPr>
            <p:cNvPr id="6146" name="Group 2"/>
            <p:cNvGrpSpPr>
              <a:grpSpLocks/>
            </p:cNvGrpSpPr>
            <p:nvPr/>
          </p:nvGrpSpPr>
          <p:grpSpPr bwMode="auto">
            <a:xfrm>
              <a:off x="692150" y="1081088"/>
              <a:ext cx="2825750" cy="2085975"/>
              <a:chOff x="3446463" y="1057275"/>
              <a:chExt cx="2825750" cy="2085975"/>
            </a:xfrm>
          </p:grpSpPr>
          <p:sp>
            <p:nvSpPr>
              <p:cNvPr id="6201" name="Rectangle 408"/>
              <p:cNvSpPr>
                <a:spLocks noChangeArrowheads="1"/>
              </p:cNvSpPr>
              <p:nvPr/>
            </p:nvSpPr>
            <p:spPr bwMode="auto">
              <a:xfrm>
                <a:off x="4391025" y="1487488"/>
                <a:ext cx="446088" cy="1423987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6202" name="Rectangle 409"/>
              <p:cNvSpPr>
                <a:spLocks noChangeArrowheads="1"/>
              </p:cNvSpPr>
              <p:nvPr/>
            </p:nvSpPr>
            <p:spPr bwMode="auto">
              <a:xfrm>
                <a:off x="5497513" y="2133600"/>
                <a:ext cx="442912" cy="777875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6203" name="Line 410"/>
              <p:cNvSpPr>
                <a:spLocks noChangeShapeType="1"/>
              </p:cNvSpPr>
              <p:nvPr/>
            </p:nvSpPr>
            <p:spPr bwMode="auto">
              <a:xfrm flipV="1">
                <a:off x="4613275" y="1355725"/>
                <a:ext cx="0" cy="1317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4" name="Line 412"/>
              <p:cNvSpPr>
                <a:spLocks noChangeShapeType="1"/>
              </p:cNvSpPr>
              <p:nvPr/>
            </p:nvSpPr>
            <p:spPr bwMode="auto">
              <a:xfrm flipV="1">
                <a:off x="5719763" y="1960563"/>
                <a:ext cx="0" cy="17303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5" name="Line 414"/>
              <p:cNvSpPr>
                <a:spLocks noChangeShapeType="1"/>
              </p:cNvSpPr>
              <p:nvPr/>
            </p:nvSpPr>
            <p:spPr bwMode="auto">
              <a:xfrm>
                <a:off x="4060825" y="1182688"/>
                <a:ext cx="0" cy="172878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6" name="Line 415"/>
              <p:cNvSpPr>
                <a:spLocks noChangeShapeType="1"/>
              </p:cNvSpPr>
              <p:nvPr/>
            </p:nvSpPr>
            <p:spPr bwMode="auto">
              <a:xfrm>
                <a:off x="4022725" y="2911475"/>
                <a:ext cx="381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7" name="Line 416"/>
              <p:cNvSpPr>
                <a:spLocks noChangeShapeType="1"/>
              </p:cNvSpPr>
              <p:nvPr/>
            </p:nvSpPr>
            <p:spPr bwMode="auto">
              <a:xfrm>
                <a:off x="4022725" y="2481263"/>
                <a:ext cx="381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8" name="Line 417"/>
              <p:cNvSpPr>
                <a:spLocks noChangeShapeType="1"/>
              </p:cNvSpPr>
              <p:nvPr/>
            </p:nvSpPr>
            <p:spPr bwMode="auto">
              <a:xfrm>
                <a:off x="4022725" y="2046288"/>
                <a:ext cx="381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9" name="Line 418"/>
              <p:cNvSpPr>
                <a:spLocks noChangeShapeType="1"/>
              </p:cNvSpPr>
              <p:nvPr/>
            </p:nvSpPr>
            <p:spPr bwMode="auto">
              <a:xfrm>
                <a:off x="4022725" y="1617663"/>
                <a:ext cx="381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0" name="Line 419"/>
              <p:cNvSpPr>
                <a:spLocks noChangeShapeType="1"/>
              </p:cNvSpPr>
              <p:nvPr/>
            </p:nvSpPr>
            <p:spPr bwMode="auto">
              <a:xfrm>
                <a:off x="4022725" y="1182688"/>
                <a:ext cx="381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1" name="Line 420"/>
              <p:cNvSpPr>
                <a:spLocks noChangeShapeType="1"/>
              </p:cNvSpPr>
              <p:nvPr/>
            </p:nvSpPr>
            <p:spPr bwMode="auto">
              <a:xfrm>
                <a:off x="4060825" y="2911475"/>
                <a:ext cx="2211388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2" name="Line 421"/>
              <p:cNvSpPr>
                <a:spLocks noChangeShapeType="1"/>
              </p:cNvSpPr>
              <p:nvPr/>
            </p:nvSpPr>
            <p:spPr bwMode="auto">
              <a:xfrm flipV="1">
                <a:off x="4060825" y="2911475"/>
                <a:ext cx="0" cy="746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3" name="Line 422"/>
              <p:cNvSpPr>
                <a:spLocks noChangeShapeType="1"/>
              </p:cNvSpPr>
              <p:nvPr/>
            </p:nvSpPr>
            <p:spPr bwMode="auto">
              <a:xfrm flipV="1">
                <a:off x="5167313" y="2911475"/>
                <a:ext cx="0" cy="746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4" name="Line 423"/>
              <p:cNvSpPr>
                <a:spLocks noChangeShapeType="1"/>
              </p:cNvSpPr>
              <p:nvPr/>
            </p:nvSpPr>
            <p:spPr bwMode="auto">
              <a:xfrm flipV="1">
                <a:off x="6272213" y="2911475"/>
                <a:ext cx="0" cy="746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5" name="Rectangle 424"/>
              <p:cNvSpPr>
                <a:spLocks noChangeArrowheads="1"/>
              </p:cNvSpPr>
              <p:nvPr/>
            </p:nvSpPr>
            <p:spPr bwMode="auto">
              <a:xfrm>
                <a:off x="3911600" y="2787650"/>
                <a:ext cx="98425" cy="21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8</a:t>
                </a:r>
                <a:endParaRPr lang="en-US" sz="1400"/>
              </a:p>
            </p:txBody>
          </p:sp>
          <p:sp>
            <p:nvSpPr>
              <p:cNvPr id="6216" name="Rectangle 425"/>
              <p:cNvSpPr>
                <a:spLocks noChangeArrowheads="1"/>
              </p:cNvSpPr>
              <p:nvPr/>
            </p:nvSpPr>
            <p:spPr bwMode="auto">
              <a:xfrm>
                <a:off x="3916363" y="2352675"/>
                <a:ext cx="98425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9</a:t>
                </a:r>
                <a:endParaRPr lang="en-US" sz="1400"/>
              </a:p>
            </p:txBody>
          </p:sp>
          <p:sp>
            <p:nvSpPr>
              <p:cNvPr id="6217" name="Rectangle 426"/>
              <p:cNvSpPr>
                <a:spLocks noChangeArrowheads="1"/>
              </p:cNvSpPr>
              <p:nvPr/>
            </p:nvSpPr>
            <p:spPr bwMode="auto">
              <a:xfrm>
                <a:off x="3811588" y="1927225"/>
                <a:ext cx="200025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10</a:t>
                </a:r>
                <a:endParaRPr lang="en-US" sz="1400"/>
              </a:p>
            </p:txBody>
          </p:sp>
          <p:sp>
            <p:nvSpPr>
              <p:cNvPr id="6218" name="Rectangle 427"/>
              <p:cNvSpPr>
                <a:spLocks noChangeArrowheads="1"/>
              </p:cNvSpPr>
              <p:nvPr/>
            </p:nvSpPr>
            <p:spPr bwMode="auto">
              <a:xfrm>
                <a:off x="3849688" y="1493838"/>
                <a:ext cx="185737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11</a:t>
                </a:r>
                <a:endParaRPr lang="en-US" sz="1400"/>
              </a:p>
            </p:txBody>
          </p:sp>
          <p:sp>
            <p:nvSpPr>
              <p:cNvPr id="6219" name="Rectangle 428"/>
              <p:cNvSpPr>
                <a:spLocks noChangeArrowheads="1"/>
              </p:cNvSpPr>
              <p:nvPr/>
            </p:nvSpPr>
            <p:spPr bwMode="auto">
              <a:xfrm>
                <a:off x="3811588" y="1057275"/>
                <a:ext cx="200025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12</a:t>
                </a:r>
                <a:endParaRPr lang="en-US" sz="1400"/>
              </a:p>
            </p:txBody>
          </p:sp>
          <p:sp>
            <p:nvSpPr>
              <p:cNvPr id="6220" name="Rectangle 429"/>
              <p:cNvSpPr>
                <a:spLocks noChangeArrowheads="1"/>
              </p:cNvSpPr>
              <p:nvPr/>
            </p:nvSpPr>
            <p:spPr bwMode="auto">
              <a:xfrm>
                <a:off x="4171950" y="2927350"/>
                <a:ext cx="865188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Ad-shLacZ</a:t>
                </a:r>
                <a:endParaRPr lang="en-US" sz="1400"/>
              </a:p>
            </p:txBody>
          </p:sp>
          <p:sp>
            <p:nvSpPr>
              <p:cNvPr id="6221" name="Rectangle 430"/>
              <p:cNvSpPr>
                <a:spLocks noChangeArrowheads="1"/>
              </p:cNvSpPr>
              <p:nvPr/>
            </p:nvSpPr>
            <p:spPr bwMode="auto">
              <a:xfrm>
                <a:off x="5294313" y="2924175"/>
                <a:ext cx="887412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Ad-shCes1</a:t>
                </a:r>
                <a:endParaRPr lang="en-US" sz="1400"/>
              </a:p>
            </p:txBody>
          </p:sp>
          <p:sp>
            <p:nvSpPr>
              <p:cNvPr id="6222" name="Rectangle 431"/>
              <p:cNvSpPr>
                <a:spLocks noChangeArrowheads="1"/>
              </p:cNvSpPr>
              <p:nvPr/>
            </p:nvSpPr>
            <p:spPr bwMode="auto">
              <a:xfrm rot="-5400000">
                <a:off x="2837656" y="1934370"/>
                <a:ext cx="1431925" cy="214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</a:rPr>
                  <a:t>Free cholesterol </a:t>
                </a:r>
                <a:endParaRPr lang="en-US" sz="1400"/>
              </a:p>
            </p:txBody>
          </p:sp>
          <p:sp>
            <p:nvSpPr>
              <p:cNvPr id="6223" name="Rectangle 434"/>
              <p:cNvSpPr>
                <a:spLocks noChangeArrowheads="1"/>
              </p:cNvSpPr>
              <p:nvPr/>
            </p:nvSpPr>
            <p:spPr bwMode="auto">
              <a:xfrm rot="-5400000">
                <a:off x="3426619" y="1913731"/>
                <a:ext cx="650875" cy="21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</a:rPr>
                  <a:t>(</a:t>
                </a:r>
                <a:r>
                  <a:rPr lang="en-US" sz="1400" b="1">
                    <a:solidFill>
                      <a:srgbClr val="000000"/>
                    </a:solidFill>
                    <a:latin typeface="Symbol" pitchFamily="18" charset="2"/>
                  </a:rPr>
                  <a:t>m</a:t>
                </a:r>
                <a:r>
                  <a:rPr lang="en-US" sz="1400" b="1">
                    <a:solidFill>
                      <a:srgbClr val="000000"/>
                    </a:solidFill>
                  </a:rPr>
                  <a:t>g/mg)</a:t>
                </a:r>
                <a:endParaRPr lang="en-US" sz="1400"/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>
                <a:off x="4533901" y="1355725"/>
                <a:ext cx="1666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5635626" y="1960562"/>
                <a:ext cx="1666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26" name="TextBox 36"/>
              <p:cNvSpPr txBox="1">
                <a:spLocks noChangeArrowheads="1"/>
              </p:cNvSpPr>
              <p:nvPr/>
            </p:nvSpPr>
            <p:spPr bwMode="auto">
              <a:xfrm>
                <a:off x="5554663" y="1689100"/>
                <a:ext cx="546100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2800"/>
                  <a:t>*</a:t>
                </a:r>
              </a:p>
            </p:txBody>
          </p:sp>
        </p:grpSp>
        <p:sp>
          <p:nvSpPr>
            <p:cNvPr id="6147" name="TextBox 38"/>
            <p:cNvSpPr txBox="1">
              <a:spLocks noChangeArrowheads="1"/>
            </p:cNvSpPr>
            <p:nvPr/>
          </p:nvSpPr>
          <p:spPr bwMode="auto">
            <a:xfrm>
              <a:off x="3375025" y="835025"/>
              <a:ext cx="58102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/>
                <a:t>B</a:t>
              </a:r>
            </a:p>
          </p:txBody>
        </p:sp>
        <p:grpSp>
          <p:nvGrpSpPr>
            <p:cNvPr id="6148" name="Group 1"/>
            <p:cNvGrpSpPr>
              <a:grpSpLocks/>
            </p:cNvGrpSpPr>
            <p:nvPr/>
          </p:nvGrpSpPr>
          <p:grpSpPr bwMode="auto">
            <a:xfrm>
              <a:off x="3673475" y="1089025"/>
              <a:ext cx="2641600" cy="2079625"/>
              <a:chOff x="692150" y="1069975"/>
              <a:chExt cx="2641600" cy="2079625"/>
            </a:xfrm>
          </p:grpSpPr>
          <p:sp>
            <p:nvSpPr>
              <p:cNvPr id="6173" name="Rectangle 440"/>
              <p:cNvSpPr>
                <a:spLocks noChangeArrowheads="1"/>
              </p:cNvSpPr>
              <p:nvPr/>
            </p:nvSpPr>
            <p:spPr bwMode="auto">
              <a:xfrm>
                <a:off x="1446213" y="1533525"/>
                <a:ext cx="444500" cy="1381125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6174" name="Rectangle 441"/>
              <p:cNvSpPr>
                <a:spLocks noChangeArrowheads="1"/>
              </p:cNvSpPr>
              <p:nvPr/>
            </p:nvSpPr>
            <p:spPr bwMode="auto">
              <a:xfrm>
                <a:off x="2555875" y="1417638"/>
                <a:ext cx="442913" cy="1497012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6175" name="Line 442"/>
              <p:cNvSpPr>
                <a:spLocks noChangeShapeType="1"/>
              </p:cNvSpPr>
              <p:nvPr/>
            </p:nvSpPr>
            <p:spPr bwMode="auto">
              <a:xfrm flipV="1">
                <a:off x="1668463" y="1423988"/>
                <a:ext cx="0" cy="10953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6" name="Line 444"/>
              <p:cNvSpPr>
                <a:spLocks noChangeShapeType="1"/>
              </p:cNvSpPr>
              <p:nvPr/>
            </p:nvSpPr>
            <p:spPr bwMode="auto">
              <a:xfrm flipV="1">
                <a:off x="2776538" y="1357313"/>
                <a:ext cx="0" cy="603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7" name="Line 446"/>
              <p:cNvSpPr>
                <a:spLocks noChangeShapeType="1"/>
              </p:cNvSpPr>
              <p:nvPr/>
            </p:nvSpPr>
            <p:spPr bwMode="auto">
              <a:xfrm>
                <a:off x="1116013" y="1187450"/>
                <a:ext cx="0" cy="172720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8" name="Line 447"/>
              <p:cNvSpPr>
                <a:spLocks noChangeShapeType="1"/>
              </p:cNvSpPr>
              <p:nvPr/>
            </p:nvSpPr>
            <p:spPr bwMode="auto">
              <a:xfrm>
                <a:off x="1081088" y="2914650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9" name="Line 448"/>
              <p:cNvSpPr>
                <a:spLocks noChangeShapeType="1"/>
              </p:cNvSpPr>
              <p:nvPr/>
            </p:nvSpPr>
            <p:spPr bwMode="auto">
              <a:xfrm>
                <a:off x="1081088" y="2628900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0" name="Line 449"/>
              <p:cNvSpPr>
                <a:spLocks noChangeShapeType="1"/>
              </p:cNvSpPr>
              <p:nvPr/>
            </p:nvSpPr>
            <p:spPr bwMode="auto">
              <a:xfrm>
                <a:off x="1081088" y="2336800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1" name="Line 450"/>
              <p:cNvSpPr>
                <a:spLocks noChangeShapeType="1"/>
              </p:cNvSpPr>
              <p:nvPr/>
            </p:nvSpPr>
            <p:spPr bwMode="auto">
              <a:xfrm>
                <a:off x="1081088" y="2051050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2" name="Line 451"/>
              <p:cNvSpPr>
                <a:spLocks noChangeShapeType="1"/>
              </p:cNvSpPr>
              <p:nvPr/>
            </p:nvSpPr>
            <p:spPr bwMode="auto">
              <a:xfrm>
                <a:off x="1081088" y="1765300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3" name="Line 452"/>
              <p:cNvSpPr>
                <a:spLocks noChangeShapeType="1"/>
              </p:cNvSpPr>
              <p:nvPr/>
            </p:nvSpPr>
            <p:spPr bwMode="auto">
              <a:xfrm>
                <a:off x="1081088" y="1473200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4" name="Line 453"/>
              <p:cNvSpPr>
                <a:spLocks noChangeShapeType="1"/>
              </p:cNvSpPr>
              <p:nvPr/>
            </p:nvSpPr>
            <p:spPr bwMode="auto">
              <a:xfrm>
                <a:off x="1081088" y="1187450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5" name="Line 454"/>
              <p:cNvSpPr>
                <a:spLocks noChangeShapeType="1"/>
              </p:cNvSpPr>
              <p:nvPr/>
            </p:nvSpPr>
            <p:spPr bwMode="auto">
              <a:xfrm>
                <a:off x="1116013" y="2914650"/>
                <a:ext cx="221773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6" name="Line 455"/>
              <p:cNvSpPr>
                <a:spLocks noChangeShapeType="1"/>
              </p:cNvSpPr>
              <p:nvPr/>
            </p:nvSpPr>
            <p:spPr bwMode="auto">
              <a:xfrm flipV="1">
                <a:off x="1116013" y="2914650"/>
                <a:ext cx="0" cy="730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7" name="Line 456"/>
              <p:cNvSpPr>
                <a:spLocks noChangeShapeType="1"/>
              </p:cNvSpPr>
              <p:nvPr/>
            </p:nvSpPr>
            <p:spPr bwMode="auto">
              <a:xfrm flipV="1">
                <a:off x="2225675" y="2914650"/>
                <a:ext cx="0" cy="730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8" name="Line 457"/>
              <p:cNvSpPr>
                <a:spLocks noChangeShapeType="1"/>
              </p:cNvSpPr>
              <p:nvPr/>
            </p:nvSpPr>
            <p:spPr bwMode="auto">
              <a:xfrm flipV="1">
                <a:off x="3333750" y="2914650"/>
                <a:ext cx="0" cy="730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9" name="Rectangle 458"/>
              <p:cNvSpPr>
                <a:spLocks noChangeArrowheads="1"/>
              </p:cNvSpPr>
              <p:nvPr/>
            </p:nvSpPr>
            <p:spPr bwMode="auto">
              <a:xfrm>
                <a:off x="973138" y="2797175"/>
                <a:ext cx="98425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0</a:t>
                </a:r>
                <a:endParaRPr lang="en-US" sz="1400"/>
              </a:p>
            </p:txBody>
          </p:sp>
          <p:sp>
            <p:nvSpPr>
              <p:cNvPr id="6190" name="Rectangle 459"/>
              <p:cNvSpPr>
                <a:spLocks noChangeArrowheads="1"/>
              </p:cNvSpPr>
              <p:nvPr/>
            </p:nvSpPr>
            <p:spPr bwMode="auto">
              <a:xfrm>
                <a:off x="987425" y="2511425"/>
                <a:ext cx="98425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1</a:t>
                </a:r>
                <a:endParaRPr lang="en-US" sz="1400"/>
              </a:p>
            </p:txBody>
          </p:sp>
          <p:sp>
            <p:nvSpPr>
              <p:cNvPr id="6191" name="Rectangle 460"/>
              <p:cNvSpPr>
                <a:spLocks noChangeArrowheads="1"/>
              </p:cNvSpPr>
              <p:nvPr/>
            </p:nvSpPr>
            <p:spPr bwMode="auto">
              <a:xfrm>
                <a:off x="973138" y="2219325"/>
                <a:ext cx="98425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2</a:t>
                </a:r>
                <a:endParaRPr lang="en-US" sz="1400"/>
              </a:p>
            </p:txBody>
          </p:sp>
          <p:sp>
            <p:nvSpPr>
              <p:cNvPr id="6192" name="Rectangle 461"/>
              <p:cNvSpPr>
                <a:spLocks noChangeArrowheads="1"/>
              </p:cNvSpPr>
              <p:nvPr/>
            </p:nvSpPr>
            <p:spPr bwMode="auto">
              <a:xfrm>
                <a:off x="973138" y="1933575"/>
                <a:ext cx="98425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3</a:t>
                </a:r>
                <a:endParaRPr lang="en-US" sz="1400"/>
              </a:p>
            </p:txBody>
          </p:sp>
          <p:sp>
            <p:nvSpPr>
              <p:cNvPr id="6193" name="Rectangle 462"/>
              <p:cNvSpPr>
                <a:spLocks noChangeArrowheads="1"/>
              </p:cNvSpPr>
              <p:nvPr/>
            </p:nvSpPr>
            <p:spPr bwMode="auto">
              <a:xfrm>
                <a:off x="973138" y="1647825"/>
                <a:ext cx="98425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4</a:t>
                </a:r>
                <a:endParaRPr lang="en-US" sz="1400"/>
              </a:p>
            </p:txBody>
          </p:sp>
          <p:sp>
            <p:nvSpPr>
              <p:cNvPr id="6194" name="Rectangle 463"/>
              <p:cNvSpPr>
                <a:spLocks noChangeArrowheads="1"/>
              </p:cNvSpPr>
              <p:nvPr/>
            </p:nvSpPr>
            <p:spPr bwMode="auto">
              <a:xfrm>
                <a:off x="973138" y="1355725"/>
                <a:ext cx="98425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5</a:t>
                </a:r>
                <a:endParaRPr lang="en-US" sz="1400"/>
              </a:p>
            </p:txBody>
          </p:sp>
          <p:sp>
            <p:nvSpPr>
              <p:cNvPr id="6195" name="Rectangle 464"/>
              <p:cNvSpPr>
                <a:spLocks noChangeArrowheads="1"/>
              </p:cNvSpPr>
              <p:nvPr/>
            </p:nvSpPr>
            <p:spPr bwMode="auto">
              <a:xfrm>
                <a:off x="973138" y="1069975"/>
                <a:ext cx="98425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6</a:t>
                </a:r>
                <a:endParaRPr lang="en-US" sz="1400"/>
              </a:p>
            </p:txBody>
          </p:sp>
          <p:sp>
            <p:nvSpPr>
              <p:cNvPr id="6196" name="Rectangle 465"/>
              <p:cNvSpPr>
                <a:spLocks noChangeArrowheads="1"/>
              </p:cNvSpPr>
              <p:nvPr/>
            </p:nvSpPr>
            <p:spPr bwMode="auto">
              <a:xfrm>
                <a:off x="1289050" y="2933700"/>
                <a:ext cx="865188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Ad-shLacZ</a:t>
                </a:r>
                <a:endParaRPr lang="en-US" sz="1400"/>
              </a:p>
            </p:txBody>
          </p:sp>
          <p:sp>
            <p:nvSpPr>
              <p:cNvPr id="6197" name="Rectangle 466"/>
              <p:cNvSpPr>
                <a:spLocks noChangeArrowheads="1"/>
              </p:cNvSpPr>
              <p:nvPr/>
            </p:nvSpPr>
            <p:spPr bwMode="auto">
              <a:xfrm>
                <a:off x="2357438" y="2933700"/>
                <a:ext cx="887412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</a:rPr>
                  <a:t>Ad-shCes1</a:t>
                </a:r>
                <a:endParaRPr lang="en-US" sz="1400"/>
              </a:p>
            </p:txBody>
          </p:sp>
          <p:sp>
            <p:nvSpPr>
              <p:cNvPr id="6198" name="Rectangle 467"/>
              <p:cNvSpPr>
                <a:spLocks noChangeArrowheads="1"/>
              </p:cNvSpPr>
              <p:nvPr/>
            </p:nvSpPr>
            <p:spPr bwMode="auto">
              <a:xfrm rot="-5400000">
                <a:off x="176212" y="1990726"/>
                <a:ext cx="1247775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</a:rPr>
                  <a:t>FFA (nmol/mg)</a:t>
                </a:r>
                <a:endParaRPr lang="en-US" sz="1400"/>
              </a:p>
            </p:txBody>
          </p:sp>
          <p:cxnSp>
            <p:nvCxnSpPr>
              <p:cNvPr id="61" name="Straight Connector 60"/>
              <p:cNvCxnSpPr/>
              <p:nvPr/>
            </p:nvCxnSpPr>
            <p:spPr>
              <a:xfrm>
                <a:off x="1582738" y="1417638"/>
                <a:ext cx="16668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2689225" y="1355725"/>
                <a:ext cx="16668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49" name="TextBox 38"/>
            <p:cNvSpPr txBox="1">
              <a:spLocks noChangeArrowheads="1"/>
            </p:cNvSpPr>
            <p:nvPr/>
          </p:nvSpPr>
          <p:spPr bwMode="auto">
            <a:xfrm>
              <a:off x="642938" y="833438"/>
              <a:ext cx="581025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/>
                <a:t>A</a:t>
              </a:r>
            </a:p>
          </p:txBody>
        </p:sp>
        <p:grpSp>
          <p:nvGrpSpPr>
            <p:cNvPr id="6150" name="Group 1"/>
            <p:cNvGrpSpPr>
              <a:grpSpLocks/>
            </p:cNvGrpSpPr>
            <p:nvPr/>
          </p:nvGrpSpPr>
          <p:grpSpPr bwMode="auto">
            <a:xfrm>
              <a:off x="773113" y="3749675"/>
              <a:ext cx="2592387" cy="1246188"/>
              <a:chOff x="4370388" y="3148013"/>
              <a:chExt cx="2592387" cy="1246187"/>
            </a:xfrm>
          </p:grpSpPr>
          <p:pic>
            <p:nvPicPr>
              <p:cNvPr id="6155" name="Picture 130" descr="Liver Mtp (Ad-shLacZ, Ad-shCes1, 042810) 14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4463" y="3452813"/>
                <a:ext cx="1414462" cy="209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56" name="Text Box 136"/>
              <p:cNvSpPr txBox="1">
                <a:spLocks noChangeArrowheads="1"/>
              </p:cNvSpPr>
              <p:nvPr/>
            </p:nvSpPr>
            <p:spPr bwMode="auto">
              <a:xfrm>
                <a:off x="4570413" y="4089400"/>
                <a:ext cx="828675" cy="304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400">
                    <a:latin typeface="Symbol" pitchFamily="18" charset="2"/>
                    <a:cs typeface="Arial" charset="0"/>
                  </a:rPr>
                  <a:t>b</a:t>
                </a:r>
                <a:r>
                  <a:rPr lang="en-US" sz="1400">
                    <a:cs typeface="Arial" charset="0"/>
                  </a:rPr>
                  <a:t>-actin</a:t>
                </a:r>
              </a:p>
            </p:txBody>
          </p:sp>
          <p:sp>
            <p:nvSpPr>
              <p:cNvPr id="6157" name="Text Box 137"/>
              <p:cNvSpPr txBox="1">
                <a:spLocks noChangeArrowheads="1"/>
              </p:cNvSpPr>
              <p:nvPr/>
            </p:nvSpPr>
            <p:spPr bwMode="auto">
              <a:xfrm>
                <a:off x="4818063" y="3386138"/>
                <a:ext cx="596900" cy="304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400">
                    <a:cs typeface="Arial" charset="0"/>
                  </a:rPr>
                  <a:t>Mtp</a:t>
                </a:r>
              </a:p>
            </p:txBody>
          </p:sp>
          <p:sp>
            <p:nvSpPr>
              <p:cNvPr id="6158" name="Text Box 138"/>
              <p:cNvSpPr txBox="1">
                <a:spLocks noChangeArrowheads="1"/>
              </p:cNvSpPr>
              <p:nvPr/>
            </p:nvSpPr>
            <p:spPr bwMode="auto">
              <a:xfrm>
                <a:off x="4370388" y="3635375"/>
                <a:ext cx="1052512" cy="304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400">
                    <a:cs typeface="Arial" charset="0"/>
                  </a:rPr>
                  <a:t>ApoB100</a:t>
                </a:r>
              </a:p>
            </p:txBody>
          </p:sp>
          <p:sp>
            <p:nvSpPr>
              <p:cNvPr id="6159" name="Text Box 139"/>
              <p:cNvSpPr txBox="1">
                <a:spLocks noChangeArrowheads="1"/>
              </p:cNvSpPr>
              <p:nvPr/>
            </p:nvSpPr>
            <p:spPr bwMode="auto">
              <a:xfrm>
                <a:off x="4470400" y="3887788"/>
                <a:ext cx="1052513" cy="304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400">
                    <a:cs typeface="Arial" charset="0"/>
                  </a:rPr>
                  <a:t>ApoB48</a:t>
                </a:r>
              </a:p>
            </p:txBody>
          </p:sp>
          <p:sp>
            <p:nvSpPr>
              <p:cNvPr id="6160" name="Line 142"/>
              <p:cNvSpPr>
                <a:spLocks noChangeShapeType="1"/>
              </p:cNvSpPr>
              <p:nvPr/>
            </p:nvSpPr>
            <p:spPr bwMode="auto">
              <a:xfrm>
                <a:off x="5233988" y="3419475"/>
                <a:ext cx="65405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1" name="Text Box 144"/>
              <p:cNvSpPr txBox="1">
                <a:spLocks noChangeArrowheads="1"/>
              </p:cNvSpPr>
              <p:nvPr/>
            </p:nvSpPr>
            <p:spPr bwMode="auto">
              <a:xfrm>
                <a:off x="5191125" y="3148013"/>
                <a:ext cx="1050925" cy="304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400">
                    <a:cs typeface="Arial" charset="0"/>
                  </a:rPr>
                  <a:t>shLacZ</a:t>
                </a:r>
              </a:p>
            </p:txBody>
          </p:sp>
          <p:sp>
            <p:nvSpPr>
              <p:cNvPr id="6162" name="Text Box 146"/>
              <p:cNvSpPr txBox="1">
                <a:spLocks noChangeArrowheads="1"/>
              </p:cNvSpPr>
              <p:nvPr/>
            </p:nvSpPr>
            <p:spPr bwMode="auto">
              <a:xfrm>
                <a:off x="5911850" y="3148013"/>
                <a:ext cx="1050925" cy="304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400">
                    <a:cs typeface="Arial" charset="0"/>
                  </a:rPr>
                  <a:t>shCes1</a:t>
                </a:r>
              </a:p>
            </p:txBody>
          </p:sp>
          <p:sp>
            <p:nvSpPr>
              <p:cNvPr id="6163" name="Rectangle 151"/>
              <p:cNvSpPr>
                <a:spLocks noChangeArrowheads="1"/>
              </p:cNvSpPr>
              <p:nvPr/>
            </p:nvSpPr>
            <p:spPr bwMode="auto">
              <a:xfrm>
                <a:off x="5224463" y="3452813"/>
                <a:ext cx="1414462" cy="19685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cs typeface="Arial" charset="0"/>
                </a:endParaRPr>
              </a:p>
            </p:txBody>
          </p:sp>
          <p:pic>
            <p:nvPicPr>
              <p:cNvPr id="6164" name="Picture 158" descr="Liver beta-actin (Ad-shLacZ, Ad-shCes1, 042610) 14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33988" y="4173538"/>
                <a:ext cx="1398587" cy="20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65" name="Rectangle 159"/>
              <p:cNvSpPr>
                <a:spLocks noChangeArrowheads="1"/>
              </p:cNvSpPr>
              <p:nvPr/>
            </p:nvSpPr>
            <p:spPr bwMode="auto">
              <a:xfrm>
                <a:off x="5224463" y="4165600"/>
                <a:ext cx="1414462" cy="19685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cs typeface="Arial" charset="0"/>
                </a:endParaRPr>
              </a:p>
            </p:txBody>
          </p:sp>
          <p:sp>
            <p:nvSpPr>
              <p:cNvPr id="6166" name="Line 160"/>
              <p:cNvSpPr>
                <a:spLocks noChangeShapeType="1"/>
              </p:cNvSpPr>
              <p:nvPr/>
            </p:nvSpPr>
            <p:spPr bwMode="auto">
              <a:xfrm>
                <a:off x="5954713" y="3416300"/>
                <a:ext cx="65405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167" name="Group 513"/>
              <p:cNvGrpSpPr>
                <a:grpSpLocks/>
              </p:cNvGrpSpPr>
              <p:nvPr/>
            </p:nvGrpSpPr>
            <p:grpSpPr bwMode="auto">
              <a:xfrm>
                <a:off x="5222875" y="3684588"/>
                <a:ext cx="1420813" cy="203200"/>
                <a:chOff x="5424" y="976"/>
                <a:chExt cx="895" cy="128"/>
              </a:xfrm>
            </p:grpSpPr>
            <p:graphicFrame>
              <p:nvGraphicFramePr>
                <p:cNvPr id="6171" name="Object 510"/>
                <p:cNvGraphicFramePr>
                  <a:graphicFrameLocks noChangeAspect="1"/>
                </p:cNvGraphicFramePr>
                <p:nvPr/>
              </p:nvGraphicFramePr>
              <p:xfrm>
                <a:off x="5430" y="976"/>
                <a:ext cx="889" cy="12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275" name="Image" r:id="rId5" imgW="1755354" imgH="191878" progId="Photoshop.Image.10">
                        <p:embed/>
                      </p:oleObj>
                    </mc:Choice>
                    <mc:Fallback>
                      <p:oleObj name="Image" r:id="rId5" imgW="1755354" imgH="191878" progId="Photoshop.Image.10">
                        <p:embed/>
                        <p:pic>
                          <p:nvPicPr>
                            <p:cNvPr id="0" name="Object 51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430" y="976"/>
                              <a:ext cx="889" cy="12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172" name="Rectangle 512"/>
                <p:cNvSpPr>
                  <a:spLocks noChangeArrowheads="1"/>
                </p:cNvSpPr>
                <p:nvPr/>
              </p:nvSpPr>
              <p:spPr bwMode="auto">
                <a:xfrm>
                  <a:off x="5424" y="978"/>
                  <a:ext cx="891" cy="124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cs typeface="Arial" charset="0"/>
                  </a:endParaRPr>
                </a:p>
              </p:txBody>
            </p:sp>
          </p:grpSp>
          <p:grpSp>
            <p:nvGrpSpPr>
              <p:cNvPr id="6168" name="Group 516"/>
              <p:cNvGrpSpPr>
                <a:grpSpLocks/>
              </p:cNvGrpSpPr>
              <p:nvPr/>
            </p:nvGrpSpPr>
            <p:grpSpPr bwMode="auto">
              <a:xfrm>
                <a:off x="5222875" y="3917950"/>
                <a:ext cx="1420813" cy="209550"/>
                <a:chOff x="6124" y="1991"/>
                <a:chExt cx="893" cy="132"/>
              </a:xfrm>
            </p:grpSpPr>
            <p:graphicFrame>
              <p:nvGraphicFramePr>
                <p:cNvPr id="6169" name="Object 514"/>
                <p:cNvGraphicFramePr>
                  <a:graphicFrameLocks noChangeAspect="1"/>
                </p:cNvGraphicFramePr>
                <p:nvPr/>
              </p:nvGraphicFramePr>
              <p:xfrm>
                <a:off x="6128" y="1991"/>
                <a:ext cx="889" cy="13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276" name="Image" r:id="rId7" imgW="1880301" imgH="376206" progId="Photoshop.Image.10">
                        <p:embed/>
                      </p:oleObj>
                    </mc:Choice>
                    <mc:Fallback>
                      <p:oleObj name="Image" r:id="rId7" imgW="1880301" imgH="376206" progId="Photoshop.Image.10">
                        <p:embed/>
                        <p:pic>
                          <p:nvPicPr>
                            <p:cNvPr id="0" name="Object 51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128" y="1991"/>
                              <a:ext cx="889" cy="13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170" name="Rectangle 515"/>
                <p:cNvSpPr>
                  <a:spLocks noChangeArrowheads="1"/>
                </p:cNvSpPr>
                <p:nvPr/>
              </p:nvSpPr>
              <p:spPr bwMode="auto">
                <a:xfrm>
                  <a:off x="6124" y="1995"/>
                  <a:ext cx="891" cy="124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cs typeface="Arial" charset="0"/>
                  </a:endParaRPr>
                </a:p>
              </p:txBody>
            </p:sp>
          </p:grpSp>
        </p:grpSp>
        <p:sp>
          <p:nvSpPr>
            <p:cNvPr id="6151" name="Text Box 238"/>
            <p:cNvSpPr txBox="1">
              <a:spLocks noChangeArrowheads="1"/>
            </p:cNvSpPr>
            <p:nvPr/>
          </p:nvSpPr>
          <p:spPr bwMode="auto">
            <a:xfrm>
              <a:off x="627063" y="3352800"/>
              <a:ext cx="788987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b="1">
                  <a:cs typeface="Arial" charset="0"/>
                </a:rPr>
                <a:t>C</a:t>
              </a:r>
            </a:p>
          </p:txBody>
        </p:sp>
        <p:sp>
          <p:nvSpPr>
            <p:cNvPr id="6152" name="Text Box 238"/>
            <p:cNvSpPr txBox="1">
              <a:spLocks noChangeArrowheads="1"/>
            </p:cNvSpPr>
            <p:nvPr/>
          </p:nvSpPr>
          <p:spPr bwMode="auto">
            <a:xfrm>
              <a:off x="3379788" y="3349625"/>
              <a:ext cx="788987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b="1">
                  <a:cs typeface="Arial" charset="0"/>
                </a:rPr>
                <a:t>D</a:t>
              </a:r>
            </a:p>
          </p:txBody>
        </p:sp>
        <p:pic>
          <p:nvPicPr>
            <p:cNvPr id="6153" name="Picture 1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7763" y="3492500"/>
              <a:ext cx="2589212" cy="1776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154" name="TextBox 84"/>
            <p:cNvSpPr txBox="1">
              <a:spLocks noChangeArrowheads="1"/>
            </p:cNvSpPr>
            <p:nvPr/>
          </p:nvSpPr>
          <p:spPr bwMode="auto">
            <a:xfrm>
              <a:off x="252413" y="171450"/>
              <a:ext cx="163512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/>
                <a:t>Figure </a:t>
              </a:r>
              <a:r>
                <a:rPr lang="en-US" b="1" dirty="0" smtClean="0"/>
                <a:t>S6</a:t>
              </a:r>
              <a:endParaRPr lang="en-US" b="1" dirty="0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52413" y="171450"/>
            <a:ext cx="6223000" cy="4762500"/>
            <a:chOff x="252413" y="171450"/>
            <a:chExt cx="6223000" cy="4762500"/>
          </a:xfrm>
        </p:grpSpPr>
        <p:pic>
          <p:nvPicPr>
            <p:cNvPr id="7170" name="Picture 2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9375" y="2967038"/>
              <a:ext cx="2206625" cy="1781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1" name="Picture 2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3625" y="1122363"/>
              <a:ext cx="2871788" cy="1703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2" name="Picture 3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013" y="3184525"/>
              <a:ext cx="2809875" cy="1749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3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825" y="928688"/>
              <a:ext cx="2170113" cy="187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9" name="Straight Connector 8"/>
            <p:cNvCxnSpPr/>
            <p:nvPr/>
          </p:nvCxnSpPr>
          <p:spPr>
            <a:xfrm>
              <a:off x="2181225" y="1571625"/>
              <a:ext cx="0" cy="1014413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75" name="TextBox 2"/>
            <p:cNvSpPr txBox="1">
              <a:spLocks noChangeArrowheads="1"/>
            </p:cNvSpPr>
            <p:nvPr/>
          </p:nvSpPr>
          <p:spPr bwMode="auto">
            <a:xfrm>
              <a:off x="452446" y="757238"/>
              <a:ext cx="46196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/>
                <a:t>A</a:t>
              </a:r>
            </a:p>
          </p:txBody>
        </p:sp>
        <p:sp>
          <p:nvSpPr>
            <p:cNvPr id="7176" name="TextBox 11"/>
            <p:cNvSpPr txBox="1">
              <a:spLocks noChangeArrowheads="1"/>
            </p:cNvSpPr>
            <p:nvPr/>
          </p:nvSpPr>
          <p:spPr bwMode="auto">
            <a:xfrm>
              <a:off x="3395674" y="752475"/>
              <a:ext cx="46196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/>
                <a:t>B</a:t>
              </a:r>
            </a:p>
          </p:txBody>
        </p:sp>
        <p:sp>
          <p:nvSpPr>
            <p:cNvPr id="7177" name="TextBox 12"/>
            <p:cNvSpPr txBox="1">
              <a:spLocks noChangeArrowheads="1"/>
            </p:cNvSpPr>
            <p:nvPr/>
          </p:nvSpPr>
          <p:spPr bwMode="auto">
            <a:xfrm>
              <a:off x="449294" y="2857500"/>
              <a:ext cx="46196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/>
                <a:t>C</a:t>
              </a:r>
            </a:p>
          </p:txBody>
        </p:sp>
        <p:sp>
          <p:nvSpPr>
            <p:cNvPr id="7178" name="TextBox 13"/>
            <p:cNvSpPr txBox="1">
              <a:spLocks noChangeArrowheads="1"/>
            </p:cNvSpPr>
            <p:nvPr/>
          </p:nvSpPr>
          <p:spPr bwMode="auto">
            <a:xfrm>
              <a:off x="3387733" y="2857500"/>
              <a:ext cx="46196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/>
                <a:t>D</a:t>
              </a:r>
            </a:p>
          </p:txBody>
        </p:sp>
        <p:sp>
          <p:nvSpPr>
            <p:cNvPr id="7179" name="TextBox 14"/>
            <p:cNvSpPr txBox="1">
              <a:spLocks noChangeArrowheads="1"/>
            </p:cNvSpPr>
            <p:nvPr/>
          </p:nvSpPr>
          <p:spPr bwMode="auto">
            <a:xfrm>
              <a:off x="252413" y="171450"/>
              <a:ext cx="163512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/>
                <a:t>Figure </a:t>
              </a:r>
              <a:r>
                <a:rPr lang="en-US" b="1" dirty="0" smtClean="0"/>
                <a:t>S7</a:t>
              </a:r>
              <a:endParaRPr lang="en-US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52413" y="171450"/>
            <a:ext cx="5700714" cy="6548433"/>
            <a:chOff x="252413" y="171450"/>
            <a:chExt cx="5700714" cy="6548433"/>
          </a:xfrm>
        </p:grpSpPr>
        <p:sp>
          <p:nvSpPr>
            <p:cNvPr id="4" name="TextBox 14"/>
            <p:cNvSpPr txBox="1">
              <a:spLocks noChangeArrowheads="1"/>
            </p:cNvSpPr>
            <p:nvPr/>
          </p:nvSpPr>
          <p:spPr bwMode="auto">
            <a:xfrm>
              <a:off x="252413" y="171450"/>
              <a:ext cx="163512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/>
                <a:t>Figure </a:t>
              </a:r>
              <a:r>
                <a:rPr lang="en-US" b="1" dirty="0" smtClean="0"/>
                <a:t>S8</a:t>
              </a:r>
              <a:endParaRPr lang="en-US" b="1" dirty="0"/>
            </a:p>
          </p:txBody>
        </p:sp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0104" y="1143008"/>
              <a:ext cx="2362993" cy="15859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955" y="1207302"/>
              <a:ext cx="2372520" cy="14406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4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5253" y="5072048"/>
              <a:ext cx="2017874" cy="16478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5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2732" y="5072049"/>
              <a:ext cx="1943698" cy="1628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6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3989" y="3064521"/>
              <a:ext cx="2169717" cy="17060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80" name="Picture 1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3918" y="2919427"/>
              <a:ext cx="2386809" cy="1819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2"/>
            <p:cNvSpPr txBox="1">
              <a:spLocks noChangeArrowheads="1"/>
            </p:cNvSpPr>
            <p:nvPr/>
          </p:nvSpPr>
          <p:spPr bwMode="auto">
            <a:xfrm>
              <a:off x="604849" y="889789"/>
              <a:ext cx="46196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/>
                <a:t>A</a:t>
              </a:r>
            </a:p>
          </p:txBody>
        </p:sp>
        <p:sp>
          <p:nvSpPr>
            <p:cNvPr id="17" name="TextBox 2"/>
            <p:cNvSpPr txBox="1">
              <a:spLocks noChangeArrowheads="1"/>
            </p:cNvSpPr>
            <p:nvPr/>
          </p:nvSpPr>
          <p:spPr bwMode="auto">
            <a:xfrm>
              <a:off x="3399063" y="884228"/>
              <a:ext cx="46196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 smtClean="0"/>
                <a:t>B</a:t>
              </a:r>
              <a:endParaRPr lang="en-US" b="1" dirty="0"/>
            </a:p>
          </p:txBody>
        </p:sp>
        <p:sp>
          <p:nvSpPr>
            <p:cNvPr id="18" name="TextBox 2"/>
            <p:cNvSpPr txBox="1">
              <a:spLocks noChangeArrowheads="1"/>
            </p:cNvSpPr>
            <p:nvPr/>
          </p:nvSpPr>
          <p:spPr bwMode="auto">
            <a:xfrm>
              <a:off x="594510" y="2828110"/>
              <a:ext cx="46196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 smtClean="0"/>
                <a:t>C</a:t>
              </a:r>
              <a:endParaRPr lang="en-US" b="1" dirty="0"/>
            </a:p>
          </p:txBody>
        </p:sp>
        <p:sp>
          <p:nvSpPr>
            <p:cNvPr id="19" name="TextBox 2"/>
            <p:cNvSpPr txBox="1">
              <a:spLocks noChangeArrowheads="1"/>
            </p:cNvSpPr>
            <p:nvPr/>
          </p:nvSpPr>
          <p:spPr bwMode="auto">
            <a:xfrm>
              <a:off x="3435187" y="2822533"/>
              <a:ext cx="46196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 smtClean="0"/>
                <a:t>D</a:t>
              </a:r>
              <a:endParaRPr lang="en-US" b="1" dirty="0"/>
            </a:p>
          </p:txBody>
        </p:sp>
        <p:sp>
          <p:nvSpPr>
            <p:cNvPr id="20" name="TextBox 2"/>
            <p:cNvSpPr txBox="1">
              <a:spLocks noChangeArrowheads="1"/>
            </p:cNvSpPr>
            <p:nvPr/>
          </p:nvSpPr>
          <p:spPr bwMode="auto">
            <a:xfrm>
              <a:off x="590141" y="4777555"/>
              <a:ext cx="46196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 smtClean="0"/>
                <a:t>E</a:t>
              </a:r>
              <a:endParaRPr lang="en-US" b="1" dirty="0"/>
            </a:p>
          </p:txBody>
        </p:sp>
        <p:sp>
          <p:nvSpPr>
            <p:cNvPr id="21" name="TextBox 2"/>
            <p:cNvSpPr txBox="1">
              <a:spLocks noChangeArrowheads="1"/>
            </p:cNvSpPr>
            <p:nvPr/>
          </p:nvSpPr>
          <p:spPr bwMode="auto">
            <a:xfrm>
              <a:off x="3478054" y="4772792"/>
              <a:ext cx="46196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 smtClean="0"/>
                <a:t>F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044015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1.0"/>
  <p:tag name="PPVERSION" val="11.0"/>
  <p:tag name="DELIMITERS" val="3.1"/>
  <p:tag name="SHOWBARVISIBLE" val="True"/>
  <p:tag name="EXPANDSHOWBAR" val="True"/>
  <p:tag name="USESECONDARYMONITOR" val="True"/>
  <p:tag name="SAVECSVWITHSESSION" val="False"/>
  <p:tag name="CSVFORMAT" val="0"/>
  <p:tag name="BULLETTYPE" val="3"/>
  <p:tag name="ANSWERNOWSTYLE" val="-1"/>
  <p:tag name="ANSWERNOWTEXT" val="Answer Now"/>
  <p:tag name="COUNTDOWNSTYLE" val="3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Tru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0"/>
  <p:tag name="INCLUDEPPT" val="True"/>
  <p:tag name="ALLOWUSERFEEDBACK" val="True"/>
  <p:tag name="CORRECTPOINTVALUE" val="100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Tru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18944</TotalTime>
  <Words>207</Words>
  <Application>Microsoft Office PowerPoint</Application>
  <PresentationFormat>On-screen Show (4:3)</PresentationFormat>
  <Paragraphs>172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Default Design</vt:lpstr>
      <vt:lpstr>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NEOUCOM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Yanqiao Zhang</dc:creator>
  <cp:lastModifiedBy>Yanqiao Zhang</cp:lastModifiedBy>
  <cp:revision>245</cp:revision>
  <cp:lastPrinted>2013-08-01T21:20:04Z</cp:lastPrinted>
  <dcterms:created xsi:type="dcterms:W3CDTF">2010-04-30T20:17:07Z</dcterms:created>
  <dcterms:modified xsi:type="dcterms:W3CDTF">2013-12-09T20:23:43Z</dcterms:modified>
</cp:coreProperties>
</file>