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tiff" ContentType="image/tif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89" r:id="rId2"/>
    <p:sldId id="271" r:id="rId3"/>
    <p:sldId id="273" r:id="rId4"/>
    <p:sldId id="285" r:id="rId5"/>
  </p:sldIdLst>
  <p:sldSz cx="7772400" cy="100584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00FF00"/>
    <a:srgbClr val="66FF33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 horzBarState="maximized">
    <p:restoredLeft sz="15699" autoAdjust="0"/>
    <p:restoredTop sz="99502" autoAdjust="0"/>
  </p:normalViewPr>
  <p:slideViewPr>
    <p:cSldViewPr>
      <p:cViewPr>
        <p:scale>
          <a:sx n="100" d="100"/>
          <a:sy n="100" d="100"/>
        </p:scale>
        <p:origin x="-840" y="-72"/>
      </p:cViewPr>
      <p:guideLst>
        <p:guide orient="horz" pos="3168"/>
        <p:guide pos="244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chengai\Local%20Settings\Temporary%20Internet%20Files\Content.Outlook\NBK18RE0\mitochondria%20respiratory%20inhibitor%20and%20activator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555572380375518"/>
          <c:y val="5.0657779619652787E-2"/>
          <c:w val="0.74956920048456765"/>
          <c:h val="0.85640834369390062"/>
        </c:manualLayout>
      </c:layout>
      <c:lineChart>
        <c:grouping val="standard"/>
        <c:varyColors val="0"/>
        <c:ser>
          <c:idx val="0"/>
          <c:order val="0"/>
          <c:tx>
            <c:v>Control</c:v>
          </c:tx>
          <c:marker>
            <c:symbol val="diamond"/>
            <c:size val="4"/>
          </c:marker>
          <c:cat>
            <c:numRef>
              <c:f>Sheet1!$N$4:$N$34</c:f>
              <c:numCache>
                <c:formatCode>General</c:formatCode>
                <c:ptCount val="31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  <c:pt idx="5">
                  <c:v>10</c:v>
                </c:pt>
                <c:pt idx="6">
                  <c:v>12</c:v>
                </c:pt>
                <c:pt idx="7">
                  <c:v>14</c:v>
                </c:pt>
                <c:pt idx="8">
                  <c:v>16</c:v>
                </c:pt>
                <c:pt idx="9">
                  <c:v>18</c:v>
                </c:pt>
                <c:pt idx="10">
                  <c:v>20</c:v>
                </c:pt>
                <c:pt idx="11">
                  <c:v>22</c:v>
                </c:pt>
                <c:pt idx="12">
                  <c:v>24</c:v>
                </c:pt>
                <c:pt idx="13">
                  <c:v>26</c:v>
                </c:pt>
                <c:pt idx="14">
                  <c:v>28</c:v>
                </c:pt>
                <c:pt idx="15">
                  <c:v>30</c:v>
                </c:pt>
                <c:pt idx="16">
                  <c:v>32</c:v>
                </c:pt>
                <c:pt idx="17">
                  <c:v>34</c:v>
                </c:pt>
                <c:pt idx="18">
                  <c:v>36</c:v>
                </c:pt>
                <c:pt idx="19">
                  <c:v>38</c:v>
                </c:pt>
                <c:pt idx="20">
                  <c:v>40</c:v>
                </c:pt>
                <c:pt idx="21">
                  <c:v>42</c:v>
                </c:pt>
                <c:pt idx="22">
                  <c:v>44</c:v>
                </c:pt>
                <c:pt idx="23">
                  <c:v>46</c:v>
                </c:pt>
                <c:pt idx="24">
                  <c:v>48</c:v>
                </c:pt>
                <c:pt idx="25">
                  <c:v>50</c:v>
                </c:pt>
                <c:pt idx="26">
                  <c:v>52</c:v>
                </c:pt>
                <c:pt idx="27">
                  <c:v>54</c:v>
                </c:pt>
                <c:pt idx="28">
                  <c:v>56</c:v>
                </c:pt>
                <c:pt idx="29">
                  <c:v>58</c:v>
                </c:pt>
                <c:pt idx="30">
                  <c:v>60</c:v>
                </c:pt>
              </c:numCache>
            </c:numRef>
          </c:cat>
          <c:val>
            <c:numRef>
              <c:f>Sheet1!$O$4:$O$34</c:f>
              <c:numCache>
                <c:formatCode>0</c:formatCode>
                <c:ptCount val="31"/>
                <c:pt idx="0">
                  <c:v>4641</c:v>
                </c:pt>
                <c:pt idx="1">
                  <c:v>4626</c:v>
                </c:pt>
                <c:pt idx="2">
                  <c:v>4601.3333333333285</c:v>
                </c:pt>
                <c:pt idx="3">
                  <c:v>4572.6666666669944</c:v>
                </c:pt>
                <c:pt idx="4">
                  <c:v>4526.3333333333285</c:v>
                </c:pt>
                <c:pt idx="5">
                  <c:v>4512.3333333333285</c:v>
                </c:pt>
                <c:pt idx="6">
                  <c:v>4507.6666666669944</c:v>
                </c:pt>
                <c:pt idx="7">
                  <c:v>4507.6666666669944</c:v>
                </c:pt>
                <c:pt idx="8">
                  <c:v>4507.6666666669944</c:v>
                </c:pt>
                <c:pt idx="9">
                  <c:v>4558.3333333333285</c:v>
                </c:pt>
                <c:pt idx="10">
                  <c:v>4580.3333333333285</c:v>
                </c:pt>
                <c:pt idx="11">
                  <c:v>4647.6666666669944</c:v>
                </c:pt>
                <c:pt idx="12">
                  <c:v>4728.3333333333285</c:v>
                </c:pt>
                <c:pt idx="13">
                  <c:v>4786</c:v>
                </c:pt>
                <c:pt idx="14">
                  <c:v>4896</c:v>
                </c:pt>
                <c:pt idx="15">
                  <c:v>5015.6666666669944</c:v>
                </c:pt>
                <c:pt idx="16">
                  <c:v>5151</c:v>
                </c:pt>
                <c:pt idx="17">
                  <c:v>5292.6666666669944</c:v>
                </c:pt>
                <c:pt idx="18">
                  <c:v>5441</c:v>
                </c:pt>
                <c:pt idx="19">
                  <c:v>5644</c:v>
                </c:pt>
                <c:pt idx="20">
                  <c:v>5799</c:v>
                </c:pt>
                <c:pt idx="21">
                  <c:v>5997.6666666669944</c:v>
                </c:pt>
                <c:pt idx="22">
                  <c:v>6210</c:v>
                </c:pt>
                <c:pt idx="23">
                  <c:v>6440.6666666669944</c:v>
                </c:pt>
                <c:pt idx="24">
                  <c:v>6694</c:v>
                </c:pt>
                <c:pt idx="25">
                  <c:v>6944</c:v>
                </c:pt>
                <c:pt idx="26">
                  <c:v>7239.6666666669944</c:v>
                </c:pt>
                <c:pt idx="27">
                  <c:v>7543</c:v>
                </c:pt>
                <c:pt idx="28">
                  <c:v>7851.6666666669944</c:v>
                </c:pt>
                <c:pt idx="29">
                  <c:v>8247.333333333323</c:v>
                </c:pt>
                <c:pt idx="30">
                  <c:v>8643.6666666664041</c:v>
                </c:pt>
              </c:numCache>
            </c:numRef>
          </c:val>
          <c:smooth val="0"/>
        </c:ser>
        <c:ser>
          <c:idx val="1"/>
          <c:order val="1"/>
          <c:tx>
            <c:v>Inhibitor</c:v>
          </c:tx>
          <c:marker>
            <c:symbol val="square"/>
            <c:size val="4"/>
          </c:marker>
          <c:cat>
            <c:numRef>
              <c:f>Sheet1!$N$4:$N$34</c:f>
              <c:numCache>
                <c:formatCode>General</c:formatCode>
                <c:ptCount val="31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  <c:pt idx="5">
                  <c:v>10</c:v>
                </c:pt>
                <c:pt idx="6">
                  <c:v>12</c:v>
                </c:pt>
                <c:pt idx="7">
                  <c:v>14</c:v>
                </c:pt>
                <c:pt idx="8">
                  <c:v>16</c:v>
                </c:pt>
                <c:pt idx="9">
                  <c:v>18</c:v>
                </c:pt>
                <c:pt idx="10">
                  <c:v>20</c:v>
                </c:pt>
                <c:pt idx="11">
                  <c:v>22</c:v>
                </c:pt>
                <c:pt idx="12">
                  <c:v>24</c:v>
                </c:pt>
                <c:pt idx="13">
                  <c:v>26</c:v>
                </c:pt>
                <c:pt idx="14">
                  <c:v>28</c:v>
                </c:pt>
                <c:pt idx="15">
                  <c:v>30</c:v>
                </c:pt>
                <c:pt idx="16">
                  <c:v>32</c:v>
                </c:pt>
                <c:pt idx="17">
                  <c:v>34</c:v>
                </c:pt>
                <c:pt idx="18">
                  <c:v>36</c:v>
                </c:pt>
                <c:pt idx="19">
                  <c:v>38</c:v>
                </c:pt>
                <c:pt idx="20">
                  <c:v>40</c:v>
                </c:pt>
                <c:pt idx="21">
                  <c:v>42</c:v>
                </c:pt>
                <c:pt idx="22">
                  <c:v>44</c:v>
                </c:pt>
                <c:pt idx="23">
                  <c:v>46</c:v>
                </c:pt>
                <c:pt idx="24">
                  <c:v>48</c:v>
                </c:pt>
                <c:pt idx="25">
                  <c:v>50</c:v>
                </c:pt>
                <c:pt idx="26">
                  <c:v>52</c:v>
                </c:pt>
                <c:pt idx="27">
                  <c:v>54</c:v>
                </c:pt>
                <c:pt idx="28">
                  <c:v>56</c:v>
                </c:pt>
                <c:pt idx="29">
                  <c:v>58</c:v>
                </c:pt>
                <c:pt idx="30">
                  <c:v>60</c:v>
                </c:pt>
              </c:numCache>
            </c:numRef>
          </c:cat>
          <c:val>
            <c:numRef>
              <c:f>Sheet1!$P$4:$P$34</c:f>
              <c:numCache>
                <c:formatCode>0</c:formatCode>
                <c:ptCount val="31"/>
                <c:pt idx="0">
                  <c:v>4927.6666666669944</c:v>
                </c:pt>
                <c:pt idx="1">
                  <c:v>4909</c:v>
                </c:pt>
                <c:pt idx="2">
                  <c:v>4867.6666666669944</c:v>
                </c:pt>
                <c:pt idx="3">
                  <c:v>4814</c:v>
                </c:pt>
                <c:pt idx="4">
                  <c:v>4751.3333333333285</c:v>
                </c:pt>
                <c:pt idx="5">
                  <c:v>4702.6666666669944</c:v>
                </c:pt>
                <c:pt idx="6">
                  <c:v>4637</c:v>
                </c:pt>
                <c:pt idx="7">
                  <c:v>4585.3333333333285</c:v>
                </c:pt>
                <c:pt idx="8">
                  <c:v>4577.6666666669944</c:v>
                </c:pt>
                <c:pt idx="9">
                  <c:v>4544.3333333333285</c:v>
                </c:pt>
                <c:pt idx="10">
                  <c:v>4531</c:v>
                </c:pt>
                <c:pt idx="11">
                  <c:v>4527</c:v>
                </c:pt>
                <c:pt idx="12">
                  <c:v>4533</c:v>
                </c:pt>
                <c:pt idx="13">
                  <c:v>4515.3333333333285</c:v>
                </c:pt>
                <c:pt idx="14">
                  <c:v>4528.6666666669944</c:v>
                </c:pt>
                <c:pt idx="15">
                  <c:v>4534.6666666669944</c:v>
                </c:pt>
                <c:pt idx="16">
                  <c:v>4553</c:v>
                </c:pt>
                <c:pt idx="17">
                  <c:v>4561.3333333333285</c:v>
                </c:pt>
                <c:pt idx="18">
                  <c:v>4588.6666666669944</c:v>
                </c:pt>
                <c:pt idx="19">
                  <c:v>4640.6666666669944</c:v>
                </c:pt>
                <c:pt idx="20">
                  <c:v>4651.3333333333285</c:v>
                </c:pt>
                <c:pt idx="21">
                  <c:v>4691.3333333333285</c:v>
                </c:pt>
                <c:pt idx="22">
                  <c:v>4714.3333333333285</c:v>
                </c:pt>
                <c:pt idx="23">
                  <c:v>4742.6666666669944</c:v>
                </c:pt>
                <c:pt idx="24">
                  <c:v>4780.3333333333285</c:v>
                </c:pt>
                <c:pt idx="25">
                  <c:v>4844</c:v>
                </c:pt>
                <c:pt idx="26">
                  <c:v>4849</c:v>
                </c:pt>
                <c:pt idx="27">
                  <c:v>4883</c:v>
                </c:pt>
                <c:pt idx="28">
                  <c:v>4917</c:v>
                </c:pt>
                <c:pt idx="29">
                  <c:v>4980</c:v>
                </c:pt>
                <c:pt idx="30">
                  <c:v>5007.6666666669944</c:v>
                </c:pt>
              </c:numCache>
            </c:numRef>
          </c:val>
          <c:smooth val="0"/>
        </c:ser>
        <c:ser>
          <c:idx val="2"/>
          <c:order val="2"/>
          <c:tx>
            <c:v>Activator</c:v>
          </c:tx>
          <c:marker>
            <c:symbol val="triangle"/>
            <c:size val="4"/>
          </c:marker>
          <c:cat>
            <c:numRef>
              <c:f>Sheet1!$N$4:$N$34</c:f>
              <c:numCache>
                <c:formatCode>General</c:formatCode>
                <c:ptCount val="31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  <c:pt idx="5">
                  <c:v>10</c:v>
                </c:pt>
                <c:pt idx="6">
                  <c:v>12</c:v>
                </c:pt>
                <c:pt idx="7">
                  <c:v>14</c:v>
                </c:pt>
                <c:pt idx="8">
                  <c:v>16</c:v>
                </c:pt>
                <c:pt idx="9">
                  <c:v>18</c:v>
                </c:pt>
                <c:pt idx="10">
                  <c:v>20</c:v>
                </c:pt>
                <c:pt idx="11">
                  <c:v>22</c:v>
                </c:pt>
                <c:pt idx="12">
                  <c:v>24</c:v>
                </c:pt>
                <c:pt idx="13">
                  <c:v>26</c:v>
                </c:pt>
                <c:pt idx="14">
                  <c:v>28</c:v>
                </c:pt>
                <c:pt idx="15">
                  <c:v>30</c:v>
                </c:pt>
                <c:pt idx="16">
                  <c:v>32</c:v>
                </c:pt>
                <c:pt idx="17">
                  <c:v>34</c:v>
                </c:pt>
                <c:pt idx="18">
                  <c:v>36</c:v>
                </c:pt>
                <c:pt idx="19">
                  <c:v>38</c:v>
                </c:pt>
                <c:pt idx="20">
                  <c:v>40</c:v>
                </c:pt>
                <c:pt idx="21">
                  <c:v>42</c:v>
                </c:pt>
                <c:pt idx="22">
                  <c:v>44</c:v>
                </c:pt>
                <c:pt idx="23">
                  <c:v>46</c:v>
                </c:pt>
                <c:pt idx="24">
                  <c:v>48</c:v>
                </c:pt>
                <c:pt idx="25">
                  <c:v>50</c:v>
                </c:pt>
                <c:pt idx="26">
                  <c:v>52</c:v>
                </c:pt>
                <c:pt idx="27">
                  <c:v>54</c:v>
                </c:pt>
                <c:pt idx="28">
                  <c:v>56</c:v>
                </c:pt>
                <c:pt idx="29">
                  <c:v>58</c:v>
                </c:pt>
                <c:pt idx="30">
                  <c:v>60</c:v>
                </c:pt>
              </c:numCache>
            </c:numRef>
          </c:cat>
          <c:val>
            <c:numRef>
              <c:f>Sheet1!$Q$4:$Q$34</c:f>
              <c:numCache>
                <c:formatCode>0</c:formatCode>
                <c:ptCount val="31"/>
                <c:pt idx="0">
                  <c:v>4752.3333333333285</c:v>
                </c:pt>
                <c:pt idx="1">
                  <c:v>4750</c:v>
                </c:pt>
                <c:pt idx="2">
                  <c:v>4721.6666666669944</c:v>
                </c:pt>
                <c:pt idx="3">
                  <c:v>4717.6666666669944</c:v>
                </c:pt>
                <c:pt idx="4">
                  <c:v>4708.3333333333285</c:v>
                </c:pt>
                <c:pt idx="5">
                  <c:v>4701</c:v>
                </c:pt>
                <c:pt idx="6">
                  <c:v>4698.6666666669944</c:v>
                </c:pt>
                <c:pt idx="7">
                  <c:v>4748</c:v>
                </c:pt>
                <c:pt idx="8">
                  <c:v>4761.6666666669944</c:v>
                </c:pt>
                <c:pt idx="9">
                  <c:v>4847.6666666669944</c:v>
                </c:pt>
                <c:pt idx="10">
                  <c:v>4951.6666666669944</c:v>
                </c:pt>
                <c:pt idx="11">
                  <c:v>5043</c:v>
                </c:pt>
                <c:pt idx="12">
                  <c:v>5185</c:v>
                </c:pt>
                <c:pt idx="13">
                  <c:v>5308</c:v>
                </c:pt>
                <c:pt idx="14">
                  <c:v>5480.6666666669944</c:v>
                </c:pt>
                <c:pt idx="15">
                  <c:v>5722</c:v>
                </c:pt>
                <c:pt idx="16">
                  <c:v>5912.6666666669944</c:v>
                </c:pt>
                <c:pt idx="17">
                  <c:v>6154</c:v>
                </c:pt>
                <c:pt idx="18">
                  <c:v>6463</c:v>
                </c:pt>
                <c:pt idx="19">
                  <c:v>6827</c:v>
                </c:pt>
                <c:pt idx="20">
                  <c:v>7156</c:v>
                </c:pt>
                <c:pt idx="21">
                  <c:v>7570.6666666669944</c:v>
                </c:pt>
                <c:pt idx="22">
                  <c:v>7991</c:v>
                </c:pt>
                <c:pt idx="23">
                  <c:v>8467.6666666664041</c:v>
                </c:pt>
                <c:pt idx="24">
                  <c:v>9062</c:v>
                </c:pt>
                <c:pt idx="25">
                  <c:v>9838.333333333323</c:v>
                </c:pt>
                <c:pt idx="26">
                  <c:v>10727.666666666661</c:v>
                </c:pt>
                <c:pt idx="27">
                  <c:v>11894</c:v>
                </c:pt>
                <c:pt idx="28">
                  <c:v>13328</c:v>
                </c:pt>
                <c:pt idx="29">
                  <c:v>14888.333333333327</c:v>
                </c:pt>
                <c:pt idx="30">
                  <c:v>16142.666666666661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4513536"/>
        <c:axId val="104515072"/>
      </c:lineChart>
      <c:catAx>
        <c:axId val="1045135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104515072"/>
        <c:crosses val="autoZero"/>
        <c:auto val="1"/>
        <c:lblAlgn val="ctr"/>
        <c:lblOffset val="100"/>
        <c:noMultiLvlLbl val="0"/>
      </c:catAx>
      <c:valAx>
        <c:axId val="104515072"/>
        <c:scaling>
          <c:orientation val="minMax"/>
        </c:scaling>
        <c:delete val="0"/>
        <c:axPos val="l"/>
        <c:numFmt formatCode="0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10451353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02471AA2-A93F-4DB0-A67F-F32B997F7D87}" type="datetimeFigureOut">
              <a:rPr lang="en-US" smtClean="0"/>
              <a:pPr/>
              <a:t>8/22/2013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59000" y="696913"/>
            <a:ext cx="26924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3CA0C61-D44F-4FFF-9DA6-CD2F4635600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6786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3124623"/>
            <a:ext cx="6606540" cy="21560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65860" y="5699760"/>
            <a:ext cx="5440680" cy="25704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EA2BD-488C-437D-91F8-B5F45102F1DC}" type="datetimeFigureOut">
              <a:rPr lang="en-US" smtClean="0"/>
              <a:pPr/>
              <a:t>8/22/2013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D4143-69E3-4B72-9EE7-864277D984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EA2BD-488C-437D-91F8-B5F45102F1DC}" type="datetimeFigureOut">
              <a:rPr lang="en-US" smtClean="0"/>
              <a:pPr/>
              <a:t>8/22/2013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D4143-69E3-4B72-9EE7-864277D984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634990" y="402804"/>
            <a:ext cx="1748790" cy="85822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8620" y="402804"/>
            <a:ext cx="5116830" cy="85822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EA2BD-488C-437D-91F8-B5F45102F1DC}" type="datetimeFigureOut">
              <a:rPr lang="en-US" smtClean="0"/>
              <a:pPr/>
              <a:t>8/22/2013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D4143-69E3-4B72-9EE7-864277D984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EA2BD-488C-437D-91F8-B5F45102F1DC}" type="datetimeFigureOut">
              <a:rPr lang="en-US" smtClean="0"/>
              <a:pPr/>
              <a:t>8/22/2013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D4143-69E3-4B72-9EE7-864277D984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3966" y="6463454"/>
            <a:ext cx="6606540" cy="199771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3966" y="4263181"/>
            <a:ext cx="6606540" cy="2200274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EA2BD-488C-437D-91F8-B5F45102F1DC}" type="datetimeFigureOut">
              <a:rPr lang="en-US" smtClean="0"/>
              <a:pPr/>
              <a:t>8/22/2013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D4143-69E3-4B72-9EE7-864277D984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8620" y="2346965"/>
            <a:ext cx="3432810" cy="663807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50970" y="2346965"/>
            <a:ext cx="3432810" cy="663807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EA2BD-488C-437D-91F8-B5F45102F1DC}" type="datetimeFigureOut">
              <a:rPr lang="en-US" smtClean="0"/>
              <a:pPr/>
              <a:t>8/22/2013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D4143-69E3-4B72-9EE7-864277D984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2251499"/>
            <a:ext cx="3434160" cy="93831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8620" y="3189817"/>
            <a:ext cx="3434160" cy="57952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8275" y="2251499"/>
            <a:ext cx="3435509" cy="93831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48275" y="3189817"/>
            <a:ext cx="3435509" cy="57952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EA2BD-488C-437D-91F8-B5F45102F1DC}" type="datetimeFigureOut">
              <a:rPr lang="en-US" smtClean="0"/>
              <a:pPr/>
              <a:t>8/22/2013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D4143-69E3-4B72-9EE7-864277D984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EA2BD-488C-437D-91F8-B5F45102F1DC}" type="datetimeFigureOut">
              <a:rPr lang="en-US" smtClean="0"/>
              <a:pPr/>
              <a:t>8/22/2013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D4143-69E3-4B72-9EE7-864277D984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EA2BD-488C-437D-91F8-B5F45102F1DC}" type="datetimeFigureOut">
              <a:rPr lang="en-US" smtClean="0"/>
              <a:pPr/>
              <a:t>8/22/2013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D4143-69E3-4B72-9EE7-864277D984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" y="400472"/>
            <a:ext cx="2557066" cy="170434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38792" y="400475"/>
            <a:ext cx="4344988" cy="858456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20" y="2104815"/>
            <a:ext cx="2557066" cy="68802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EA2BD-488C-437D-91F8-B5F45102F1DC}" type="datetimeFigureOut">
              <a:rPr lang="en-US" smtClean="0"/>
              <a:pPr/>
              <a:t>8/22/2013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D4143-69E3-4B72-9EE7-864277D984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3445" y="7040880"/>
            <a:ext cx="4663440" cy="83121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3445" y="898738"/>
            <a:ext cx="4663440" cy="603504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3445" y="7872096"/>
            <a:ext cx="4663440" cy="118046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EA2BD-488C-437D-91F8-B5F45102F1DC}" type="datetimeFigureOut">
              <a:rPr lang="en-US" smtClean="0"/>
              <a:pPr/>
              <a:t>8/22/2013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D4143-69E3-4B72-9EE7-864277D984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8620" y="402802"/>
            <a:ext cx="6995160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2346965"/>
            <a:ext cx="6995160" cy="66380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8620" y="9322648"/>
            <a:ext cx="1813560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4EA2BD-488C-437D-91F8-B5F45102F1DC}" type="datetimeFigureOut">
              <a:rPr lang="en-US" smtClean="0"/>
              <a:pPr/>
              <a:t>8/22/2013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55570" y="9322648"/>
            <a:ext cx="2461260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70220" y="9322648"/>
            <a:ext cx="1813560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6D4143-69E3-4B72-9EE7-864277D9847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1445" y="3990975"/>
            <a:ext cx="4969510" cy="20764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1905000" y="6169223"/>
            <a:ext cx="34719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Supplemental Figure 1.  Experimental design.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908390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auto">
          <a:xfrm>
            <a:off x="2514600" y="2209799"/>
            <a:ext cx="2286000" cy="1828801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8824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5" name="Straight Arrow Connector 4"/>
          <p:cNvCxnSpPr/>
          <p:nvPr/>
        </p:nvCxnSpPr>
        <p:spPr>
          <a:xfrm rot="10800000">
            <a:off x="3796846" y="3378199"/>
            <a:ext cx="152400" cy="1588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rot="10800000">
            <a:off x="3796847" y="3227389"/>
            <a:ext cx="152400" cy="1588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rot="10800000">
            <a:off x="3796847" y="3084515"/>
            <a:ext cx="152400" cy="1588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667000" y="4333875"/>
            <a:ext cx="18197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Supplemental Figure 2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8862" name="Picture 14" descr="C:\Documents and Settings\houy2\Desktop\images\Abeta ladder.tif"/>
          <p:cNvPicPr>
            <a:picLocks noChangeAspect="1" noChangeArrowheads="1"/>
          </p:cNvPicPr>
          <p:nvPr/>
        </p:nvPicPr>
        <p:blipFill>
          <a:blip r:embed="rId2" cstate="print">
            <a:lum contrast="30000"/>
          </a:blip>
          <a:srcRect/>
          <a:stretch>
            <a:fillRect/>
          </a:stretch>
        </p:blipFill>
        <p:spPr bwMode="auto">
          <a:xfrm>
            <a:off x="2667000" y="2438400"/>
            <a:ext cx="1079500" cy="14478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2590800" y="2209800"/>
            <a:ext cx="1447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0h   6h   18h  24h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62400" y="297180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l-GR" sz="1200" dirty="0" smtClean="0"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oligomers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1142999" y="1292423"/>
            <a:ext cx="4800601" cy="2895601"/>
            <a:chOff x="3900834" y="914400"/>
            <a:chExt cx="3183866" cy="2895600"/>
          </a:xfrm>
        </p:grpSpPr>
        <p:grpSp>
          <p:nvGrpSpPr>
            <p:cNvPr id="29" name="Group 48"/>
            <p:cNvGrpSpPr/>
            <p:nvPr/>
          </p:nvGrpSpPr>
          <p:grpSpPr>
            <a:xfrm>
              <a:off x="4114806" y="914400"/>
              <a:ext cx="2969894" cy="2895600"/>
              <a:chOff x="4114800" y="914400"/>
              <a:chExt cx="3304007" cy="2895600"/>
            </a:xfrm>
          </p:grpSpPr>
          <p:graphicFrame>
            <p:nvGraphicFramePr>
              <p:cNvPr id="32" name="Chart 31"/>
              <p:cNvGraphicFramePr/>
              <p:nvPr/>
            </p:nvGraphicFramePr>
            <p:xfrm>
              <a:off x="4114800" y="914400"/>
              <a:ext cx="2514600" cy="28956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sp>
            <p:nvSpPr>
              <p:cNvPr id="33" name="TextBox 32"/>
              <p:cNvSpPr txBox="1"/>
              <p:nvPr/>
            </p:nvSpPr>
            <p:spPr>
              <a:xfrm>
                <a:off x="6527718" y="2113493"/>
                <a:ext cx="48398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Times New Roman" pitchFamily="18" charset="0"/>
                    <a:cs typeface="Times New Roman" pitchFamily="18" charset="0"/>
                  </a:rPr>
                  <a:t>Control</a:t>
                </a:r>
                <a:endParaRPr lang="en-US" sz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6424849" y="2633663"/>
                <a:ext cx="993958" cy="3007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Times New Roman" pitchFamily="18" charset="0"/>
                    <a:cs typeface="Times New Roman" pitchFamily="18" charset="0"/>
                  </a:rPr>
                  <a:t>  </a:t>
                </a:r>
                <a:r>
                  <a:rPr lang="en-US" sz="1200" dirty="0" err="1" smtClean="0">
                    <a:latin typeface="Times New Roman" pitchFamily="18" charset="0"/>
                    <a:cs typeface="Times New Roman" pitchFamily="18" charset="0"/>
                  </a:rPr>
                  <a:t>Oligomycin</a:t>
                </a:r>
                <a:endParaRPr lang="en-US" sz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6400799" y="1066799"/>
                <a:ext cx="633505" cy="3007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Times New Roman" pitchFamily="18" charset="0"/>
                    <a:cs typeface="Times New Roman" pitchFamily="18" charset="0"/>
                  </a:rPr>
                  <a:t>  FCCP</a:t>
                </a:r>
                <a:endParaRPr lang="en-US" sz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30" name="TextBox 29"/>
            <p:cNvSpPr txBox="1"/>
            <p:nvPr/>
          </p:nvSpPr>
          <p:spPr>
            <a:xfrm>
              <a:off x="6334125" y="3505200"/>
              <a:ext cx="471955" cy="3007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(min)</a:t>
              </a:r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 rot="16200000">
              <a:off x="3188264" y="2094335"/>
              <a:ext cx="1672874" cy="2477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Oxygen Consumption</a:t>
              </a:r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2667000" y="4333875"/>
            <a:ext cx="18197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Supplemental Figure 3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2663510"/>
              </p:ext>
            </p:extLst>
          </p:nvPr>
        </p:nvGraphicFramePr>
        <p:xfrm>
          <a:off x="4148525" y="656028"/>
          <a:ext cx="3048000" cy="24083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" name="SPW 7.0 Graph" r:id="rId3" imgW="5168189" imgH="5277002" progId="">
                  <p:embed/>
                </p:oleObj>
              </mc:Choice>
              <mc:Fallback>
                <p:oleObj name="SPW 7.0 Graph" r:id="rId3" imgW="5168189" imgH="5277002" progId="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48525" y="656028"/>
                        <a:ext cx="3048000" cy="240835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Group 1"/>
          <p:cNvGrpSpPr/>
          <p:nvPr/>
        </p:nvGrpSpPr>
        <p:grpSpPr>
          <a:xfrm>
            <a:off x="795725" y="1037028"/>
            <a:ext cx="2223674" cy="1789906"/>
            <a:chOff x="529892" y="1731315"/>
            <a:chExt cx="4247974" cy="2993086"/>
          </a:xfrm>
        </p:grpSpPr>
        <p:pic>
          <p:nvPicPr>
            <p:cNvPr id="4" name="Picture 3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29892" y="2133601"/>
              <a:ext cx="2585709" cy="2590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TextBox 4"/>
            <p:cNvSpPr txBox="1"/>
            <p:nvPr/>
          </p:nvSpPr>
          <p:spPr>
            <a:xfrm>
              <a:off x="1582302" y="1731315"/>
              <a:ext cx="457177" cy="2770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Times New Roman" pitchFamily="18" charset="0"/>
                  <a:cs typeface="Times New Roman" pitchFamily="18" charset="0"/>
                </a:rPr>
                <a:t>C</a:t>
              </a:r>
              <a:r>
                <a:rPr lang="en-US" sz="1200" b="1" dirty="0" smtClean="0">
                  <a:latin typeface="Times New Roman" pitchFamily="18" charset="0"/>
                  <a:cs typeface="Times New Roman" pitchFamily="18" charset="0"/>
                </a:rPr>
                <a:t>on</a:t>
              </a:r>
              <a:endParaRPr lang="en-US" sz="12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732386" y="1761844"/>
              <a:ext cx="1045480" cy="2770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Times New Roman" pitchFamily="18" charset="0"/>
                  <a:cs typeface="Times New Roman" pitchFamily="18" charset="0"/>
                </a:rPr>
                <a:t>A</a:t>
              </a:r>
              <a:r>
                <a:rPr lang="en-US" sz="1200" b="1" dirty="0" smtClean="0">
                  <a:latin typeface="Symbol" pitchFamily="18" charset="2"/>
                  <a:cs typeface="Times New Roman" pitchFamily="18" charset="0"/>
                </a:rPr>
                <a:t>b</a:t>
              </a:r>
              <a:r>
                <a:rPr lang="en-US" sz="1200" b="1" dirty="0" smtClean="0">
                  <a:latin typeface="Times New Roman" pitchFamily="18" charset="0"/>
                  <a:cs typeface="Times New Roman" pitchFamily="18" charset="0"/>
                </a:rPr>
                <a:t>5</a:t>
              </a:r>
              <a:r>
                <a:rPr lang="en-US" sz="1200" b="1" dirty="0" smtClean="0">
                  <a:latin typeface="Symbol" pitchFamily="18" charset="2"/>
                  <a:cs typeface="Times New Roman" pitchFamily="18" charset="0"/>
                </a:rPr>
                <a:t>m</a:t>
              </a:r>
              <a:r>
                <a:rPr lang="en-US" sz="1200" b="1" dirty="0" smtClean="0">
                  <a:latin typeface="Times New Roman" pitchFamily="18" charset="0"/>
                  <a:cs typeface="Times New Roman" pitchFamily="18" charset="0"/>
                </a:rPr>
                <a:t>M, 72h</a:t>
              </a:r>
              <a:endParaRPr lang="en-US" sz="12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43525" y="1302935"/>
            <a:ext cx="1517606" cy="15232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Straight Arrow Connector 7"/>
          <p:cNvCxnSpPr/>
          <p:nvPr/>
        </p:nvCxnSpPr>
        <p:spPr>
          <a:xfrm rot="16200000" flipV="1">
            <a:off x="3096548" y="2589343"/>
            <a:ext cx="76197" cy="8464"/>
          </a:xfrm>
          <a:prstGeom prst="straightConnector1">
            <a:avLst/>
          </a:prstGeom>
          <a:ln>
            <a:solidFill>
              <a:schemeClr val="bg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rot="5400000" flipH="1" flipV="1">
            <a:off x="2743086" y="2207240"/>
            <a:ext cx="152329" cy="1066"/>
          </a:xfrm>
          <a:prstGeom prst="straightConnector1">
            <a:avLst/>
          </a:prstGeom>
          <a:ln>
            <a:solidFill>
              <a:schemeClr val="bg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95643" y="908268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endParaRPr 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 rot="16200000">
            <a:off x="3313205" y="1815198"/>
            <a:ext cx="15856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Frequency distribution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96225" y="2961078"/>
            <a:ext cx="19051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Cyt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-c fluorescence intensity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837773" y="953444"/>
            <a:ext cx="3209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B</a:t>
            </a:r>
            <a:endParaRPr 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666999" y="3581400"/>
            <a:ext cx="18197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Supplemental Figure 4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1553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16728</TotalTime>
  <Words>44</Words>
  <Application>Microsoft Office PowerPoint</Application>
  <PresentationFormat>Custom</PresentationFormat>
  <Paragraphs>17</Paragraphs>
  <Slides>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Office Theme</vt:lpstr>
      <vt:lpstr>SPW 7.0 Graph</vt:lpstr>
      <vt:lpstr>PowerPoint Presentation</vt:lpstr>
      <vt:lpstr>PowerPoint Presentation</vt:lpstr>
      <vt:lpstr>PowerPoint Presentation</vt:lpstr>
      <vt:lpstr>PowerPoint Presentation</vt:lpstr>
    </vt:vector>
  </TitlesOfParts>
  <Company>NIA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Aiwu Cheng</dc:creator>
  <cp:lastModifiedBy>Mattson, Mark (NIH/NIA/IRP) [E]</cp:lastModifiedBy>
  <cp:revision>918</cp:revision>
  <dcterms:created xsi:type="dcterms:W3CDTF">2010-10-04T17:16:29Z</dcterms:created>
  <dcterms:modified xsi:type="dcterms:W3CDTF">2013-08-22T14:33:36Z</dcterms:modified>
</cp:coreProperties>
</file>