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1" r:id="rId2"/>
    <p:sldId id="258" r:id="rId3"/>
    <p:sldId id="259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866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0CE21E-8717-4BCF-944F-397F4F1B2BA7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3425C-1982-4AA8-8906-1ADDE0E27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68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3425C-1982-4AA8-8906-1ADDE0E27AF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990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6D8F6B-EE0E-4B60-99CC-76C029F286C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2FECB8-3D15-4377-99CE-7A7B30BC649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9838-BD45-47D8-8079-CC009AF39D23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5BBC-BF4C-4CE6-8854-1C94D13B2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4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9838-BD45-47D8-8079-CC009AF39D23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5BBC-BF4C-4CE6-8854-1C94D13B2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94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9838-BD45-47D8-8079-CC009AF39D23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5BBC-BF4C-4CE6-8854-1C94D13B2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691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9838-BD45-47D8-8079-CC009AF39D23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5BBC-BF4C-4CE6-8854-1C94D13B2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673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9838-BD45-47D8-8079-CC009AF39D23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5BBC-BF4C-4CE6-8854-1C94D13B2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95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9838-BD45-47D8-8079-CC009AF39D23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5BBC-BF4C-4CE6-8854-1C94D13B2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9838-BD45-47D8-8079-CC009AF39D23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5BBC-BF4C-4CE6-8854-1C94D13B2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360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9838-BD45-47D8-8079-CC009AF39D23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5BBC-BF4C-4CE6-8854-1C94D13B2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39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9838-BD45-47D8-8079-CC009AF39D23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5BBC-BF4C-4CE6-8854-1C94D13B2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325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9838-BD45-47D8-8079-CC009AF39D23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5BBC-BF4C-4CE6-8854-1C94D13B2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15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79838-BD45-47D8-8079-CC009AF39D23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5BBC-BF4C-4CE6-8854-1C94D13B2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4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79838-BD45-47D8-8079-CC009AF39D23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35BBC-BF4C-4CE6-8854-1C94D13B29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494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tiff"/><Relationship Id="rId3" Type="http://schemas.openxmlformats.org/officeDocument/2006/relationships/image" Target="../media/image1.emf"/><Relationship Id="rId7" Type="http://schemas.openxmlformats.org/officeDocument/2006/relationships/image" Target="../media/image4.emf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7.emf"/><Relationship Id="rId5" Type="http://schemas.microsoft.com/office/2007/relationships/hdphoto" Target="../media/hdphoto1.wdp"/><Relationship Id="rId15" Type="http://schemas.openxmlformats.org/officeDocument/2006/relationships/image" Target="../media/image11.emf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microsoft.com/office/2007/relationships/hdphoto" Target="../media/hdphoto2.wdp"/><Relationship Id="rId14" Type="http://schemas.openxmlformats.org/officeDocument/2006/relationships/image" Target="../media/image10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Relationship Id="rId9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0.png"/><Relationship Id="rId7" Type="http://schemas.openxmlformats.org/officeDocument/2006/relationships/image" Target="../media/image2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10" Type="http://schemas.openxmlformats.org/officeDocument/2006/relationships/image" Target="../media/image27.emf"/><Relationship Id="rId4" Type="http://schemas.openxmlformats.org/officeDocument/2006/relationships/image" Target="../media/image21.emf"/><Relationship Id="rId9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679700" y="8783638"/>
            <a:ext cx="175560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 dirty="0">
                <a:latin typeface="Calibri" pitchFamily="34" charset="0"/>
              </a:rPr>
              <a:t>Supplemental Figure </a:t>
            </a:r>
            <a:r>
              <a:rPr lang="en-US" sz="1100" b="1" dirty="0" smtClean="0">
                <a:latin typeface="Calibri" pitchFamily="34" charset="0"/>
              </a:rPr>
              <a:t>1 </a:t>
            </a:r>
            <a:r>
              <a:rPr lang="en-US" sz="1100" b="1" dirty="0">
                <a:latin typeface="Calibri" pitchFamily="34" charset="0"/>
              </a:rPr>
              <a:t>(</a:t>
            </a:r>
            <a:r>
              <a:rPr lang="en-US" sz="1100" b="1" dirty="0" smtClean="0">
                <a:latin typeface="Calibri" pitchFamily="34" charset="0"/>
              </a:rPr>
              <a:t>S1)</a:t>
            </a:r>
            <a:endParaRPr lang="en-US" sz="1100" b="1" dirty="0">
              <a:latin typeface="Calibri" pitchFamily="34" charset="0"/>
            </a:endParaRPr>
          </a:p>
        </p:txBody>
      </p: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3383280" y="3398088"/>
            <a:ext cx="3017520" cy="2316912"/>
            <a:chOff x="1676990" y="3276600"/>
            <a:chExt cx="3711018" cy="2849394"/>
          </a:xfrm>
        </p:grpSpPr>
        <p:sp>
          <p:nvSpPr>
            <p:cNvPr id="14" name="Text Box 18"/>
            <p:cNvSpPr txBox="1">
              <a:spLocks noChangeArrowheads="1"/>
            </p:cNvSpPr>
            <p:nvPr/>
          </p:nvSpPr>
          <p:spPr bwMode="auto">
            <a:xfrm>
              <a:off x="5047459" y="4116260"/>
              <a:ext cx="340549" cy="2735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+mj-lt"/>
                  <a:cs typeface="Arial" charset="0"/>
                </a:rPr>
                <a:t>1x</a:t>
              </a:r>
            </a:p>
          </p:txBody>
        </p:sp>
        <p:sp>
          <p:nvSpPr>
            <p:cNvPr id="15" name="Text Box 19"/>
            <p:cNvSpPr txBox="1">
              <a:spLocks noChangeArrowheads="1"/>
            </p:cNvSpPr>
            <p:nvPr/>
          </p:nvSpPr>
          <p:spPr bwMode="auto">
            <a:xfrm rot="5400000">
              <a:off x="5009665" y="5311758"/>
              <a:ext cx="351236" cy="2735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>
                  <a:solidFill>
                    <a:srgbClr val="000000"/>
                  </a:solidFill>
                  <a:latin typeface="+mj-lt"/>
                  <a:cs typeface="Arial" charset="0"/>
                </a:rPr>
                <a:t>EC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160966" y="3276600"/>
              <a:ext cx="475784" cy="2783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+mj-lt"/>
                </a:rPr>
                <a:t>MC1</a:t>
              </a:r>
              <a:endParaRPr lang="en-US" sz="1000" b="1" dirty="0">
                <a:latin typeface="+mj-lt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1676990" y="3385798"/>
              <a:ext cx="3406449" cy="2740196"/>
              <a:chOff x="4756284" y="846746"/>
              <a:chExt cx="3766738" cy="3030017"/>
            </a:xfrm>
          </p:grpSpPr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244" t="11804" r="33248" b="17886"/>
              <a:stretch/>
            </p:blipFill>
            <p:spPr bwMode="auto">
              <a:xfrm rot="16200000" flipH="1">
                <a:off x="5027100" y="843288"/>
                <a:ext cx="1325401" cy="18670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9" name="Picture 3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6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044" t="16347" r="33158" b="13359"/>
              <a:stretch/>
            </p:blipFill>
            <p:spPr bwMode="auto">
              <a:xfrm rot="16200000" flipH="1">
                <a:off x="6924182" y="845908"/>
                <a:ext cx="1330643" cy="18670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0" name="Picture 4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57112" y="2472923"/>
                <a:ext cx="1865376" cy="14031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56815" y="2472923"/>
                <a:ext cx="1865376" cy="14038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5478845" y="846746"/>
                <a:ext cx="469135" cy="3025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+mj-lt"/>
                  </a:rPr>
                  <a:t>9 m</a:t>
                </a:r>
                <a:endParaRPr lang="en-US" sz="1000" dirty="0">
                  <a:latin typeface="+mj-lt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7339274" y="846746"/>
                <a:ext cx="549883" cy="3025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+mj-lt"/>
                  </a:rPr>
                  <a:t>16 m</a:t>
                </a:r>
                <a:endParaRPr lang="en-US" sz="1000" dirty="0">
                  <a:latin typeface="+mj-lt"/>
                </a:endParaRPr>
              </a:p>
            </p:txBody>
          </p:sp>
        </p:grpSp>
      </p:grp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365760" y="3364479"/>
            <a:ext cx="3017520" cy="2350521"/>
            <a:chOff x="1676990" y="361256"/>
            <a:chExt cx="3711018" cy="2890726"/>
          </a:xfrm>
        </p:grpSpPr>
        <p:grpSp>
          <p:nvGrpSpPr>
            <p:cNvPr id="29" name="Group 28"/>
            <p:cNvGrpSpPr/>
            <p:nvPr/>
          </p:nvGrpSpPr>
          <p:grpSpPr>
            <a:xfrm>
              <a:off x="1676990" y="361256"/>
              <a:ext cx="3399450" cy="2890726"/>
              <a:chOff x="1553397" y="444492"/>
              <a:chExt cx="3399450" cy="2890726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2962643" y="444492"/>
                <a:ext cx="529347" cy="2735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+mj-lt"/>
                  </a:rPr>
                  <a:t>Alz50</a:t>
                </a:r>
                <a:endParaRPr lang="en-US" sz="1000" b="1" dirty="0">
                  <a:latin typeface="+mj-lt"/>
                </a:endParaRPr>
              </a:p>
            </p:txBody>
          </p:sp>
          <p:grpSp>
            <p:nvGrpSpPr>
              <p:cNvPr id="5" name="Group 4"/>
              <p:cNvGrpSpPr/>
              <p:nvPr/>
            </p:nvGrpSpPr>
            <p:grpSpPr>
              <a:xfrm>
                <a:off x="1553397" y="595023"/>
                <a:ext cx="3399450" cy="2740195"/>
                <a:chOff x="292200" y="846746"/>
                <a:chExt cx="3758999" cy="3030017"/>
              </a:xfrm>
            </p:grpSpPr>
            <p:pic>
              <p:nvPicPr>
                <p:cNvPr id="6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8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sharpenSoften amount="59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5764" t="24325" r="21201" b="25577"/>
                <a:stretch/>
              </p:blipFill>
              <p:spPr bwMode="auto">
                <a:xfrm>
                  <a:off x="2184162" y="1114104"/>
                  <a:ext cx="1867037" cy="13306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" name="Picture 5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85823" y="2469403"/>
                  <a:ext cx="1865376" cy="14073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8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331" t="13049" r="34236" b="16640"/>
                <a:stretch/>
              </p:blipFill>
              <p:spPr bwMode="auto">
                <a:xfrm rot="16200000" flipH="1">
                  <a:off x="565638" y="840666"/>
                  <a:ext cx="1320162" cy="18670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364686" y="2385905"/>
                  <a:ext cx="32918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0" name="Picture 4"/>
                <p:cNvPicPr>
                  <a:picLocks noChangeAspect="1" noChangeArrowheads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3031" y="2469403"/>
                  <a:ext cx="1865376" cy="14073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11" name="Straight Connector 10"/>
                <p:cNvCxnSpPr/>
                <p:nvPr/>
              </p:nvCxnSpPr>
              <p:spPr>
                <a:xfrm flipH="1">
                  <a:off x="364686" y="3810001"/>
                  <a:ext cx="86186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TextBox 11"/>
                <p:cNvSpPr txBox="1"/>
                <p:nvPr/>
              </p:nvSpPr>
              <p:spPr>
                <a:xfrm>
                  <a:off x="1014765" y="846746"/>
                  <a:ext cx="469135" cy="30251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+mj-lt"/>
                    </a:rPr>
                    <a:t>9 m</a:t>
                  </a:r>
                  <a:endParaRPr lang="en-US" sz="1000" dirty="0">
                    <a:latin typeface="+mj-lt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2867451" y="846746"/>
                  <a:ext cx="549883" cy="30251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+mj-lt"/>
                    </a:rPr>
                    <a:t>16 m</a:t>
                  </a:r>
                  <a:endParaRPr lang="en-US" sz="1000" dirty="0">
                    <a:latin typeface="+mj-lt"/>
                  </a:endParaRPr>
                </a:p>
              </p:txBody>
            </p:sp>
          </p:grpSp>
        </p:grpSp>
        <p:sp>
          <p:nvSpPr>
            <p:cNvPr id="31" name="Text Box 18"/>
            <p:cNvSpPr txBox="1">
              <a:spLocks noChangeArrowheads="1"/>
            </p:cNvSpPr>
            <p:nvPr/>
          </p:nvSpPr>
          <p:spPr bwMode="auto">
            <a:xfrm>
              <a:off x="5047459" y="1215662"/>
              <a:ext cx="340549" cy="2735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>
                  <a:solidFill>
                    <a:srgbClr val="000000"/>
                  </a:solidFill>
                  <a:latin typeface="+mj-lt"/>
                  <a:cs typeface="Arial" charset="0"/>
                </a:rPr>
                <a:t>1x</a:t>
              </a:r>
            </a:p>
          </p:txBody>
        </p:sp>
        <p:sp>
          <p:nvSpPr>
            <p:cNvPr id="32" name="Text Box 19"/>
            <p:cNvSpPr txBox="1">
              <a:spLocks noChangeArrowheads="1"/>
            </p:cNvSpPr>
            <p:nvPr/>
          </p:nvSpPr>
          <p:spPr bwMode="auto">
            <a:xfrm rot="5400000">
              <a:off x="5009664" y="2411161"/>
              <a:ext cx="351235" cy="2735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>
                  <a:solidFill>
                    <a:srgbClr val="000000"/>
                  </a:solidFill>
                  <a:latin typeface="+mj-lt"/>
                  <a:cs typeface="Arial" charset="0"/>
                </a:rPr>
                <a:t>EC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717399" y="6493669"/>
            <a:ext cx="3388001" cy="2193131"/>
            <a:chOff x="1717399" y="6341269"/>
            <a:chExt cx="3388001" cy="2193131"/>
          </a:xfrm>
        </p:grpSpPr>
        <p:grpSp>
          <p:nvGrpSpPr>
            <p:cNvPr id="35" name="Group 34"/>
            <p:cNvGrpSpPr/>
            <p:nvPr/>
          </p:nvGrpSpPr>
          <p:grpSpPr>
            <a:xfrm>
              <a:off x="1717399" y="6522720"/>
              <a:ext cx="3388001" cy="2011680"/>
              <a:chOff x="1752229" y="1112520"/>
              <a:chExt cx="3388001" cy="2011680"/>
            </a:xfrm>
          </p:grpSpPr>
          <p:grpSp>
            <p:nvGrpSpPr>
              <p:cNvPr id="36" name="Group 35"/>
              <p:cNvGrpSpPr>
                <a:grpSpLocks noChangeAspect="1"/>
              </p:cNvGrpSpPr>
              <p:nvPr/>
            </p:nvGrpSpPr>
            <p:grpSpPr>
              <a:xfrm>
                <a:off x="1752229" y="1482970"/>
                <a:ext cx="1828800" cy="1270781"/>
                <a:chOff x="3362299" y="5786437"/>
                <a:chExt cx="1971701" cy="1370079"/>
              </a:xfrm>
            </p:grpSpPr>
            <p:pic>
              <p:nvPicPr>
                <p:cNvPr id="38" name="Picture 37"/>
                <p:cNvPicPr>
                  <a:picLocks noChangeAspect="1"/>
                </p:cNvPicPr>
                <p:nvPr/>
              </p:nvPicPr>
              <p:blipFill rotWithShape="1"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058" t="68333" r="80454"/>
                <a:stretch/>
              </p:blipFill>
              <p:spPr>
                <a:xfrm>
                  <a:off x="3770308" y="6019800"/>
                  <a:ext cx="1146131" cy="723900"/>
                </a:xfrm>
                <a:prstGeom prst="rect">
                  <a:avLst/>
                </a:prstGeom>
              </p:spPr>
            </p:pic>
            <p:pic>
              <p:nvPicPr>
                <p:cNvPr id="39" name="Picture 38"/>
                <p:cNvPicPr>
                  <a:picLocks noChangeAspect="1"/>
                </p:cNvPicPr>
                <p:nvPr/>
              </p:nvPicPr>
              <p:blipFill rotWithShape="1"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171" t="53318" r="80398" b="30328"/>
                <a:stretch/>
              </p:blipFill>
              <p:spPr>
                <a:xfrm>
                  <a:off x="3779837" y="6782659"/>
                  <a:ext cx="1141368" cy="373857"/>
                </a:xfrm>
                <a:prstGeom prst="rect">
                  <a:avLst/>
                </a:prstGeom>
              </p:spPr>
            </p:pic>
            <p:sp>
              <p:nvSpPr>
                <p:cNvPr id="40" name="TextBox 39"/>
                <p:cNvSpPr txBox="1"/>
                <p:nvPr/>
              </p:nvSpPr>
              <p:spPr>
                <a:xfrm>
                  <a:off x="4855984" y="6093768"/>
                  <a:ext cx="47801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>
                      <a:latin typeface="+mj-lt"/>
                    </a:rPr>
                    <a:t>55kDa</a:t>
                  </a:r>
                  <a:endParaRPr lang="en-US" sz="900" dirty="0">
                    <a:latin typeface="+mj-lt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4855984" y="6854171"/>
                  <a:ext cx="47801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>
                      <a:latin typeface="+mj-lt"/>
                    </a:rPr>
                    <a:t>42kDa</a:t>
                  </a:r>
                  <a:endParaRPr lang="en-US" sz="900" dirty="0">
                    <a:latin typeface="+mj-lt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3898492" y="5786437"/>
                  <a:ext cx="335348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>
                      <a:latin typeface="+mj-lt"/>
                    </a:rPr>
                    <a:t>9m</a:t>
                  </a:r>
                  <a:endParaRPr lang="en-US" sz="900" dirty="0">
                    <a:latin typeface="+mj-lt"/>
                  </a:endParaRP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4438625" y="5788968"/>
                  <a:ext cx="39305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>
                      <a:latin typeface="+mj-lt"/>
                    </a:rPr>
                    <a:t>16m</a:t>
                  </a:r>
                  <a:endParaRPr lang="en-US" sz="900" dirty="0">
                    <a:latin typeface="+mj-lt"/>
                  </a:endParaRPr>
                </a:p>
              </p:txBody>
            </p: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3819383" y="6019800"/>
                  <a:ext cx="457200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4405292" y="6019800"/>
                  <a:ext cx="457200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Box 45"/>
                <p:cNvSpPr txBox="1"/>
                <p:nvPr/>
              </p:nvSpPr>
              <p:spPr>
                <a:xfrm>
                  <a:off x="3434433" y="6093768"/>
                  <a:ext cx="356188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>
                      <a:latin typeface="+mj-lt"/>
                    </a:rPr>
                    <a:t>Tau</a:t>
                  </a:r>
                  <a:endParaRPr lang="en-US" sz="900" dirty="0">
                    <a:latin typeface="+mj-lt"/>
                  </a:endParaRPr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3362299" y="6854171"/>
                  <a:ext cx="428322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>
                      <a:latin typeface="+mj-lt"/>
                    </a:rPr>
                    <a:t>actin</a:t>
                  </a:r>
                  <a:endParaRPr lang="en-US" sz="900" dirty="0">
                    <a:latin typeface="+mj-lt"/>
                  </a:endParaRPr>
                </a:p>
              </p:txBody>
            </p:sp>
          </p:grpSp>
          <p:pic>
            <p:nvPicPr>
              <p:cNvPr id="37" name="Picture 3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13440" y="1112520"/>
                <a:ext cx="1526790" cy="20116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8" name="Rectangle 27"/>
            <p:cNvSpPr>
              <a:spLocks noChangeArrowheads="1"/>
            </p:cNvSpPr>
            <p:nvPr/>
          </p:nvSpPr>
          <p:spPr bwMode="auto">
            <a:xfrm>
              <a:off x="3043349" y="6341269"/>
              <a:ext cx="73609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 b="1" dirty="0" smtClean="0">
                  <a:latin typeface="Calibri" pitchFamily="34" charset="0"/>
                </a:rPr>
                <a:t>Tau Levels</a:t>
              </a:r>
              <a:endParaRPr lang="en-US" sz="1000" dirty="0">
                <a:latin typeface="Calibri" pitchFamily="34" charset="0"/>
              </a:endParaRPr>
            </a:p>
          </p:txBody>
        </p:sp>
      </p:grpSp>
      <p:sp>
        <p:nvSpPr>
          <p:cNvPr id="49" name="TextBox 20"/>
          <p:cNvSpPr txBox="1">
            <a:spLocks noChangeArrowheads="1"/>
          </p:cNvSpPr>
          <p:nvPr/>
        </p:nvSpPr>
        <p:spPr bwMode="auto">
          <a:xfrm>
            <a:off x="2238468" y="494169"/>
            <a:ext cx="26000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</a:rPr>
              <a:t>a</a:t>
            </a:r>
            <a:endParaRPr lang="en-US" sz="1200" b="1" dirty="0">
              <a:latin typeface="Calibri" pitchFamily="34" charset="0"/>
            </a:endParaRPr>
          </a:p>
        </p:txBody>
      </p:sp>
      <p:sp>
        <p:nvSpPr>
          <p:cNvPr id="50" name="TextBox 20"/>
          <p:cNvSpPr txBox="1">
            <a:spLocks noChangeArrowheads="1"/>
          </p:cNvSpPr>
          <p:nvPr/>
        </p:nvSpPr>
        <p:spPr bwMode="auto">
          <a:xfrm>
            <a:off x="341578" y="3352800"/>
            <a:ext cx="2680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</a:rPr>
              <a:t>b</a:t>
            </a:r>
            <a:endParaRPr lang="en-US" sz="1200" b="1" dirty="0">
              <a:latin typeface="Calibri" pitchFamily="34" charset="0"/>
            </a:endParaRPr>
          </a:p>
        </p:txBody>
      </p:sp>
      <p:sp>
        <p:nvSpPr>
          <p:cNvPr id="51" name="TextBox 20"/>
          <p:cNvSpPr txBox="1">
            <a:spLocks noChangeArrowheads="1"/>
          </p:cNvSpPr>
          <p:nvPr/>
        </p:nvSpPr>
        <p:spPr bwMode="auto">
          <a:xfrm>
            <a:off x="1697882" y="6412854"/>
            <a:ext cx="2680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</a:rPr>
              <a:t>d</a:t>
            </a:r>
            <a:endParaRPr lang="en-US" sz="1200" b="1" dirty="0">
              <a:latin typeface="Calibri" pitchFamily="34" charset="0"/>
            </a:endParaRPr>
          </a:p>
        </p:txBody>
      </p:sp>
      <p:sp>
        <p:nvSpPr>
          <p:cNvPr id="52" name="TextBox 20"/>
          <p:cNvSpPr txBox="1">
            <a:spLocks noChangeArrowheads="1"/>
          </p:cNvSpPr>
          <p:nvPr/>
        </p:nvSpPr>
        <p:spPr bwMode="auto">
          <a:xfrm>
            <a:off x="3397384" y="3352800"/>
            <a:ext cx="24878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</a:rPr>
              <a:t>c</a:t>
            </a:r>
            <a:endParaRPr lang="en-US" sz="1200" b="1" dirty="0">
              <a:latin typeface="Calibri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18290" y="567065"/>
            <a:ext cx="13628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Control (16 months)</a:t>
            </a:r>
            <a:endParaRPr lang="en-US" sz="1100" b="1" dirty="0"/>
          </a:p>
        </p:txBody>
      </p:sp>
      <p:grpSp>
        <p:nvGrpSpPr>
          <p:cNvPr id="26" name="Group 25"/>
          <p:cNvGrpSpPr/>
          <p:nvPr/>
        </p:nvGrpSpPr>
        <p:grpSpPr>
          <a:xfrm>
            <a:off x="2465674" y="806290"/>
            <a:ext cx="1668106" cy="1421798"/>
            <a:chOff x="2465674" y="806290"/>
            <a:chExt cx="1668106" cy="142179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87" t="21876" r="14497"/>
            <a:stretch/>
          </p:blipFill>
          <p:spPr bwMode="auto">
            <a:xfrm>
              <a:off x="2498475" y="838200"/>
              <a:ext cx="1635305" cy="1389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54" name="Straight Connector 53"/>
            <p:cNvCxnSpPr/>
            <p:nvPr/>
          </p:nvCxnSpPr>
          <p:spPr bwMode="auto">
            <a:xfrm>
              <a:off x="3983309" y="914400"/>
              <a:ext cx="86431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4"/>
            <p:cNvSpPr txBox="1">
              <a:spLocks noChangeArrowheads="1"/>
            </p:cNvSpPr>
            <p:nvPr/>
          </p:nvSpPr>
          <p:spPr bwMode="auto">
            <a:xfrm>
              <a:off x="2465674" y="806290"/>
              <a:ext cx="42992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 b="1" dirty="0" err="1">
                  <a:solidFill>
                    <a:schemeClr val="bg1"/>
                  </a:solidFill>
                  <a:latin typeface="Calibri" pitchFamily="34" charset="0"/>
                </a:rPr>
                <a:t>htau</a:t>
              </a:r>
              <a:endParaRPr lang="en-US" sz="1000" b="1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797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04" y="7041261"/>
            <a:ext cx="2743200" cy="1645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328" y="7041261"/>
            <a:ext cx="2743200" cy="1645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88" y="527181"/>
            <a:ext cx="2011680" cy="1762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20" y="2755438"/>
            <a:ext cx="2011680" cy="1762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29" name="TextBox 3"/>
          <p:cNvSpPr txBox="1">
            <a:spLocks noChangeArrowheads="1"/>
          </p:cNvSpPr>
          <p:nvPr/>
        </p:nvSpPr>
        <p:spPr bwMode="auto">
          <a:xfrm>
            <a:off x="2679700" y="8783638"/>
            <a:ext cx="175560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 dirty="0">
                <a:latin typeface="Calibri" pitchFamily="34" charset="0"/>
              </a:rPr>
              <a:t>Supplemental Figure </a:t>
            </a:r>
            <a:r>
              <a:rPr lang="en-US" sz="1100" b="1" dirty="0" smtClean="0">
                <a:latin typeface="Calibri" pitchFamily="34" charset="0"/>
              </a:rPr>
              <a:t>2 </a:t>
            </a:r>
            <a:r>
              <a:rPr lang="en-US" sz="1100" b="1" dirty="0">
                <a:latin typeface="Calibri" pitchFamily="34" charset="0"/>
              </a:rPr>
              <a:t>(</a:t>
            </a:r>
            <a:r>
              <a:rPr lang="en-US" sz="1100" b="1" dirty="0" smtClean="0">
                <a:latin typeface="Calibri" pitchFamily="34" charset="0"/>
              </a:rPr>
              <a:t>S2)</a:t>
            </a:r>
            <a:endParaRPr lang="en-US" sz="1100" b="1" dirty="0">
              <a:latin typeface="Calibri" pitchFamily="34" charset="0"/>
            </a:endParaRPr>
          </a:p>
        </p:txBody>
      </p:sp>
      <p:sp>
        <p:nvSpPr>
          <p:cNvPr id="22534" name="TextBox 10"/>
          <p:cNvSpPr txBox="1">
            <a:spLocks noChangeArrowheads="1"/>
          </p:cNvSpPr>
          <p:nvPr/>
        </p:nvSpPr>
        <p:spPr bwMode="auto">
          <a:xfrm>
            <a:off x="2984500" y="200025"/>
            <a:ext cx="10541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>
                <a:latin typeface="Calibri" pitchFamily="34" charset="0"/>
              </a:rPr>
              <a:t>16 month-old</a:t>
            </a:r>
          </a:p>
        </p:txBody>
      </p:sp>
      <p:sp>
        <p:nvSpPr>
          <p:cNvPr id="22536" name="TextBox 20"/>
          <p:cNvSpPr txBox="1">
            <a:spLocks noChangeArrowheads="1"/>
          </p:cNvSpPr>
          <p:nvPr/>
        </p:nvSpPr>
        <p:spPr bwMode="auto">
          <a:xfrm>
            <a:off x="3074194" y="0"/>
            <a:ext cx="8747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>
                <a:latin typeface="Calibri" pitchFamily="34" charset="0"/>
              </a:rPr>
              <a:t>Open Field</a:t>
            </a:r>
          </a:p>
        </p:txBody>
      </p:sp>
      <p:sp>
        <p:nvSpPr>
          <p:cNvPr id="22537" name="TextBox 20"/>
          <p:cNvSpPr txBox="1">
            <a:spLocks noChangeArrowheads="1"/>
          </p:cNvSpPr>
          <p:nvPr/>
        </p:nvSpPr>
        <p:spPr bwMode="auto">
          <a:xfrm>
            <a:off x="695496" y="457200"/>
            <a:ext cx="26000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</a:rPr>
              <a:t>a</a:t>
            </a:r>
            <a:endParaRPr lang="en-US" sz="1200" b="1" dirty="0">
              <a:latin typeface="Calibri" pitchFamily="34" charset="0"/>
            </a:endParaRPr>
          </a:p>
        </p:txBody>
      </p:sp>
      <p:sp>
        <p:nvSpPr>
          <p:cNvPr id="22531" name="Rectangle 29"/>
          <p:cNvSpPr>
            <a:spLocks noChangeArrowheads="1"/>
          </p:cNvSpPr>
          <p:nvPr/>
        </p:nvSpPr>
        <p:spPr bwMode="auto">
          <a:xfrm>
            <a:off x="1617504" y="2209800"/>
            <a:ext cx="6969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err="1">
                <a:latin typeface="Calibri" pitchFamily="34" charset="0"/>
              </a:rPr>
              <a:t>Rotarod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22538" name="TextBox 20"/>
          <p:cNvSpPr txBox="1">
            <a:spLocks noChangeArrowheads="1"/>
          </p:cNvSpPr>
          <p:nvPr/>
        </p:nvSpPr>
        <p:spPr bwMode="auto">
          <a:xfrm>
            <a:off x="701106" y="2509909"/>
            <a:ext cx="24878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</a:rPr>
              <a:t>c</a:t>
            </a:r>
            <a:endParaRPr lang="en-US" sz="1200" b="1" dirty="0">
              <a:latin typeface="Calibri" pitchFamily="34" charset="0"/>
            </a:endParaRPr>
          </a:p>
        </p:txBody>
      </p:sp>
      <p:sp>
        <p:nvSpPr>
          <p:cNvPr id="22533" name="Rectangle 26"/>
          <p:cNvSpPr>
            <a:spLocks noChangeArrowheads="1"/>
          </p:cNvSpPr>
          <p:nvPr/>
        </p:nvSpPr>
        <p:spPr bwMode="auto">
          <a:xfrm>
            <a:off x="4500086" y="2209800"/>
            <a:ext cx="12715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Calibri" pitchFamily="34" charset="0"/>
              </a:rPr>
              <a:t>Radial Arm Maze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22539" name="TextBox 20"/>
          <p:cNvSpPr txBox="1">
            <a:spLocks noChangeArrowheads="1"/>
          </p:cNvSpPr>
          <p:nvPr/>
        </p:nvSpPr>
        <p:spPr bwMode="auto">
          <a:xfrm>
            <a:off x="3474314" y="2486890"/>
            <a:ext cx="2680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</a:rPr>
              <a:t>d</a:t>
            </a:r>
            <a:endParaRPr lang="en-US" sz="1200" b="1" dirty="0">
              <a:latin typeface="Calibri" pitchFamily="34" charset="0"/>
            </a:endParaRPr>
          </a:p>
        </p:txBody>
      </p:sp>
      <p:sp>
        <p:nvSpPr>
          <p:cNvPr id="15" name="TextBox 20"/>
          <p:cNvSpPr txBox="1">
            <a:spLocks noChangeArrowheads="1"/>
          </p:cNvSpPr>
          <p:nvPr/>
        </p:nvSpPr>
        <p:spPr bwMode="auto">
          <a:xfrm>
            <a:off x="701013" y="6831083"/>
            <a:ext cx="23275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</a:rPr>
              <a:t>f</a:t>
            </a:r>
            <a:endParaRPr lang="en-US" sz="1200" b="1" dirty="0">
              <a:latin typeface="Calibri" pitchFamily="34" charset="0"/>
            </a:endParaRPr>
          </a:p>
        </p:txBody>
      </p:sp>
      <p:sp>
        <p:nvSpPr>
          <p:cNvPr id="16" name="TextBox 20"/>
          <p:cNvSpPr txBox="1">
            <a:spLocks noChangeArrowheads="1"/>
          </p:cNvSpPr>
          <p:nvPr/>
        </p:nvSpPr>
        <p:spPr bwMode="auto">
          <a:xfrm>
            <a:off x="3467902" y="6907283"/>
            <a:ext cx="25840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</a:rPr>
              <a:t>g</a:t>
            </a:r>
            <a:endParaRPr lang="en-US" sz="1200" b="1" dirty="0">
              <a:latin typeface="Calibri" pitchFamily="34" charset="0"/>
            </a:endParaRPr>
          </a:p>
        </p:txBody>
      </p:sp>
      <p:sp>
        <p:nvSpPr>
          <p:cNvPr id="17" name="TextBox 20"/>
          <p:cNvSpPr txBox="1">
            <a:spLocks noChangeArrowheads="1"/>
          </p:cNvSpPr>
          <p:nvPr/>
        </p:nvSpPr>
        <p:spPr bwMode="auto">
          <a:xfrm>
            <a:off x="4702334" y="6886576"/>
            <a:ext cx="8651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u="sng" dirty="0">
                <a:latin typeface="Calibri" pitchFamily="34" charset="0"/>
              </a:rPr>
              <a:t>16 months</a:t>
            </a:r>
          </a:p>
        </p:txBody>
      </p:sp>
      <p:sp>
        <p:nvSpPr>
          <p:cNvPr id="18" name="TextBox 20"/>
          <p:cNvSpPr txBox="1">
            <a:spLocks noChangeArrowheads="1"/>
          </p:cNvSpPr>
          <p:nvPr/>
        </p:nvSpPr>
        <p:spPr bwMode="auto">
          <a:xfrm>
            <a:off x="1792998" y="6858001"/>
            <a:ext cx="785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u="sng" dirty="0">
                <a:latin typeface="Calibri" pitchFamily="34" charset="0"/>
              </a:rPr>
              <a:t>9 months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63" t="4269" r="2089" b="72490"/>
          <a:stretch/>
        </p:blipFill>
        <p:spPr bwMode="auto">
          <a:xfrm>
            <a:off x="2857500" y="7108082"/>
            <a:ext cx="594360" cy="416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63" t="4269" r="2089" b="72490"/>
          <a:stretch/>
        </p:blipFill>
        <p:spPr bwMode="auto">
          <a:xfrm>
            <a:off x="2977833" y="833249"/>
            <a:ext cx="594360" cy="416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0"/>
          <p:cNvSpPr txBox="1">
            <a:spLocks noChangeArrowheads="1"/>
          </p:cNvSpPr>
          <p:nvPr/>
        </p:nvSpPr>
        <p:spPr bwMode="auto">
          <a:xfrm>
            <a:off x="3467100" y="457200"/>
            <a:ext cx="2762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</a:rPr>
              <a:t>b</a:t>
            </a:r>
            <a:endParaRPr lang="en-US" sz="1200" b="1" dirty="0">
              <a:latin typeface="Calibri" pitchFamily="34" charset="0"/>
            </a:endParaRPr>
          </a:p>
        </p:txBody>
      </p:sp>
      <p:pic>
        <p:nvPicPr>
          <p:cNvPr id="32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63" t="4269" r="2089" b="72490"/>
          <a:stretch/>
        </p:blipFill>
        <p:spPr bwMode="auto">
          <a:xfrm>
            <a:off x="2977833" y="2944090"/>
            <a:ext cx="594360" cy="416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TextBox 10"/>
          <p:cNvSpPr txBox="1">
            <a:spLocks noChangeArrowheads="1"/>
          </p:cNvSpPr>
          <p:nvPr/>
        </p:nvSpPr>
        <p:spPr bwMode="auto">
          <a:xfrm>
            <a:off x="1438910" y="2427718"/>
            <a:ext cx="10541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>
                <a:latin typeface="Calibri" pitchFamily="34" charset="0"/>
              </a:rPr>
              <a:t>16 month-old</a:t>
            </a: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63" t="4269" r="2089" b="72490"/>
          <a:stretch/>
        </p:blipFill>
        <p:spPr bwMode="auto">
          <a:xfrm>
            <a:off x="5654040" y="833249"/>
            <a:ext cx="594360" cy="416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20" y="525528"/>
            <a:ext cx="2011680" cy="1764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810000" y="2639290"/>
            <a:ext cx="2651760" cy="1995225"/>
            <a:chOff x="3810000" y="3352800"/>
            <a:chExt cx="2651760" cy="1995225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0" y="3352800"/>
              <a:ext cx="2651760" cy="1995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" name="Group 1"/>
            <p:cNvGrpSpPr/>
            <p:nvPr/>
          </p:nvGrpSpPr>
          <p:grpSpPr>
            <a:xfrm>
              <a:off x="5410200" y="3516027"/>
              <a:ext cx="914400" cy="528669"/>
              <a:chOff x="5196840" y="3516027"/>
              <a:chExt cx="914400" cy="528669"/>
            </a:xfrm>
          </p:grpSpPr>
          <p:pic>
            <p:nvPicPr>
              <p:cNvPr id="33" name="Picture 5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753" t="19561" r="5575" b="67483"/>
              <a:stretch/>
            </p:blipFill>
            <p:spPr bwMode="auto">
              <a:xfrm>
                <a:off x="5196840" y="3733800"/>
                <a:ext cx="914400" cy="3108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8" name="Picture 5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753" t="6604" r="5575" b="80439"/>
              <a:stretch/>
            </p:blipFill>
            <p:spPr bwMode="auto">
              <a:xfrm>
                <a:off x="5196840" y="3516027"/>
                <a:ext cx="914400" cy="3108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34" name="TextBox 10"/>
          <p:cNvSpPr txBox="1">
            <a:spLocks noChangeArrowheads="1"/>
          </p:cNvSpPr>
          <p:nvPr/>
        </p:nvSpPr>
        <p:spPr bwMode="auto">
          <a:xfrm>
            <a:off x="4608830" y="2427718"/>
            <a:ext cx="10541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u="sng" dirty="0">
                <a:latin typeface="Calibri" pitchFamily="34" charset="0"/>
              </a:rPr>
              <a:t>16 month-old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434029" y="4876800"/>
            <a:ext cx="3989943" cy="1698260"/>
            <a:chOff x="1434029" y="2482215"/>
            <a:chExt cx="3989943" cy="1698260"/>
          </a:xfrm>
        </p:grpSpPr>
        <p:sp>
          <p:nvSpPr>
            <p:cNvPr id="39" name="Rectangle 27"/>
            <p:cNvSpPr>
              <a:spLocks noChangeArrowheads="1"/>
            </p:cNvSpPr>
            <p:nvPr/>
          </p:nvSpPr>
          <p:spPr bwMode="auto">
            <a:xfrm>
              <a:off x="2483068" y="2482215"/>
              <a:ext cx="1891865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b="1" dirty="0">
                  <a:latin typeface="Calibri" pitchFamily="34" charset="0"/>
                </a:rPr>
                <a:t>Contextual Fear Conditioning</a:t>
              </a:r>
              <a:endParaRPr lang="en-US" sz="1100" dirty="0">
                <a:latin typeface="Calibri" pitchFamily="34" charset="0"/>
              </a:endParaRPr>
            </a:p>
          </p:txBody>
        </p:sp>
        <p:sp>
          <p:nvSpPr>
            <p:cNvPr id="40" name="TextBox 20"/>
            <p:cNvSpPr txBox="1">
              <a:spLocks noChangeArrowheads="1"/>
            </p:cNvSpPr>
            <p:nvPr/>
          </p:nvSpPr>
          <p:spPr bwMode="auto">
            <a:xfrm>
              <a:off x="1434029" y="2482215"/>
              <a:ext cx="2667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 dirty="0" smtClean="0">
                  <a:latin typeface="Calibri" pitchFamily="34" charset="0"/>
                </a:rPr>
                <a:t>e</a:t>
              </a:r>
              <a:endParaRPr lang="en-US" sz="1200" b="1" dirty="0">
                <a:latin typeface="Calibri" pitchFamily="34" charset="0"/>
              </a:endParaRPr>
            </a:p>
          </p:txBody>
        </p:sp>
        <p:sp>
          <p:nvSpPr>
            <p:cNvPr id="41" name="Rectangle 27"/>
            <p:cNvSpPr>
              <a:spLocks noChangeArrowheads="1"/>
            </p:cNvSpPr>
            <p:nvPr/>
          </p:nvSpPr>
          <p:spPr bwMode="auto">
            <a:xfrm>
              <a:off x="2785234" y="2691765"/>
              <a:ext cx="128753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Calibri" pitchFamily="34" charset="0"/>
                </a:rPr>
                <a:t>Behavioral Paradigm</a:t>
              </a:r>
              <a:endParaRPr lang="en-US" sz="1000" dirty="0">
                <a:latin typeface="Calibri" pitchFamily="34" charset="0"/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1434029" y="2948622"/>
              <a:ext cx="3989943" cy="1231853"/>
              <a:chOff x="1332722" y="2948622"/>
              <a:chExt cx="3989943" cy="1231853"/>
            </a:xfrm>
          </p:grpSpPr>
          <p:sp>
            <p:nvSpPr>
              <p:cNvPr id="43" name="Rounded Rectangle 15"/>
              <p:cNvSpPr>
                <a:spLocks noChangeArrowheads="1"/>
              </p:cNvSpPr>
              <p:nvPr/>
            </p:nvSpPr>
            <p:spPr bwMode="auto">
              <a:xfrm>
                <a:off x="1770317" y="3253740"/>
                <a:ext cx="722376" cy="1828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9BC1FF"/>
                  </a:gs>
                  <a:gs pos="100000">
                    <a:srgbClr val="3F80CD"/>
                  </a:gs>
                </a:gsLst>
                <a:lin ang="5400000"/>
              </a:gradFill>
              <a:ln w="9525">
                <a:solidFill>
                  <a:srgbClr val="4A7EBB"/>
                </a:solidFill>
                <a:round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00" b="1" dirty="0">
                    <a:latin typeface="+mj-lt"/>
                    <a:ea typeface="ＭＳ Ｐゴシック" pitchFamily="34" charset="-128"/>
                    <a:cs typeface="+mn-cs"/>
                  </a:rPr>
                  <a:t>Training</a:t>
                </a:r>
              </a:p>
            </p:txBody>
          </p:sp>
          <p:sp>
            <p:nvSpPr>
              <p:cNvPr id="44" name="Rectangle 43"/>
              <p:cNvSpPr/>
              <p:nvPr/>
            </p:nvSpPr>
            <p:spPr bwMode="auto">
              <a:xfrm rot="18000000">
                <a:off x="1223978" y="3634280"/>
                <a:ext cx="447675" cy="2301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00" dirty="0">
                    <a:latin typeface="+mj-lt"/>
                    <a:cs typeface="+mn-cs"/>
                  </a:rPr>
                  <a:t>2 min</a:t>
                </a:r>
              </a:p>
            </p:txBody>
          </p:sp>
          <p:sp>
            <p:nvSpPr>
              <p:cNvPr id="45" name="Rectangle 44"/>
              <p:cNvSpPr/>
              <p:nvPr/>
            </p:nvSpPr>
            <p:spPr bwMode="auto">
              <a:xfrm>
                <a:off x="1388622" y="3920824"/>
                <a:ext cx="668773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00" dirty="0">
                    <a:latin typeface="+mj-lt"/>
                    <a:cs typeface="+mn-cs"/>
                  </a:rPr>
                  <a:t>2 s </a:t>
                </a:r>
                <a:r>
                  <a:rPr lang="en-US" sz="900" dirty="0" smtClean="0">
                    <a:latin typeface="+mj-lt"/>
                    <a:cs typeface="+mn-cs"/>
                  </a:rPr>
                  <a:t>0.5 </a:t>
                </a:r>
                <a:r>
                  <a:rPr lang="en-US" sz="900" dirty="0">
                    <a:latin typeface="+mj-lt"/>
                    <a:cs typeface="+mn-cs"/>
                  </a:rPr>
                  <a:t>mA</a:t>
                </a:r>
              </a:p>
            </p:txBody>
          </p:sp>
          <p:sp>
            <p:nvSpPr>
              <p:cNvPr id="46" name="Lightning Bolt 45"/>
              <p:cNvSpPr>
                <a:spLocks noChangeAspect="1"/>
              </p:cNvSpPr>
              <p:nvPr/>
            </p:nvSpPr>
            <p:spPr bwMode="auto">
              <a:xfrm rot="16200000">
                <a:off x="1695579" y="3750167"/>
                <a:ext cx="138112" cy="136525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>
                  <a:latin typeface="+mj-lt"/>
                </a:endParaRPr>
              </a:p>
            </p:txBody>
          </p:sp>
          <p:sp>
            <p:nvSpPr>
              <p:cNvPr id="47" name="Lightning Bolt 46"/>
              <p:cNvSpPr>
                <a:spLocks noChangeAspect="1"/>
              </p:cNvSpPr>
              <p:nvPr/>
            </p:nvSpPr>
            <p:spPr bwMode="auto">
              <a:xfrm rot="16200000">
                <a:off x="2330010" y="3749374"/>
                <a:ext cx="138112" cy="138112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>
                  <a:latin typeface="+mj-lt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 bwMode="auto">
              <a:xfrm rot="18000000">
                <a:off x="1857616" y="3634280"/>
                <a:ext cx="447675" cy="2301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00" dirty="0">
                    <a:latin typeface="+mj-lt"/>
                    <a:cs typeface="+mn-cs"/>
                  </a:rPr>
                  <a:t>2 min</a:t>
                </a:r>
              </a:p>
            </p:txBody>
          </p:sp>
          <p:sp>
            <p:nvSpPr>
              <p:cNvPr id="49" name="Rectangle 48"/>
              <p:cNvSpPr/>
              <p:nvPr/>
            </p:nvSpPr>
            <p:spPr bwMode="auto">
              <a:xfrm rot="18000000">
                <a:off x="2413004" y="3633486"/>
                <a:ext cx="447675" cy="231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00" dirty="0">
                    <a:latin typeface="+mj-lt"/>
                    <a:cs typeface="+mn-cs"/>
                  </a:rPr>
                  <a:t>1 min</a:t>
                </a:r>
              </a:p>
            </p:txBody>
          </p:sp>
          <p:cxnSp>
            <p:nvCxnSpPr>
              <p:cNvPr id="50" name="Straight Arrow Connector 49"/>
              <p:cNvCxnSpPr/>
              <p:nvPr/>
            </p:nvCxnSpPr>
            <p:spPr bwMode="auto">
              <a:xfrm>
                <a:off x="1354265" y="3532185"/>
                <a:ext cx="1554480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tangle 50"/>
              <p:cNvSpPr/>
              <p:nvPr/>
            </p:nvSpPr>
            <p:spPr bwMode="auto">
              <a:xfrm>
                <a:off x="2028047" y="3920824"/>
                <a:ext cx="668773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00" dirty="0">
                    <a:latin typeface="+mj-lt"/>
                    <a:cs typeface="+mn-cs"/>
                  </a:rPr>
                  <a:t>2 s </a:t>
                </a:r>
                <a:r>
                  <a:rPr lang="en-US" sz="900" dirty="0" smtClean="0">
                    <a:latin typeface="+mj-lt"/>
                    <a:cs typeface="+mn-cs"/>
                  </a:rPr>
                  <a:t>0.5 </a:t>
                </a:r>
                <a:r>
                  <a:rPr lang="en-US" sz="900" dirty="0">
                    <a:latin typeface="+mj-lt"/>
                    <a:cs typeface="+mn-cs"/>
                  </a:rPr>
                  <a:t>mA</a:t>
                </a:r>
              </a:p>
            </p:txBody>
          </p:sp>
          <p:sp>
            <p:nvSpPr>
              <p:cNvPr id="52" name="Rounded Rectangle 15"/>
              <p:cNvSpPr>
                <a:spLocks noChangeArrowheads="1"/>
              </p:cNvSpPr>
              <p:nvPr/>
            </p:nvSpPr>
            <p:spPr bwMode="auto">
              <a:xfrm>
                <a:off x="3397819" y="3253740"/>
                <a:ext cx="717550" cy="1828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9BC1FF"/>
                  </a:gs>
                  <a:gs pos="100000">
                    <a:srgbClr val="3F80CD"/>
                  </a:gs>
                </a:gsLst>
                <a:lin ang="5400000"/>
              </a:gradFill>
              <a:ln w="9525">
                <a:solidFill>
                  <a:srgbClr val="4A7EBB"/>
                </a:solidFill>
                <a:round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00" b="1" dirty="0">
                    <a:latin typeface="+mj-lt"/>
                    <a:ea typeface="ＭＳ Ｐゴシック" pitchFamily="34" charset="-128"/>
                    <a:cs typeface="+mn-cs"/>
                  </a:rPr>
                  <a:t>Testing</a:t>
                </a:r>
              </a:p>
            </p:txBody>
          </p:sp>
          <p:sp>
            <p:nvSpPr>
              <p:cNvPr id="53" name="Rectangle 52"/>
              <p:cNvSpPr/>
              <p:nvPr/>
            </p:nvSpPr>
            <p:spPr bwMode="auto">
              <a:xfrm>
                <a:off x="3532757" y="3587449"/>
                <a:ext cx="447675" cy="2301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00" dirty="0">
                    <a:latin typeface="+mj-lt"/>
                    <a:cs typeface="+mn-cs"/>
                  </a:rPr>
                  <a:t>3 min</a:t>
                </a:r>
              </a:p>
            </p:txBody>
          </p:sp>
          <p:cxnSp>
            <p:nvCxnSpPr>
              <p:cNvPr id="54" name="Straight Arrow Connector 53"/>
              <p:cNvCxnSpPr/>
              <p:nvPr/>
            </p:nvCxnSpPr>
            <p:spPr bwMode="auto">
              <a:xfrm>
                <a:off x="3447032" y="3532185"/>
                <a:ext cx="619125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Rounded Rectangle 15"/>
              <p:cNvSpPr>
                <a:spLocks noChangeArrowheads="1"/>
              </p:cNvSpPr>
              <p:nvPr/>
            </p:nvSpPr>
            <p:spPr bwMode="auto">
              <a:xfrm>
                <a:off x="4566832" y="3253740"/>
                <a:ext cx="722376" cy="1828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9BC1FF"/>
                  </a:gs>
                  <a:gs pos="100000">
                    <a:srgbClr val="3F80CD"/>
                  </a:gs>
                </a:gsLst>
                <a:lin ang="5400000"/>
              </a:gradFill>
              <a:ln w="9525">
                <a:solidFill>
                  <a:srgbClr val="4A7EBB"/>
                </a:solidFill>
                <a:round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00" b="1" dirty="0" smtClean="0">
                    <a:latin typeface="+mj-lt"/>
                    <a:ea typeface="ＭＳ Ｐゴシック" pitchFamily="34" charset="-128"/>
                    <a:cs typeface="+mn-cs"/>
                  </a:rPr>
                  <a:t>Re-testing</a:t>
                </a:r>
                <a:endParaRPr lang="en-US" sz="900" b="1" dirty="0">
                  <a:latin typeface="+mj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4703389" y="3601736"/>
                <a:ext cx="449263" cy="2301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00" dirty="0">
                    <a:latin typeface="+mj-lt"/>
                    <a:cs typeface="+mn-cs"/>
                  </a:rPr>
                  <a:t>3 min</a:t>
                </a:r>
              </a:p>
            </p:txBody>
          </p:sp>
          <p:cxnSp>
            <p:nvCxnSpPr>
              <p:cNvPr id="57" name="Straight Arrow Connector 56"/>
              <p:cNvCxnSpPr/>
              <p:nvPr/>
            </p:nvCxnSpPr>
            <p:spPr bwMode="auto">
              <a:xfrm>
                <a:off x="4618458" y="3532185"/>
                <a:ext cx="619125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Rectangle 57"/>
              <p:cNvSpPr/>
              <p:nvPr/>
            </p:nvSpPr>
            <p:spPr bwMode="auto">
              <a:xfrm>
                <a:off x="2929506" y="3284220"/>
                <a:ext cx="471604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00" dirty="0">
                    <a:latin typeface="+mj-lt"/>
                    <a:cs typeface="+mn-cs"/>
                  </a:rPr>
                  <a:t>24 </a:t>
                </a:r>
                <a:r>
                  <a:rPr lang="en-US" sz="900" dirty="0" err="1" smtClean="0">
                    <a:latin typeface="+mj-lt"/>
                    <a:cs typeface="+mn-cs"/>
                  </a:rPr>
                  <a:t>hrs</a:t>
                </a:r>
                <a:endParaRPr lang="en-US" sz="900" dirty="0">
                  <a:latin typeface="+mj-lt"/>
                  <a:cs typeface="+mn-cs"/>
                </a:endParaRPr>
              </a:p>
            </p:txBody>
          </p:sp>
          <p:grpSp>
            <p:nvGrpSpPr>
              <p:cNvPr id="59" name="Group 66"/>
              <p:cNvGrpSpPr>
                <a:grpSpLocks/>
              </p:cNvGrpSpPr>
              <p:nvPr/>
            </p:nvGrpSpPr>
            <p:grpSpPr bwMode="auto">
              <a:xfrm>
                <a:off x="2972429" y="3498054"/>
                <a:ext cx="385759" cy="68262"/>
                <a:chOff x="4807831" y="5982500"/>
                <a:chExt cx="511831" cy="90618"/>
              </a:xfrm>
            </p:grpSpPr>
            <p:cxnSp>
              <p:nvCxnSpPr>
                <p:cNvPr id="70" name="Straight Connector 69"/>
                <p:cNvCxnSpPr/>
                <p:nvPr/>
              </p:nvCxnSpPr>
              <p:spPr>
                <a:xfrm>
                  <a:off x="4814438" y="6028863"/>
                  <a:ext cx="492879" cy="0"/>
                </a:xfrm>
                <a:prstGeom prst="line">
                  <a:avLst/>
                </a:prstGeom>
                <a:ln w="25400">
                  <a:solidFill>
                    <a:srgbClr val="3F80C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 rot="5400000">
                  <a:off x="5274353" y="6027809"/>
                  <a:ext cx="90618" cy="0"/>
                </a:xfrm>
                <a:prstGeom prst="line">
                  <a:avLst/>
                </a:prstGeom>
                <a:ln w="25400">
                  <a:solidFill>
                    <a:srgbClr val="3F80C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 rot="5400000">
                  <a:off x="4762522" y="6027809"/>
                  <a:ext cx="90618" cy="0"/>
                </a:xfrm>
                <a:prstGeom prst="line">
                  <a:avLst/>
                </a:prstGeom>
                <a:ln w="25400">
                  <a:solidFill>
                    <a:srgbClr val="3F80C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0" name="Rectangle 59"/>
              <p:cNvSpPr/>
              <p:nvPr/>
            </p:nvSpPr>
            <p:spPr bwMode="auto">
              <a:xfrm>
                <a:off x="4110610" y="3298502"/>
                <a:ext cx="471604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00" dirty="0">
                    <a:latin typeface="+mj-lt"/>
                    <a:cs typeface="+mn-cs"/>
                  </a:rPr>
                  <a:t>24 </a:t>
                </a:r>
                <a:r>
                  <a:rPr lang="en-US" sz="900" dirty="0" err="1" smtClean="0">
                    <a:latin typeface="+mj-lt"/>
                    <a:cs typeface="+mn-cs"/>
                  </a:rPr>
                  <a:t>hrs</a:t>
                </a:r>
                <a:endParaRPr lang="en-US" sz="900" dirty="0">
                  <a:latin typeface="+mj-lt"/>
                  <a:cs typeface="+mn-cs"/>
                </a:endParaRPr>
              </a:p>
            </p:txBody>
          </p:sp>
          <p:grpSp>
            <p:nvGrpSpPr>
              <p:cNvPr id="61" name="Group 61"/>
              <p:cNvGrpSpPr>
                <a:grpSpLocks/>
              </p:cNvGrpSpPr>
              <p:nvPr/>
            </p:nvGrpSpPr>
            <p:grpSpPr bwMode="auto">
              <a:xfrm>
                <a:off x="4150068" y="3498053"/>
                <a:ext cx="392689" cy="68264"/>
                <a:chOff x="4818797" y="5982680"/>
                <a:chExt cx="521024" cy="90620"/>
              </a:xfrm>
            </p:grpSpPr>
            <p:cxnSp>
              <p:nvCxnSpPr>
                <p:cNvPr id="67" name="Straight Connector 66"/>
                <p:cNvCxnSpPr/>
                <p:nvPr/>
              </p:nvCxnSpPr>
              <p:spPr>
                <a:xfrm>
                  <a:off x="4830590" y="6029041"/>
                  <a:ext cx="492880" cy="0"/>
                </a:xfrm>
                <a:prstGeom prst="line">
                  <a:avLst/>
                </a:prstGeom>
                <a:ln w="25400">
                  <a:solidFill>
                    <a:srgbClr val="3F80C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 rot="5400000">
                  <a:off x="5294511" y="6027990"/>
                  <a:ext cx="90620" cy="0"/>
                </a:xfrm>
                <a:prstGeom prst="line">
                  <a:avLst/>
                </a:prstGeom>
                <a:ln w="25400">
                  <a:solidFill>
                    <a:srgbClr val="3F80C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 rot="5400000">
                  <a:off x="4773487" y="6027990"/>
                  <a:ext cx="90620" cy="0"/>
                </a:xfrm>
                <a:prstGeom prst="line">
                  <a:avLst/>
                </a:prstGeom>
                <a:ln w="25400">
                  <a:solidFill>
                    <a:srgbClr val="3F80C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" name="Rounded Rectangle 15"/>
              <p:cNvSpPr>
                <a:spLocks noChangeArrowheads="1"/>
              </p:cNvSpPr>
              <p:nvPr/>
            </p:nvSpPr>
            <p:spPr bwMode="auto">
              <a:xfrm>
                <a:off x="1354265" y="3035300"/>
                <a:ext cx="1554480" cy="1828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9966"/>
                  </a:gs>
                  <a:gs pos="100000">
                    <a:srgbClr val="CC0000"/>
                  </a:gs>
                </a:gsLst>
                <a:lin ang="5400000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00" b="1" dirty="0">
                    <a:latin typeface="+mj-lt"/>
                    <a:ea typeface="ＭＳ Ｐゴシック" pitchFamily="34" charset="-128"/>
                    <a:cs typeface="+mn-cs"/>
                  </a:rPr>
                  <a:t>Day 1</a:t>
                </a:r>
              </a:p>
            </p:txBody>
          </p:sp>
          <p:sp>
            <p:nvSpPr>
              <p:cNvPr id="63" name="Rounded Rectangle 15"/>
              <p:cNvSpPr>
                <a:spLocks noChangeArrowheads="1"/>
              </p:cNvSpPr>
              <p:nvPr/>
            </p:nvSpPr>
            <p:spPr bwMode="auto">
              <a:xfrm>
                <a:off x="3391469" y="3035300"/>
                <a:ext cx="730250" cy="1828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9966"/>
                  </a:gs>
                  <a:gs pos="100000">
                    <a:srgbClr val="CC0000"/>
                  </a:gs>
                </a:gsLst>
                <a:lin ang="5400000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00" b="1" dirty="0">
                    <a:latin typeface="+mj-lt"/>
                    <a:ea typeface="ＭＳ Ｐゴシック" pitchFamily="34" charset="-128"/>
                    <a:cs typeface="+mn-cs"/>
                  </a:rPr>
                  <a:t>Day 2</a:t>
                </a:r>
              </a:p>
            </p:txBody>
          </p:sp>
          <p:sp>
            <p:nvSpPr>
              <p:cNvPr id="64" name="Rounded Rectangle 15"/>
              <p:cNvSpPr>
                <a:spLocks noChangeArrowheads="1"/>
              </p:cNvSpPr>
              <p:nvPr/>
            </p:nvSpPr>
            <p:spPr bwMode="auto">
              <a:xfrm>
                <a:off x="4581352" y="3035300"/>
                <a:ext cx="693336" cy="1828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9966"/>
                  </a:gs>
                  <a:gs pos="100000">
                    <a:srgbClr val="CC0000"/>
                  </a:gs>
                </a:gsLst>
                <a:lin ang="5400000"/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00" b="1" dirty="0">
                    <a:latin typeface="+mj-lt"/>
                    <a:ea typeface="ＭＳ Ｐゴシック" pitchFamily="34" charset="-128"/>
                    <a:cs typeface="+mn-cs"/>
                  </a:rPr>
                  <a:t>Day 3</a:t>
                </a:r>
              </a:p>
            </p:txBody>
          </p:sp>
          <p:sp>
            <p:nvSpPr>
              <p:cNvPr id="65" name="Rounded Rectangle 64"/>
              <p:cNvSpPr/>
              <p:nvPr/>
            </p:nvSpPr>
            <p:spPr>
              <a:xfrm>
                <a:off x="1335881" y="2948622"/>
                <a:ext cx="3986784" cy="54864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66" name="Rounded Rectangle 65"/>
              <p:cNvSpPr/>
              <p:nvPr/>
            </p:nvSpPr>
            <p:spPr>
              <a:xfrm>
                <a:off x="1335881" y="4125611"/>
                <a:ext cx="3986784" cy="54864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8996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3"/>
          <a:srcRect l="15192" t="16991" r="13341" b="18922"/>
          <a:stretch>
            <a:fillRect/>
          </a:stretch>
        </p:blipFill>
        <p:spPr bwMode="auto">
          <a:xfrm>
            <a:off x="228600" y="457200"/>
            <a:ext cx="3200400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7" name="Picture 2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832" y="6551752"/>
            <a:ext cx="2293937" cy="1830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8" name="Rectangle 48"/>
          <p:cNvSpPr>
            <a:spLocks noChangeArrowheads="1"/>
          </p:cNvSpPr>
          <p:nvPr/>
        </p:nvSpPr>
        <p:spPr bwMode="auto">
          <a:xfrm>
            <a:off x="1097672" y="6154598"/>
            <a:ext cx="1462258" cy="246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 b="1" dirty="0">
                <a:latin typeface="Calibri" pitchFamily="34" charset="0"/>
              </a:rPr>
              <a:t>Paired pulse Facilitation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30724" name="Rectangle 7"/>
          <p:cNvSpPr>
            <a:spLocks noChangeArrowheads="1"/>
          </p:cNvSpPr>
          <p:nvPr/>
        </p:nvSpPr>
        <p:spPr bwMode="auto">
          <a:xfrm>
            <a:off x="2336800" y="152400"/>
            <a:ext cx="21844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 u="sng">
                <a:latin typeface="Calibri" pitchFamily="34" charset="0"/>
              </a:rPr>
              <a:t>Schaffer Collateral to CA1 Synapse</a:t>
            </a:r>
            <a:endParaRPr lang="en-US" sz="1100" u="sng">
              <a:latin typeface="Calibri" pitchFamily="34" charset="0"/>
            </a:endParaRPr>
          </a:p>
        </p:txBody>
      </p:sp>
      <p:sp>
        <p:nvSpPr>
          <p:cNvPr id="30732" name="Rectangle 48"/>
          <p:cNvSpPr>
            <a:spLocks noChangeArrowheads="1"/>
          </p:cNvSpPr>
          <p:nvPr/>
        </p:nvSpPr>
        <p:spPr bwMode="auto">
          <a:xfrm>
            <a:off x="1071518" y="2667000"/>
            <a:ext cx="167481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 b="1" dirty="0">
                <a:latin typeface="Calibri" pitchFamily="34" charset="0"/>
              </a:rPr>
              <a:t>Basal Synaptic </a:t>
            </a:r>
            <a:r>
              <a:rPr lang="en-US" sz="1000" b="1" dirty="0" smtClean="0">
                <a:latin typeface="Calibri" pitchFamily="34" charset="0"/>
              </a:rPr>
              <a:t>Transmission</a:t>
            </a:r>
            <a:endParaRPr lang="en-US" sz="1000" b="1" dirty="0">
              <a:latin typeface="Calibri" pitchFamily="34" charset="0"/>
            </a:endParaRPr>
          </a:p>
        </p:txBody>
      </p:sp>
      <p:sp>
        <p:nvSpPr>
          <p:cNvPr id="30726" name="TextBox 17"/>
          <p:cNvSpPr txBox="1">
            <a:spLocks noChangeArrowheads="1"/>
          </p:cNvSpPr>
          <p:nvPr/>
        </p:nvSpPr>
        <p:spPr bwMode="auto">
          <a:xfrm>
            <a:off x="2679700" y="8783638"/>
            <a:ext cx="175560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 dirty="0">
                <a:latin typeface="Calibri" pitchFamily="34" charset="0"/>
              </a:rPr>
              <a:t>Supplemental </a:t>
            </a:r>
            <a:r>
              <a:rPr lang="en-US" sz="1100" b="1" dirty="0" smtClean="0">
                <a:latin typeface="Calibri" pitchFamily="34" charset="0"/>
              </a:rPr>
              <a:t>Figure 3 </a:t>
            </a:r>
            <a:r>
              <a:rPr lang="en-US" sz="1100" b="1" dirty="0">
                <a:latin typeface="Calibri" pitchFamily="34" charset="0"/>
              </a:rPr>
              <a:t>(</a:t>
            </a:r>
            <a:r>
              <a:rPr lang="en-US" sz="1100" b="1" dirty="0" smtClean="0">
                <a:latin typeface="Calibri" pitchFamily="34" charset="0"/>
              </a:rPr>
              <a:t>S3)</a:t>
            </a:r>
            <a:endParaRPr lang="en-US" sz="1100" b="1" dirty="0">
              <a:latin typeface="Calibri" pitchFamily="34" charset="0"/>
            </a:endParaRPr>
          </a:p>
        </p:txBody>
      </p:sp>
      <p:sp>
        <p:nvSpPr>
          <p:cNvPr id="30727" name="TextBox 20"/>
          <p:cNvSpPr txBox="1">
            <a:spLocks noChangeArrowheads="1"/>
          </p:cNvSpPr>
          <p:nvPr/>
        </p:nvSpPr>
        <p:spPr bwMode="auto">
          <a:xfrm>
            <a:off x="357476" y="541337"/>
            <a:ext cx="2600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</a:rPr>
              <a:t>a</a:t>
            </a:r>
            <a:endParaRPr lang="en-US" sz="1200" b="1" dirty="0">
              <a:latin typeface="Calibri" pitchFamily="34" charset="0"/>
            </a:endParaRPr>
          </a:p>
        </p:txBody>
      </p:sp>
      <p:sp>
        <p:nvSpPr>
          <p:cNvPr id="30729" name="TextBox 20"/>
          <p:cNvSpPr txBox="1">
            <a:spLocks noChangeArrowheads="1"/>
          </p:cNvSpPr>
          <p:nvPr/>
        </p:nvSpPr>
        <p:spPr bwMode="auto">
          <a:xfrm>
            <a:off x="348574" y="2667000"/>
            <a:ext cx="27122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</a:rPr>
              <a:t>b</a:t>
            </a:r>
            <a:endParaRPr lang="en-US" sz="1200" b="1" dirty="0">
              <a:latin typeface="Calibri" pitchFamily="34" charset="0"/>
            </a:endParaRPr>
          </a:p>
        </p:txBody>
      </p:sp>
      <p:sp>
        <p:nvSpPr>
          <p:cNvPr id="30730" name="TextBox 20"/>
          <p:cNvSpPr txBox="1">
            <a:spLocks noChangeArrowheads="1"/>
          </p:cNvSpPr>
          <p:nvPr/>
        </p:nvSpPr>
        <p:spPr bwMode="auto">
          <a:xfrm>
            <a:off x="3581400" y="2466201"/>
            <a:ext cx="26000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</a:rPr>
              <a:t>e</a:t>
            </a:r>
            <a:endParaRPr lang="en-US" sz="1200" b="1" dirty="0">
              <a:latin typeface="Calibri" pitchFamily="34" charset="0"/>
            </a:endParaRPr>
          </a:p>
        </p:txBody>
      </p:sp>
      <p:sp>
        <p:nvSpPr>
          <p:cNvPr id="22" name="TextBox 20"/>
          <p:cNvSpPr txBox="1">
            <a:spLocks noChangeArrowheads="1"/>
          </p:cNvSpPr>
          <p:nvPr/>
        </p:nvSpPr>
        <p:spPr bwMode="auto">
          <a:xfrm>
            <a:off x="357391" y="6123801"/>
            <a:ext cx="24878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</a:rPr>
              <a:t>c</a:t>
            </a:r>
            <a:endParaRPr lang="en-US" sz="1200" b="1" dirty="0">
              <a:latin typeface="Calibri" pitchFamily="34" charset="0"/>
            </a:endParaRPr>
          </a:p>
        </p:txBody>
      </p:sp>
      <p:sp>
        <p:nvSpPr>
          <p:cNvPr id="23" name="TextBox 20"/>
          <p:cNvSpPr txBox="1">
            <a:spLocks noChangeArrowheads="1"/>
          </p:cNvSpPr>
          <p:nvPr/>
        </p:nvSpPr>
        <p:spPr bwMode="auto">
          <a:xfrm>
            <a:off x="3581400" y="4572000"/>
            <a:ext cx="23275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Calibri" pitchFamily="34" charset="0"/>
              </a:rPr>
              <a:t>f</a:t>
            </a:r>
            <a:endParaRPr lang="en-US" sz="1200" b="1" dirty="0"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067" y="2878022"/>
            <a:ext cx="2560320" cy="1613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581400" y="457200"/>
            <a:ext cx="2761352" cy="1944688"/>
            <a:chOff x="3581400" y="541337"/>
            <a:chExt cx="2761352" cy="1944688"/>
          </a:xfrm>
        </p:grpSpPr>
        <p:cxnSp>
          <p:nvCxnSpPr>
            <p:cNvPr id="11" name="Straight Arrow Connector 10"/>
            <p:cNvCxnSpPr/>
            <p:nvPr/>
          </p:nvCxnSpPr>
          <p:spPr bwMode="auto">
            <a:xfrm>
              <a:off x="4530090" y="2217737"/>
              <a:ext cx="0" cy="13652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728" name="TextBox 20"/>
            <p:cNvSpPr txBox="1">
              <a:spLocks noChangeArrowheads="1"/>
            </p:cNvSpPr>
            <p:nvPr/>
          </p:nvSpPr>
          <p:spPr bwMode="auto">
            <a:xfrm>
              <a:off x="3581400" y="541337"/>
              <a:ext cx="26802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 dirty="0" smtClean="0">
                  <a:latin typeface="Calibri" pitchFamily="34" charset="0"/>
                </a:rPr>
                <a:t>d</a:t>
              </a:r>
              <a:endParaRPr lang="en-US" sz="1200" b="1" dirty="0">
                <a:latin typeface="Calibri" pitchFamily="34" charset="0"/>
              </a:endParaRPr>
            </a:p>
          </p:txBody>
        </p:sp>
        <p:pic>
          <p:nvPicPr>
            <p:cNvPr id="30735" name="Picture 1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783702" y="838200"/>
              <a:ext cx="2559050" cy="1647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ctangle 29"/>
            <p:cNvSpPr>
              <a:spLocks noChangeArrowheads="1"/>
            </p:cNvSpPr>
            <p:nvPr/>
          </p:nvSpPr>
          <p:spPr bwMode="auto">
            <a:xfrm>
              <a:off x="4346524" y="541337"/>
              <a:ext cx="143340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 smtClean="0">
                  <a:latin typeface="+mj-lt"/>
                  <a:cs typeface="+mn-cs"/>
                </a:rPr>
                <a:t>Long-term Potentiation</a:t>
              </a:r>
              <a:endParaRPr lang="en-US" sz="1000" b="1" dirty="0">
                <a:latin typeface="+mj-lt"/>
                <a:cs typeface="+mn-cs"/>
              </a:endParaRPr>
            </a:p>
          </p:txBody>
        </p:sp>
        <p:sp>
          <p:nvSpPr>
            <p:cNvPr id="24" name="Text Box 26"/>
            <p:cNvSpPr txBox="1">
              <a:spLocks noChangeArrowheads="1"/>
            </p:cNvSpPr>
            <p:nvPr/>
          </p:nvSpPr>
          <p:spPr bwMode="auto">
            <a:xfrm>
              <a:off x="4362450" y="2036597"/>
              <a:ext cx="34176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" dirty="0" smtClean="0">
                  <a:latin typeface="+mj-lt"/>
                  <a:cs typeface="+mn-cs"/>
                </a:rPr>
                <a:t>HFS</a:t>
              </a:r>
              <a:endParaRPr lang="en-US" sz="800" dirty="0">
                <a:latin typeface="+mj-lt"/>
                <a:cs typeface="+mn-cs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649455" y="4864239"/>
            <a:ext cx="2827545" cy="1965960"/>
            <a:chOff x="3529118" y="6573158"/>
            <a:chExt cx="2827545" cy="196596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825" r="23046"/>
            <a:stretch/>
          </p:blipFill>
          <p:spPr bwMode="auto">
            <a:xfrm>
              <a:off x="3529118" y="6573158"/>
              <a:ext cx="2827545" cy="19659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3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396" t="8707" b="70736"/>
            <a:stretch/>
          </p:blipFill>
          <p:spPr bwMode="auto">
            <a:xfrm>
              <a:off x="4458361" y="6688634"/>
              <a:ext cx="863332" cy="404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64" y="4431030"/>
            <a:ext cx="2560320" cy="1658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64" y="2878022"/>
            <a:ext cx="2557058" cy="1636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2961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1267</TotalTime>
  <Words>132</Words>
  <Application>Microsoft Office PowerPoint</Application>
  <PresentationFormat>On-screen Show (4:3)</PresentationFormat>
  <Paragraphs>72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HymanLab</dc:creator>
  <cp:lastModifiedBy>HymanLab</cp:lastModifiedBy>
  <cp:revision>37</cp:revision>
  <dcterms:created xsi:type="dcterms:W3CDTF">2013-04-11T20:28:54Z</dcterms:created>
  <dcterms:modified xsi:type="dcterms:W3CDTF">2013-10-28T17:29:53Z</dcterms:modified>
</cp:coreProperties>
</file>