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400800" cy="8231188"/>
  <p:notesSz cx="6858000" cy="9144000"/>
  <p:defaultTextStyle>
    <a:defPPr>
      <a:defRPr lang="en-US"/>
    </a:defPPr>
    <a:lvl1pPr marL="0" algn="l" defTabSz="75558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7795" algn="l" defTabSz="75558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55588" algn="l" defTabSz="75558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33382" algn="l" defTabSz="75558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11175" algn="l" defTabSz="75558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88970" algn="l" defTabSz="75558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66763" algn="l" defTabSz="75558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44557" algn="l" defTabSz="75558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22350" algn="l" defTabSz="75558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112" y="-114"/>
      </p:cViewPr>
      <p:guideLst>
        <p:guide orient="horz" pos="2594"/>
        <p:guide pos="2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1" y="2557005"/>
            <a:ext cx="5440680" cy="1764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0122" y="4664339"/>
            <a:ext cx="4480561" cy="210352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7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3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1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6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4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2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481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754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90287" y="213402"/>
            <a:ext cx="710089" cy="45538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798" y="213402"/>
            <a:ext cx="2025809" cy="45538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0025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4277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619" y="5289302"/>
            <a:ext cx="5440680" cy="163480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5619" y="3488729"/>
            <a:ext cx="5440680" cy="1800573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7779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5558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333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111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8889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667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445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223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275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798" y="1246111"/>
            <a:ext cx="1367949" cy="3521120"/>
          </a:xfrm>
        </p:spPr>
        <p:txBody>
          <a:bodyPr/>
          <a:lstStyle>
            <a:lvl1pPr>
              <a:defRPr sz="24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32427" y="1246111"/>
            <a:ext cx="1367949" cy="3521120"/>
          </a:xfrm>
        </p:spPr>
        <p:txBody>
          <a:bodyPr/>
          <a:lstStyle>
            <a:lvl1pPr>
              <a:defRPr sz="24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947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329631"/>
            <a:ext cx="5760721" cy="137186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040" y="1842493"/>
            <a:ext cx="2828132" cy="76786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77795" indent="0">
              <a:buNone/>
              <a:defRPr sz="1600" b="1"/>
            </a:lvl2pPr>
            <a:lvl3pPr marL="755588" indent="0">
              <a:buNone/>
              <a:defRPr sz="1500" b="1"/>
            </a:lvl3pPr>
            <a:lvl4pPr marL="1133382" indent="0">
              <a:buNone/>
              <a:defRPr sz="1300" b="1"/>
            </a:lvl4pPr>
            <a:lvl5pPr marL="1511175" indent="0">
              <a:buNone/>
              <a:defRPr sz="1300" b="1"/>
            </a:lvl5pPr>
            <a:lvl6pPr marL="1888970" indent="0">
              <a:buNone/>
              <a:defRPr sz="1300" b="1"/>
            </a:lvl6pPr>
            <a:lvl7pPr marL="2266763" indent="0">
              <a:buNone/>
              <a:defRPr sz="1300" b="1"/>
            </a:lvl7pPr>
            <a:lvl8pPr marL="2644557" indent="0">
              <a:buNone/>
              <a:defRPr sz="1300" b="1"/>
            </a:lvl8pPr>
            <a:lvl9pPr marL="302235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040" y="2610356"/>
            <a:ext cx="2828132" cy="474246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51520" y="1842493"/>
            <a:ext cx="2829242" cy="76786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77795" indent="0">
              <a:buNone/>
              <a:defRPr sz="1600" b="1"/>
            </a:lvl2pPr>
            <a:lvl3pPr marL="755588" indent="0">
              <a:buNone/>
              <a:defRPr sz="1500" b="1"/>
            </a:lvl3pPr>
            <a:lvl4pPr marL="1133382" indent="0">
              <a:buNone/>
              <a:defRPr sz="1300" b="1"/>
            </a:lvl4pPr>
            <a:lvl5pPr marL="1511175" indent="0">
              <a:buNone/>
              <a:defRPr sz="1300" b="1"/>
            </a:lvl5pPr>
            <a:lvl6pPr marL="1888970" indent="0">
              <a:buNone/>
              <a:defRPr sz="1300" b="1"/>
            </a:lvl6pPr>
            <a:lvl7pPr marL="2266763" indent="0">
              <a:buNone/>
              <a:defRPr sz="1300" b="1"/>
            </a:lvl7pPr>
            <a:lvl8pPr marL="2644557" indent="0">
              <a:buNone/>
              <a:defRPr sz="1300" b="1"/>
            </a:lvl8pPr>
            <a:lvl9pPr marL="302235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51520" y="2610356"/>
            <a:ext cx="2829242" cy="474246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99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9368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7040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327724"/>
            <a:ext cx="2105819" cy="139473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2534" y="327724"/>
            <a:ext cx="3578225" cy="7025092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0040" y="1722453"/>
            <a:ext cx="2105819" cy="5630362"/>
          </a:xfrm>
        </p:spPr>
        <p:txBody>
          <a:bodyPr/>
          <a:lstStyle>
            <a:lvl1pPr marL="0" indent="0">
              <a:buNone/>
              <a:defRPr sz="1200"/>
            </a:lvl1pPr>
            <a:lvl2pPr marL="377795" indent="0">
              <a:buNone/>
              <a:defRPr sz="1000"/>
            </a:lvl2pPr>
            <a:lvl3pPr marL="755588" indent="0">
              <a:buNone/>
              <a:defRPr sz="900"/>
            </a:lvl3pPr>
            <a:lvl4pPr marL="1133382" indent="0">
              <a:buNone/>
              <a:defRPr sz="700"/>
            </a:lvl4pPr>
            <a:lvl5pPr marL="1511175" indent="0">
              <a:buNone/>
              <a:defRPr sz="700"/>
            </a:lvl5pPr>
            <a:lvl6pPr marL="1888970" indent="0">
              <a:buNone/>
              <a:defRPr sz="700"/>
            </a:lvl6pPr>
            <a:lvl7pPr marL="2266763" indent="0">
              <a:buNone/>
              <a:defRPr sz="700"/>
            </a:lvl7pPr>
            <a:lvl8pPr marL="2644557" indent="0">
              <a:buNone/>
              <a:defRPr sz="700"/>
            </a:lvl8pPr>
            <a:lvl9pPr marL="302235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7296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604" y="5761832"/>
            <a:ext cx="3840480" cy="68021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54604" y="735474"/>
            <a:ext cx="3840480" cy="4938713"/>
          </a:xfrm>
        </p:spPr>
        <p:txBody>
          <a:bodyPr/>
          <a:lstStyle>
            <a:lvl1pPr marL="0" indent="0">
              <a:buNone/>
              <a:defRPr sz="2700"/>
            </a:lvl1pPr>
            <a:lvl2pPr marL="377795" indent="0">
              <a:buNone/>
              <a:defRPr sz="2400"/>
            </a:lvl2pPr>
            <a:lvl3pPr marL="755588" indent="0">
              <a:buNone/>
              <a:defRPr sz="1900"/>
            </a:lvl3pPr>
            <a:lvl4pPr marL="1133382" indent="0">
              <a:buNone/>
              <a:defRPr sz="1600"/>
            </a:lvl4pPr>
            <a:lvl5pPr marL="1511175" indent="0">
              <a:buNone/>
              <a:defRPr sz="1600"/>
            </a:lvl5pPr>
            <a:lvl6pPr marL="1888970" indent="0">
              <a:buNone/>
              <a:defRPr sz="1600"/>
            </a:lvl6pPr>
            <a:lvl7pPr marL="2266763" indent="0">
              <a:buNone/>
              <a:defRPr sz="1600"/>
            </a:lvl7pPr>
            <a:lvl8pPr marL="2644557" indent="0">
              <a:buNone/>
              <a:defRPr sz="1600"/>
            </a:lvl8pPr>
            <a:lvl9pPr marL="3022350" indent="0">
              <a:buNone/>
              <a:defRPr sz="16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4604" y="6442048"/>
            <a:ext cx="3840480" cy="966021"/>
          </a:xfrm>
        </p:spPr>
        <p:txBody>
          <a:bodyPr/>
          <a:lstStyle>
            <a:lvl1pPr marL="0" indent="0">
              <a:buNone/>
              <a:defRPr sz="1200"/>
            </a:lvl1pPr>
            <a:lvl2pPr marL="377795" indent="0">
              <a:buNone/>
              <a:defRPr sz="1000"/>
            </a:lvl2pPr>
            <a:lvl3pPr marL="755588" indent="0">
              <a:buNone/>
              <a:defRPr sz="900"/>
            </a:lvl3pPr>
            <a:lvl4pPr marL="1133382" indent="0">
              <a:buNone/>
              <a:defRPr sz="700"/>
            </a:lvl4pPr>
            <a:lvl5pPr marL="1511175" indent="0">
              <a:buNone/>
              <a:defRPr sz="700"/>
            </a:lvl5pPr>
            <a:lvl6pPr marL="1888970" indent="0">
              <a:buNone/>
              <a:defRPr sz="700"/>
            </a:lvl6pPr>
            <a:lvl7pPr marL="2266763" indent="0">
              <a:buNone/>
              <a:defRPr sz="700"/>
            </a:lvl7pPr>
            <a:lvl8pPr marL="2644557" indent="0">
              <a:buNone/>
              <a:defRPr sz="700"/>
            </a:lvl8pPr>
            <a:lvl9pPr marL="302235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975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040" y="329631"/>
            <a:ext cx="5760721" cy="1371865"/>
          </a:xfrm>
          <a:prstGeom prst="rect">
            <a:avLst/>
          </a:prstGeom>
        </p:spPr>
        <p:txBody>
          <a:bodyPr vert="horz" lIns="75559" tIns="37779" rIns="75559" bIns="3777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040" y="1920611"/>
            <a:ext cx="5760721" cy="5432204"/>
          </a:xfrm>
          <a:prstGeom prst="rect">
            <a:avLst/>
          </a:prstGeom>
        </p:spPr>
        <p:txBody>
          <a:bodyPr vert="horz" lIns="75559" tIns="37779" rIns="75559" bIns="377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0040" y="7629091"/>
            <a:ext cx="1493520" cy="438235"/>
          </a:xfrm>
          <a:prstGeom prst="rect">
            <a:avLst/>
          </a:prstGeom>
        </p:spPr>
        <p:txBody>
          <a:bodyPr vert="horz" lIns="75559" tIns="37779" rIns="75559" bIns="37779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29FD5-D5A5-40E7-B171-D807FA6CE5F8}" type="datetimeFigureOut">
              <a:rPr lang="en-CA" smtClean="0"/>
              <a:t>17/09/2013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6942" y="7629091"/>
            <a:ext cx="2026920" cy="438235"/>
          </a:xfrm>
          <a:prstGeom prst="rect">
            <a:avLst/>
          </a:prstGeom>
        </p:spPr>
        <p:txBody>
          <a:bodyPr vert="horz" lIns="75559" tIns="37779" rIns="75559" bIns="37779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87240" y="7629091"/>
            <a:ext cx="1493520" cy="438235"/>
          </a:xfrm>
          <a:prstGeom prst="rect">
            <a:avLst/>
          </a:prstGeom>
        </p:spPr>
        <p:txBody>
          <a:bodyPr vert="horz" lIns="75559" tIns="37779" rIns="75559" bIns="37779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CF693-33E4-4033-ABCD-9472D03955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497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5588" rtl="0" eaLnBrk="1" latinLnBrk="0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345" indent="-283345" algn="l" defTabSz="755588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13914" indent="-236121" algn="l" defTabSz="755588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44484" indent="-188897" algn="l" defTabSz="7555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22279" indent="-188897" algn="l" defTabSz="755588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073" indent="-188897" algn="l" defTabSz="755588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7866" indent="-188897" algn="l" defTabSz="7555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55661" indent="-188897" algn="l" defTabSz="7555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3454" indent="-188897" algn="l" defTabSz="7555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1248" indent="-188897" algn="l" defTabSz="7555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58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7795" algn="l" defTabSz="75558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5588" algn="l" defTabSz="75558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3382" algn="l" defTabSz="75558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1175" algn="l" defTabSz="75558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8970" algn="l" defTabSz="75558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6763" algn="l" defTabSz="75558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44557" algn="l" defTabSz="75558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22350" algn="l" defTabSz="75558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500244"/>
              </p:ext>
            </p:extLst>
          </p:nvPr>
        </p:nvGraphicFramePr>
        <p:xfrm>
          <a:off x="-6" y="21"/>
          <a:ext cx="6400805" cy="8231166"/>
        </p:xfrm>
        <a:graphic>
          <a:graphicData uri="http://schemas.openxmlformats.org/drawingml/2006/table">
            <a:tbl>
              <a:tblPr/>
              <a:tblGrid>
                <a:gridCol w="1606202"/>
                <a:gridCol w="587845"/>
                <a:gridCol w="504797"/>
                <a:gridCol w="504797"/>
                <a:gridCol w="504797"/>
                <a:gridCol w="504797"/>
                <a:gridCol w="470102"/>
                <a:gridCol w="787173"/>
                <a:gridCol w="930295"/>
              </a:tblGrid>
              <a:tr h="40661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Site Type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Magnitude Difference 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Magnitude Difference 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47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Response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Non-Walled Beaches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Clam Gardens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 times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 increase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661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Variable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Mean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Mean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(CG/NWB)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([CG/NWB*100]-100)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661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Density (count/0.270m</a:t>
                      </a:r>
                      <a:r>
                        <a:rPr lang="en-CA" sz="10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L. staminea</a:t>
                      </a:r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(All)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2.52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S. giganteus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4.15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V. philippinarum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3.14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Macoma spp.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119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133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ALL clams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191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281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1.47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L. staminea</a:t>
                      </a:r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(1-13mm)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2.53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L. staminea</a:t>
                      </a:r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(14-26mm)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L. staminea</a:t>
                      </a:r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(27-39mm)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3.15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L. staminea</a:t>
                      </a:r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(40-52mm)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1.71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L. staminea</a:t>
                      </a:r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(53-65mm)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0.81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661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Biomass (kg/0.270m</a:t>
                      </a:r>
                      <a:r>
                        <a:rPr lang="en-CA" sz="10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L. staminea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1.05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0.27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1.76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1.68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S. giganteus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0.94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3.33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3.53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V. philippinarum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0.03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0.19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6.99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Macoma spp.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0.62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0.15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0.43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ALL clams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3.43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0.88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6.02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1.55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1.76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661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Growth Rates                           (((L</a:t>
                      </a:r>
                      <a:r>
                        <a:rPr lang="en-CA" sz="10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</a:t>
                      </a:r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-L</a:t>
                      </a:r>
                      <a:r>
                        <a:rPr lang="en-CA" sz="10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</a:t>
                      </a:r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)/L</a:t>
                      </a:r>
                      <a:r>
                        <a:rPr lang="en-CA" sz="10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</a:t>
                      </a:r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)/160days)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Growth rate (All sizes)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1.44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Growth rate (11-16mm)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0.08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1.71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Growth rate (17-22mm)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0.07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Growth rate (23-28mm)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0.00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661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Growth rate (All sizes) (excluding WB10,WB31)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0.07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1.90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628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Growth rate (11-16mm) (excluding WB10,WB31)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0.08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0.18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2.34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628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Growth rate (17-22mm) (excluding WB10,WB31)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1.64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628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Growth rate (23-28mm) (excluding WB10,WB31)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0.00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0.03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1.69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661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Survival (survivorship/160days)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Survivorship (All sizes)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Survivorship (11-16mm)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0.48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0.08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1.34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Survivorship (17-22mm)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0.70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445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Survivorship (23-28mm)</a:t>
                      </a:r>
                    </a:p>
                  </a:txBody>
                  <a:tcPr marL="6601" marR="6601" marT="6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0.84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0.07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0.91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38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408</Words>
  <Application>Microsoft Office PowerPoint</Application>
  <PresentationFormat>Custom</PresentationFormat>
  <Paragraphs>297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Simon Fraser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</dc:creator>
  <cp:lastModifiedBy>Amy</cp:lastModifiedBy>
  <cp:revision>9</cp:revision>
  <dcterms:created xsi:type="dcterms:W3CDTF">2013-08-20T18:47:52Z</dcterms:created>
  <dcterms:modified xsi:type="dcterms:W3CDTF">2013-09-17T19:29:59Z</dcterms:modified>
</cp:coreProperties>
</file>