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6" r:id="rId2"/>
    <p:sldId id="277" r:id="rId3"/>
    <p:sldId id="275" r:id="rId4"/>
    <p:sldId id="273" r:id="rId5"/>
    <p:sldId id="272" r:id="rId6"/>
    <p:sldId id="268" r:id="rId7"/>
    <p:sldId id="276" r:id="rId8"/>
    <p:sldId id="269" r:id="rId9"/>
    <p:sldId id="270" r:id="rId10"/>
    <p:sldId id="271" r:id="rId11"/>
    <p:sldId id="274" r:id="rId1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94" autoAdjust="0"/>
    <p:restoredTop sz="98037" autoAdjust="0"/>
  </p:normalViewPr>
  <p:slideViewPr>
    <p:cSldViewPr snapToGrid="0" snapToObjects="1">
      <p:cViewPr>
        <p:scale>
          <a:sx n="150" d="100"/>
          <a:sy n="150" d="100"/>
        </p:scale>
        <p:origin x="-1960" y="2208"/>
      </p:cViewPr>
      <p:guideLst>
        <p:guide orient="horz" pos="2880"/>
        <p:guide pos="2160"/>
      </p:guideLst>
    </p:cSldViewPr>
  </p:slid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4C3CC9-E97B-C248-871F-E0424DFA9D3D}" type="datetimeFigureOut">
              <a:rPr lang="en-US" smtClean="0"/>
              <a:t>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3172729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4C3CC9-E97B-C248-871F-E0424DFA9D3D}" type="datetimeFigureOut">
              <a:rPr lang="en-US" smtClean="0"/>
              <a:t>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2677174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4C3CC9-E97B-C248-871F-E0424DFA9D3D}" type="datetimeFigureOut">
              <a:rPr lang="en-US" smtClean="0"/>
              <a:t>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4231534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4C3CC9-E97B-C248-871F-E0424DFA9D3D}" type="datetimeFigureOut">
              <a:rPr lang="en-US" smtClean="0"/>
              <a:t>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3679008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4C3CC9-E97B-C248-871F-E0424DFA9D3D}" type="datetimeFigureOut">
              <a:rPr lang="en-US" smtClean="0"/>
              <a:t>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3000893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4C3CC9-E97B-C248-871F-E0424DFA9D3D}" type="datetimeFigureOut">
              <a:rPr lang="en-US" smtClean="0"/>
              <a:t>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1073933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4C3CC9-E97B-C248-871F-E0424DFA9D3D}" type="datetimeFigureOut">
              <a:rPr lang="en-US" smtClean="0"/>
              <a:t>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4198193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4C3CC9-E97B-C248-871F-E0424DFA9D3D}" type="datetimeFigureOut">
              <a:rPr lang="en-US" smtClean="0"/>
              <a:t>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363464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4C3CC9-E97B-C248-871F-E0424DFA9D3D}" type="datetimeFigureOut">
              <a:rPr lang="en-US" smtClean="0"/>
              <a:t>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1005539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4C3CC9-E97B-C248-871F-E0424DFA9D3D}" type="datetimeFigureOut">
              <a:rPr lang="en-US" smtClean="0"/>
              <a:t>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2301113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4C3CC9-E97B-C248-871F-E0424DFA9D3D}" type="datetimeFigureOut">
              <a:rPr lang="en-US" smtClean="0"/>
              <a:t>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599337-D9E5-3E41-BF5D-A9AD96FD8238}" type="slidenum">
              <a:rPr lang="en-US" smtClean="0"/>
              <a:t>‹#›</a:t>
            </a:fld>
            <a:endParaRPr lang="en-US"/>
          </a:p>
        </p:txBody>
      </p:sp>
    </p:spTree>
    <p:extLst>
      <p:ext uri="{BB962C8B-B14F-4D97-AF65-F5344CB8AC3E}">
        <p14:creationId xmlns:p14="http://schemas.microsoft.com/office/powerpoint/2010/main" val="391660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F4C3CC9-E97B-C248-871F-E0424DFA9D3D}" type="datetimeFigureOut">
              <a:rPr lang="en-US" smtClean="0"/>
              <a:t>10/20/13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F599337-D9E5-3E41-BF5D-A9AD96FD8238}" type="slidenum">
              <a:rPr lang="en-US" smtClean="0"/>
              <a:t>‹#›</a:t>
            </a:fld>
            <a:endParaRPr lang="en-US"/>
          </a:p>
        </p:txBody>
      </p:sp>
    </p:spTree>
    <p:extLst>
      <p:ext uri="{BB962C8B-B14F-4D97-AF65-F5344CB8AC3E}">
        <p14:creationId xmlns:p14="http://schemas.microsoft.com/office/powerpoint/2010/main" val="157960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49905" y="6111234"/>
            <a:ext cx="5793619" cy="553998"/>
          </a:xfrm>
          <a:prstGeom prst="rect">
            <a:avLst/>
          </a:prstGeom>
        </p:spPr>
        <p:txBody>
          <a:bodyPr wrap="square">
            <a:spAutoFit/>
          </a:bodyPr>
          <a:lstStyle/>
          <a:p>
            <a:pPr algn="just"/>
            <a:r>
              <a:rPr lang="en-US" sz="1000" b="1" dirty="0">
                <a:latin typeface="Times New Roman"/>
                <a:cs typeface="Times New Roman"/>
              </a:rPr>
              <a:t>Supplemental Figure 1.</a:t>
            </a:r>
            <a:r>
              <a:rPr lang="en-US" sz="1000" dirty="0">
                <a:latin typeface="Times New Roman"/>
                <a:cs typeface="Times New Roman"/>
              </a:rPr>
              <a:t> Expression level of </a:t>
            </a:r>
            <a:r>
              <a:rPr lang="en-US" sz="1000" i="1" dirty="0">
                <a:latin typeface="Times New Roman"/>
                <a:cs typeface="Times New Roman"/>
              </a:rPr>
              <a:t>RPA1</a:t>
            </a:r>
            <a:r>
              <a:rPr lang="en-US" sz="1000" dirty="0">
                <a:latin typeface="Times New Roman"/>
                <a:cs typeface="Times New Roman"/>
              </a:rPr>
              <a:t> in young seedlings.  Expression levels (arbitrary) were retrieved from </a:t>
            </a:r>
            <a:r>
              <a:rPr lang="en-US" sz="1000" dirty="0" err="1">
                <a:latin typeface="Times New Roman"/>
                <a:cs typeface="Times New Roman"/>
              </a:rPr>
              <a:t>Genevestigator</a:t>
            </a:r>
            <a:r>
              <a:rPr lang="en-US" sz="1000" dirty="0">
                <a:latin typeface="Times New Roman"/>
                <a:cs typeface="Times New Roman"/>
              </a:rPr>
              <a:t>, an online visualization tool that summarizes results from thousands of high quality </a:t>
            </a:r>
            <a:r>
              <a:rPr lang="en-US" sz="1000" dirty="0" err="1">
                <a:latin typeface="Times New Roman"/>
                <a:cs typeface="Times New Roman"/>
              </a:rPr>
              <a:t>transcriptomic</a:t>
            </a:r>
            <a:r>
              <a:rPr lang="en-US" sz="1000" dirty="0">
                <a:latin typeface="Times New Roman"/>
                <a:cs typeface="Times New Roman"/>
              </a:rPr>
              <a:t> experiments.</a:t>
            </a:r>
          </a:p>
        </p:txBody>
      </p:sp>
      <p:pic>
        <p:nvPicPr>
          <p:cNvPr id="3" name="Picture 2"/>
          <p:cNvPicPr>
            <a:picLocks noChangeAspect="1"/>
          </p:cNvPicPr>
          <p:nvPr/>
        </p:nvPicPr>
        <p:blipFill>
          <a:blip r:embed="rId2"/>
          <a:stretch>
            <a:fillRect/>
          </a:stretch>
        </p:blipFill>
        <p:spPr>
          <a:xfrm>
            <a:off x="749905" y="1081314"/>
            <a:ext cx="5417156" cy="4898087"/>
          </a:xfrm>
          <a:prstGeom prst="rect">
            <a:avLst/>
          </a:prstGeom>
        </p:spPr>
      </p:pic>
    </p:spTree>
    <p:extLst>
      <p:ext uri="{BB962C8B-B14F-4D97-AF65-F5344CB8AC3E}">
        <p14:creationId xmlns:p14="http://schemas.microsoft.com/office/powerpoint/2010/main" val="3078453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80715" y="1272135"/>
            <a:ext cx="4740944" cy="3485988"/>
          </a:xfrm>
          <a:prstGeom prst="rect">
            <a:avLst/>
          </a:prstGeom>
        </p:spPr>
      </p:pic>
      <p:sp>
        <p:nvSpPr>
          <p:cNvPr id="5" name="Rectangle 4"/>
          <p:cNvSpPr/>
          <p:nvPr/>
        </p:nvSpPr>
        <p:spPr>
          <a:xfrm>
            <a:off x="1193864" y="5084024"/>
            <a:ext cx="4746120" cy="553998"/>
          </a:xfrm>
          <a:prstGeom prst="rect">
            <a:avLst/>
          </a:prstGeom>
        </p:spPr>
        <p:txBody>
          <a:bodyPr wrap="square">
            <a:spAutoFit/>
          </a:bodyPr>
          <a:lstStyle/>
          <a:p>
            <a:r>
              <a:rPr lang="en-US" sz="1000" b="1" dirty="0" smtClean="0">
                <a:latin typeface="Times New Roman"/>
                <a:cs typeface="Times New Roman"/>
              </a:rPr>
              <a:t>Supplemental Figure 10. </a:t>
            </a:r>
            <a:r>
              <a:rPr lang="en-US" sz="1000" dirty="0" smtClean="0">
                <a:latin typeface="Times New Roman"/>
                <a:cs typeface="Times New Roman"/>
              </a:rPr>
              <a:t>Leaf and root cell sizes of wild-type and mutant plants. A. area of the </a:t>
            </a:r>
            <a:r>
              <a:rPr lang="en-US" sz="1000" dirty="0" err="1" smtClean="0">
                <a:latin typeface="Times New Roman"/>
                <a:cs typeface="Times New Roman"/>
              </a:rPr>
              <a:t>abaxial</a:t>
            </a:r>
            <a:r>
              <a:rPr lang="en-US" sz="1000" dirty="0" smtClean="0">
                <a:latin typeface="Times New Roman"/>
                <a:cs typeface="Times New Roman"/>
              </a:rPr>
              <a:t> side of epidermal pavement cells. B. Root cell length of  differentiated cells found right above elongated cells. Data are mean ± SE (n &gt; 40).</a:t>
            </a:r>
            <a:endParaRPr lang="en-US" sz="1000" dirty="0">
              <a:latin typeface="Times New Roman"/>
              <a:cs typeface="Times New Roman"/>
            </a:endParaRPr>
          </a:p>
        </p:txBody>
      </p:sp>
    </p:spTree>
    <p:extLst>
      <p:ext uri="{BB962C8B-B14F-4D97-AF65-F5344CB8AC3E}">
        <p14:creationId xmlns:p14="http://schemas.microsoft.com/office/powerpoint/2010/main" val="3704361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715482" y="5466808"/>
            <a:ext cx="5484821" cy="1169551"/>
          </a:xfrm>
          <a:prstGeom prst="rect">
            <a:avLst/>
          </a:prstGeom>
        </p:spPr>
        <p:txBody>
          <a:bodyPr wrap="square">
            <a:spAutoFit/>
          </a:bodyPr>
          <a:lstStyle/>
          <a:p>
            <a:pPr algn="just"/>
            <a:r>
              <a:rPr lang="en-US" sz="1000" b="1" dirty="0">
                <a:latin typeface="Times New Roman"/>
                <a:cs typeface="Times New Roman"/>
              </a:rPr>
              <a:t>Supplemental Figure 11</a:t>
            </a:r>
            <a:r>
              <a:rPr lang="en-US" sz="1000" dirty="0">
                <a:latin typeface="Times New Roman"/>
                <a:cs typeface="Times New Roman"/>
              </a:rPr>
              <a:t>. Relative (percent</a:t>
            </a:r>
            <a:r>
              <a:rPr lang="en-US" sz="1000" dirty="0" smtClean="0">
                <a:latin typeface="Times New Roman"/>
                <a:cs typeface="Times New Roman"/>
              </a:rPr>
              <a:t>) growth </a:t>
            </a:r>
            <a:r>
              <a:rPr lang="en-US" sz="1000" dirty="0">
                <a:latin typeface="Times New Roman"/>
                <a:cs typeface="Times New Roman"/>
              </a:rPr>
              <a:t>reduction in WT, singles (</a:t>
            </a:r>
            <a:r>
              <a:rPr lang="en-US" sz="1000" i="1" dirty="0" err="1">
                <a:latin typeface="Times New Roman"/>
                <a:cs typeface="Times New Roman"/>
              </a:rPr>
              <a:t>atr</a:t>
            </a:r>
            <a:r>
              <a:rPr lang="en-US" sz="1000" dirty="0">
                <a:latin typeface="Times New Roman"/>
                <a:cs typeface="Times New Roman"/>
              </a:rPr>
              <a:t>, </a:t>
            </a:r>
            <a:r>
              <a:rPr lang="en-US" sz="1000" i="1" dirty="0">
                <a:latin typeface="Times New Roman"/>
                <a:cs typeface="Times New Roman"/>
              </a:rPr>
              <a:t>rpa1b</a:t>
            </a:r>
            <a:r>
              <a:rPr lang="en-US" sz="1000" dirty="0">
                <a:latin typeface="Times New Roman"/>
                <a:cs typeface="Times New Roman"/>
              </a:rPr>
              <a:t>, </a:t>
            </a:r>
            <a:r>
              <a:rPr lang="en-US" sz="1000" i="1" dirty="0">
                <a:latin typeface="Times New Roman"/>
                <a:cs typeface="Times New Roman"/>
              </a:rPr>
              <a:t>rpa1d)</a:t>
            </a:r>
            <a:r>
              <a:rPr lang="en-US" sz="1000" dirty="0">
                <a:latin typeface="Times New Roman"/>
                <a:cs typeface="Times New Roman"/>
              </a:rPr>
              <a:t> and the double (</a:t>
            </a:r>
            <a:r>
              <a:rPr lang="en-US" sz="1000" i="1" dirty="0">
                <a:latin typeface="Times New Roman"/>
                <a:cs typeface="Times New Roman"/>
              </a:rPr>
              <a:t>rpa1b rpa1d</a:t>
            </a:r>
            <a:r>
              <a:rPr lang="en-US" sz="1000" dirty="0">
                <a:latin typeface="Times New Roman"/>
                <a:cs typeface="Times New Roman"/>
              </a:rPr>
              <a:t>)</a:t>
            </a:r>
            <a:r>
              <a:rPr lang="en-US" sz="1000" i="1" dirty="0">
                <a:latin typeface="Times New Roman"/>
                <a:cs typeface="Times New Roman"/>
              </a:rPr>
              <a:t> </a:t>
            </a:r>
            <a:r>
              <a:rPr lang="en-US" sz="1000" dirty="0">
                <a:latin typeface="Times New Roman"/>
                <a:cs typeface="Times New Roman"/>
              </a:rPr>
              <a:t>mutants treated </a:t>
            </a:r>
            <a:r>
              <a:rPr lang="en-US" sz="1000" dirty="0" smtClean="0">
                <a:latin typeface="Times New Roman"/>
                <a:cs typeface="Times New Roman"/>
              </a:rPr>
              <a:t>with </a:t>
            </a:r>
            <a:r>
              <a:rPr lang="en-US" sz="1000" dirty="0">
                <a:latin typeface="Times New Roman"/>
                <a:cs typeface="Times New Roman"/>
              </a:rPr>
              <a:t>DNA damaging agents. </a:t>
            </a:r>
            <a:r>
              <a:rPr lang="en-US" sz="1000" dirty="0" smtClean="0">
                <a:latin typeface="Times New Roman"/>
                <a:cs typeface="Times New Roman"/>
              </a:rPr>
              <a:t> A. Plants </a:t>
            </a:r>
            <a:r>
              <a:rPr lang="en-US" sz="1000" dirty="0">
                <a:latin typeface="Times New Roman"/>
                <a:cs typeface="Times New Roman"/>
              </a:rPr>
              <a:t>were grown for 4 days on MS </a:t>
            </a:r>
            <a:r>
              <a:rPr lang="en-US" sz="1000" dirty="0" err="1">
                <a:latin typeface="Times New Roman"/>
                <a:cs typeface="Times New Roman"/>
              </a:rPr>
              <a:t>phytoagar</a:t>
            </a:r>
            <a:r>
              <a:rPr lang="en-US" sz="1000" dirty="0">
                <a:latin typeface="Times New Roman"/>
                <a:cs typeface="Times New Roman"/>
              </a:rPr>
              <a:t> plates and then treated with 0.5 J/sec/m</a:t>
            </a:r>
            <a:r>
              <a:rPr lang="en-US" sz="1000" baseline="30000" dirty="0">
                <a:latin typeface="Times New Roman"/>
                <a:cs typeface="Times New Roman"/>
              </a:rPr>
              <a:t>2</a:t>
            </a:r>
            <a:r>
              <a:rPr lang="en-US" sz="1000" dirty="0">
                <a:latin typeface="Times New Roman"/>
                <a:cs typeface="Times New Roman"/>
              </a:rPr>
              <a:t>  UV-B for 24 hours or left untreated. B</a:t>
            </a:r>
            <a:r>
              <a:rPr lang="en-US" sz="1000" dirty="0" smtClean="0">
                <a:latin typeface="Times New Roman"/>
                <a:cs typeface="Times New Roman"/>
              </a:rPr>
              <a:t>-C, </a:t>
            </a:r>
            <a:r>
              <a:rPr lang="en-US" sz="1000" dirty="0">
                <a:latin typeface="Times New Roman"/>
                <a:cs typeface="Times New Roman"/>
              </a:rPr>
              <a:t>plants were grown for 4 days on MS </a:t>
            </a:r>
            <a:r>
              <a:rPr lang="en-US" sz="1000" dirty="0" err="1">
                <a:latin typeface="Times New Roman"/>
                <a:cs typeface="Times New Roman"/>
              </a:rPr>
              <a:t>phytoagar</a:t>
            </a:r>
            <a:r>
              <a:rPr lang="en-US" sz="1000" dirty="0">
                <a:latin typeface="Times New Roman"/>
                <a:cs typeface="Times New Roman"/>
              </a:rPr>
              <a:t> plates and then transferred to MS </a:t>
            </a:r>
            <a:r>
              <a:rPr lang="en-US" sz="1000" dirty="0" err="1">
                <a:latin typeface="Times New Roman"/>
                <a:cs typeface="Times New Roman"/>
              </a:rPr>
              <a:t>phytoagar</a:t>
            </a:r>
            <a:r>
              <a:rPr lang="en-US" sz="1000" dirty="0">
                <a:latin typeface="Times New Roman"/>
                <a:cs typeface="Times New Roman"/>
              </a:rPr>
              <a:t> plates with or without 22.5 </a:t>
            </a:r>
            <a:r>
              <a:rPr lang="en-US" sz="1000" dirty="0" err="1">
                <a:latin typeface="Times New Roman"/>
                <a:cs typeface="Times New Roman"/>
              </a:rPr>
              <a:t>nM</a:t>
            </a:r>
            <a:r>
              <a:rPr lang="en-US" sz="1000" dirty="0">
                <a:latin typeface="Times New Roman"/>
                <a:cs typeface="Times New Roman"/>
              </a:rPr>
              <a:t> CPT </a:t>
            </a:r>
            <a:r>
              <a:rPr lang="en-US" sz="1000" dirty="0" smtClean="0">
                <a:latin typeface="Times New Roman"/>
                <a:cs typeface="Times New Roman"/>
              </a:rPr>
              <a:t>(</a:t>
            </a:r>
            <a:r>
              <a:rPr lang="en-US" sz="1000" dirty="0">
                <a:latin typeface="Times New Roman"/>
                <a:cs typeface="Times New Roman"/>
              </a:rPr>
              <a:t>B</a:t>
            </a:r>
            <a:r>
              <a:rPr lang="en-US" sz="1000" dirty="0" smtClean="0">
                <a:latin typeface="Times New Roman"/>
                <a:cs typeface="Times New Roman"/>
              </a:rPr>
              <a:t>) or 2 </a:t>
            </a:r>
            <a:r>
              <a:rPr lang="en-US" sz="1000" dirty="0" err="1">
                <a:latin typeface="Times New Roman"/>
                <a:cs typeface="Times New Roman"/>
              </a:rPr>
              <a:t>ug</a:t>
            </a:r>
            <a:r>
              <a:rPr lang="en-US" sz="1000" dirty="0">
                <a:latin typeface="Times New Roman"/>
                <a:cs typeface="Times New Roman"/>
              </a:rPr>
              <a:t>/mL MMC </a:t>
            </a:r>
            <a:r>
              <a:rPr lang="en-US" sz="1000" dirty="0" smtClean="0">
                <a:latin typeface="Times New Roman"/>
                <a:cs typeface="Times New Roman"/>
              </a:rPr>
              <a:t>(C). Data </a:t>
            </a:r>
            <a:r>
              <a:rPr lang="en-US" sz="1000" dirty="0">
                <a:latin typeface="Times New Roman"/>
                <a:cs typeface="Times New Roman"/>
              </a:rPr>
              <a:t>are mean ± SE (n &gt;10). To analyze statistical difference F-Test (ANOVA) and LSD were carried out at </a:t>
            </a:r>
            <a:r>
              <a:rPr lang="en-US" sz="1000" i="1" dirty="0">
                <a:latin typeface="Times New Roman"/>
                <a:cs typeface="Times New Roman"/>
              </a:rPr>
              <a:t>P</a:t>
            </a:r>
            <a:r>
              <a:rPr lang="en-US" sz="1000" dirty="0">
                <a:latin typeface="Times New Roman"/>
                <a:cs typeface="Times New Roman"/>
              </a:rPr>
              <a:t> ≤ 0.05</a:t>
            </a:r>
            <a:r>
              <a:rPr lang="en-US" sz="1000" dirty="0" smtClean="0">
                <a:latin typeface="Times New Roman"/>
                <a:cs typeface="Times New Roman"/>
              </a:rPr>
              <a:t>. </a:t>
            </a:r>
            <a:r>
              <a:rPr lang="en-US" sz="1000" dirty="0">
                <a:latin typeface="Times New Roman"/>
                <a:cs typeface="Times New Roman"/>
              </a:rPr>
              <a:t>Bars with different letters indicate significant difference.</a:t>
            </a:r>
            <a:endParaRPr lang="en-US" sz="1000" dirty="0"/>
          </a:p>
        </p:txBody>
      </p:sp>
      <p:pic>
        <p:nvPicPr>
          <p:cNvPr id="3" name="Picture 2"/>
          <p:cNvPicPr>
            <a:picLocks noChangeAspect="1"/>
          </p:cNvPicPr>
          <p:nvPr/>
        </p:nvPicPr>
        <p:blipFill rotWithShape="1">
          <a:blip r:embed="rId2"/>
          <a:srcRect t="11396" b="14828"/>
          <a:stretch/>
        </p:blipFill>
        <p:spPr>
          <a:xfrm>
            <a:off x="3689434" y="988132"/>
            <a:ext cx="2093419" cy="1473557"/>
          </a:xfrm>
          <a:prstGeom prst="rect">
            <a:avLst/>
          </a:prstGeom>
        </p:spPr>
      </p:pic>
      <p:sp>
        <p:nvSpPr>
          <p:cNvPr id="13" name="TextBox 12"/>
          <p:cNvSpPr txBox="1"/>
          <p:nvPr/>
        </p:nvSpPr>
        <p:spPr>
          <a:xfrm>
            <a:off x="3965490" y="2364848"/>
            <a:ext cx="347949" cy="215444"/>
          </a:xfrm>
          <a:prstGeom prst="rect">
            <a:avLst/>
          </a:prstGeom>
          <a:noFill/>
        </p:spPr>
        <p:txBody>
          <a:bodyPr wrap="square" rtlCol="0">
            <a:spAutoFit/>
          </a:bodyPr>
          <a:lstStyle/>
          <a:p>
            <a:r>
              <a:rPr lang="en-US" sz="800" dirty="0" smtClean="0">
                <a:latin typeface="Arial"/>
                <a:cs typeface="Arial"/>
              </a:rPr>
              <a:t>WT</a:t>
            </a:r>
            <a:endParaRPr lang="en-US" sz="800" dirty="0">
              <a:latin typeface="Arial"/>
              <a:cs typeface="Arial"/>
            </a:endParaRPr>
          </a:p>
        </p:txBody>
      </p:sp>
      <p:sp>
        <p:nvSpPr>
          <p:cNvPr id="14" name="TextBox 13"/>
          <p:cNvSpPr txBox="1"/>
          <p:nvPr/>
        </p:nvSpPr>
        <p:spPr>
          <a:xfrm>
            <a:off x="4322226" y="2359488"/>
            <a:ext cx="347949" cy="215444"/>
          </a:xfrm>
          <a:prstGeom prst="rect">
            <a:avLst/>
          </a:prstGeom>
          <a:noFill/>
        </p:spPr>
        <p:txBody>
          <a:bodyPr wrap="square" rtlCol="0">
            <a:spAutoFit/>
          </a:bodyPr>
          <a:lstStyle/>
          <a:p>
            <a:r>
              <a:rPr lang="en-US" sz="800" i="1" dirty="0" smtClean="0">
                <a:latin typeface="Arial"/>
                <a:cs typeface="Arial"/>
              </a:rPr>
              <a:t>atm</a:t>
            </a:r>
            <a:endParaRPr lang="en-US" sz="800" i="1" dirty="0">
              <a:latin typeface="Arial"/>
              <a:cs typeface="Arial"/>
            </a:endParaRPr>
          </a:p>
        </p:txBody>
      </p:sp>
      <p:sp>
        <p:nvSpPr>
          <p:cNvPr id="15" name="TextBox 14"/>
          <p:cNvSpPr txBox="1"/>
          <p:nvPr/>
        </p:nvSpPr>
        <p:spPr>
          <a:xfrm>
            <a:off x="5311651" y="2357046"/>
            <a:ext cx="455266" cy="338554"/>
          </a:xfrm>
          <a:prstGeom prst="rect">
            <a:avLst/>
          </a:prstGeom>
          <a:noFill/>
        </p:spPr>
        <p:txBody>
          <a:bodyPr wrap="square" rtlCol="0">
            <a:spAutoFit/>
          </a:bodyPr>
          <a:lstStyle/>
          <a:p>
            <a:r>
              <a:rPr lang="en-US" sz="800" i="1" dirty="0">
                <a:latin typeface="Arial"/>
                <a:cs typeface="Arial"/>
              </a:rPr>
              <a:t>r</a:t>
            </a:r>
            <a:r>
              <a:rPr lang="en-US" sz="800" i="1" dirty="0" smtClean="0">
                <a:latin typeface="Arial"/>
                <a:cs typeface="Arial"/>
              </a:rPr>
              <a:t>pa1b</a:t>
            </a:r>
          </a:p>
          <a:p>
            <a:r>
              <a:rPr lang="en-US" sz="800" i="1" dirty="0" smtClean="0">
                <a:latin typeface="Arial"/>
                <a:cs typeface="Arial"/>
              </a:rPr>
              <a:t>rpa1d</a:t>
            </a:r>
            <a:endParaRPr lang="en-US" sz="800" i="1" dirty="0">
              <a:latin typeface="Arial"/>
              <a:cs typeface="Arial"/>
            </a:endParaRPr>
          </a:p>
        </p:txBody>
      </p:sp>
      <p:sp>
        <p:nvSpPr>
          <p:cNvPr id="16" name="TextBox 15"/>
          <p:cNvSpPr txBox="1"/>
          <p:nvPr/>
        </p:nvSpPr>
        <p:spPr>
          <a:xfrm>
            <a:off x="4561648" y="2364544"/>
            <a:ext cx="550872" cy="215444"/>
          </a:xfrm>
          <a:prstGeom prst="rect">
            <a:avLst/>
          </a:prstGeom>
          <a:noFill/>
        </p:spPr>
        <p:txBody>
          <a:bodyPr wrap="square" rtlCol="0">
            <a:spAutoFit/>
          </a:bodyPr>
          <a:lstStyle/>
          <a:p>
            <a:r>
              <a:rPr lang="en-US" sz="800" i="1" dirty="0" smtClean="0">
                <a:latin typeface="Arial"/>
                <a:cs typeface="Arial"/>
              </a:rPr>
              <a:t>rpa1b</a:t>
            </a:r>
            <a:endParaRPr lang="en-US" sz="800" i="1" dirty="0">
              <a:latin typeface="Arial"/>
              <a:cs typeface="Arial"/>
            </a:endParaRPr>
          </a:p>
        </p:txBody>
      </p:sp>
      <p:sp>
        <p:nvSpPr>
          <p:cNvPr id="17" name="TextBox 16"/>
          <p:cNvSpPr txBox="1"/>
          <p:nvPr/>
        </p:nvSpPr>
        <p:spPr>
          <a:xfrm>
            <a:off x="4956732" y="2360323"/>
            <a:ext cx="550872" cy="215444"/>
          </a:xfrm>
          <a:prstGeom prst="rect">
            <a:avLst/>
          </a:prstGeom>
          <a:noFill/>
        </p:spPr>
        <p:txBody>
          <a:bodyPr wrap="square" rtlCol="0">
            <a:spAutoFit/>
          </a:bodyPr>
          <a:lstStyle/>
          <a:p>
            <a:r>
              <a:rPr lang="en-US" sz="800" i="1" dirty="0" smtClean="0">
                <a:latin typeface="Arial"/>
                <a:cs typeface="Arial"/>
              </a:rPr>
              <a:t>rpa1d</a:t>
            </a:r>
            <a:endParaRPr lang="en-US" sz="800" i="1" dirty="0">
              <a:latin typeface="Arial"/>
              <a:cs typeface="Arial"/>
            </a:endParaRPr>
          </a:p>
        </p:txBody>
      </p:sp>
      <p:pic>
        <p:nvPicPr>
          <p:cNvPr id="6" name="Picture 5"/>
          <p:cNvPicPr>
            <a:picLocks noChangeAspect="1"/>
          </p:cNvPicPr>
          <p:nvPr/>
        </p:nvPicPr>
        <p:blipFill rotWithShape="1">
          <a:blip r:embed="rId3"/>
          <a:srcRect t="10334" b="15911"/>
          <a:stretch/>
        </p:blipFill>
        <p:spPr>
          <a:xfrm>
            <a:off x="1005205" y="2940609"/>
            <a:ext cx="2107982" cy="1664425"/>
          </a:xfrm>
          <a:prstGeom prst="rect">
            <a:avLst/>
          </a:prstGeom>
        </p:spPr>
      </p:pic>
      <p:sp>
        <p:nvSpPr>
          <p:cNvPr id="23" name="TextBox 22"/>
          <p:cNvSpPr txBox="1"/>
          <p:nvPr/>
        </p:nvSpPr>
        <p:spPr>
          <a:xfrm>
            <a:off x="1314107" y="4531362"/>
            <a:ext cx="347949" cy="215444"/>
          </a:xfrm>
          <a:prstGeom prst="rect">
            <a:avLst/>
          </a:prstGeom>
          <a:noFill/>
        </p:spPr>
        <p:txBody>
          <a:bodyPr wrap="square" rtlCol="0">
            <a:spAutoFit/>
          </a:bodyPr>
          <a:lstStyle/>
          <a:p>
            <a:r>
              <a:rPr lang="en-US" sz="800" dirty="0" smtClean="0">
                <a:latin typeface="Arial"/>
                <a:cs typeface="Arial"/>
              </a:rPr>
              <a:t>WT</a:t>
            </a:r>
            <a:endParaRPr lang="en-US" sz="800" dirty="0">
              <a:latin typeface="Arial"/>
              <a:cs typeface="Arial"/>
            </a:endParaRPr>
          </a:p>
        </p:txBody>
      </p:sp>
      <p:sp>
        <p:nvSpPr>
          <p:cNvPr id="24" name="TextBox 23"/>
          <p:cNvSpPr txBox="1"/>
          <p:nvPr/>
        </p:nvSpPr>
        <p:spPr>
          <a:xfrm>
            <a:off x="1668587" y="4526002"/>
            <a:ext cx="347949" cy="215444"/>
          </a:xfrm>
          <a:prstGeom prst="rect">
            <a:avLst/>
          </a:prstGeom>
          <a:noFill/>
        </p:spPr>
        <p:txBody>
          <a:bodyPr wrap="square" rtlCol="0">
            <a:spAutoFit/>
          </a:bodyPr>
          <a:lstStyle/>
          <a:p>
            <a:r>
              <a:rPr lang="en-US" sz="800" i="1" dirty="0" err="1" smtClean="0">
                <a:latin typeface="Arial"/>
                <a:cs typeface="Arial"/>
              </a:rPr>
              <a:t>atr</a:t>
            </a:r>
            <a:endParaRPr lang="en-US" sz="800" i="1" dirty="0">
              <a:latin typeface="Arial"/>
              <a:cs typeface="Arial"/>
            </a:endParaRPr>
          </a:p>
        </p:txBody>
      </p:sp>
      <p:sp>
        <p:nvSpPr>
          <p:cNvPr id="25" name="TextBox 24"/>
          <p:cNvSpPr txBox="1"/>
          <p:nvPr/>
        </p:nvSpPr>
        <p:spPr>
          <a:xfrm>
            <a:off x="2647024" y="4540840"/>
            <a:ext cx="552763" cy="338554"/>
          </a:xfrm>
          <a:prstGeom prst="rect">
            <a:avLst/>
          </a:prstGeom>
          <a:noFill/>
        </p:spPr>
        <p:txBody>
          <a:bodyPr wrap="square" rtlCol="0">
            <a:spAutoFit/>
          </a:bodyPr>
          <a:lstStyle/>
          <a:p>
            <a:r>
              <a:rPr lang="en-US" sz="800" i="1" dirty="0">
                <a:latin typeface="Arial"/>
                <a:cs typeface="Arial"/>
              </a:rPr>
              <a:t>r</a:t>
            </a:r>
            <a:r>
              <a:rPr lang="en-US" sz="800" i="1" dirty="0" smtClean="0">
                <a:latin typeface="Arial"/>
                <a:cs typeface="Arial"/>
              </a:rPr>
              <a:t>pa1b</a:t>
            </a:r>
          </a:p>
          <a:p>
            <a:r>
              <a:rPr lang="en-US" sz="800" i="1" dirty="0" smtClean="0">
                <a:latin typeface="Arial"/>
                <a:cs typeface="Arial"/>
              </a:rPr>
              <a:t>rpa1d</a:t>
            </a:r>
            <a:endParaRPr lang="en-US" sz="800" i="1" dirty="0">
              <a:latin typeface="Arial"/>
              <a:cs typeface="Arial"/>
            </a:endParaRPr>
          </a:p>
        </p:txBody>
      </p:sp>
      <p:sp>
        <p:nvSpPr>
          <p:cNvPr id="26" name="TextBox 25"/>
          <p:cNvSpPr txBox="1"/>
          <p:nvPr/>
        </p:nvSpPr>
        <p:spPr>
          <a:xfrm>
            <a:off x="1953464" y="4531058"/>
            <a:ext cx="552763" cy="215444"/>
          </a:xfrm>
          <a:prstGeom prst="rect">
            <a:avLst/>
          </a:prstGeom>
          <a:noFill/>
        </p:spPr>
        <p:txBody>
          <a:bodyPr wrap="square" rtlCol="0">
            <a:spAutoFit/>
          </a:bodyPr>
          <a:lstStyle/>
          <a:p>
            <a:r>
              <a:rPr lang="en-US" sz="800" i="1" dirty="0" smtClean="0">
                <a:latin typeface="Arial"/>
                <a:cs typeface="Arial"/>
              </a:rPr>
              <a:t>rpa1b</a:t>
            </a:r>
            <a:endParaRPr lang="en-US" sz="800" i="1" dirty="0">
              <a:latin typeface="Arial"/>
              <a:cs typeface="Arial"/>
            </a:endParaRPr>
          </a:p>
        </p:txBody>
      </p:sp>
      <p:sp>
        <p:nvSpPr>
          <p:cNvPr id="27" name="TextBox 26"/>
          <p:cNvSpPr txBox="1"/>
          <p:nvPr/>
        </p:nvSpPr>
        <p:spPr>
          <a:xfrm>
            <a:off x="2314740" y="4526837"/>
            <a:ext cx="552763" cy="215444"/>
          </a:xfrm>
          <a:prstGeom prst="rect">
            <a:avLst/>
          </a:prstGeom>
          <a:noFill/>
        </p:spPr>
        <p:txBody>
          <a:bodyPr wrap="square" rtlCol="0">
            <a:spAutoFit/>
          </a:bodyPr>
          <a:lstStyle/>
          <a:p>
            <a:r>
              <a:rPr lang="en-US" sz="800" i="1" dirty="0" smtClean="0">
                <a:latin typeface="Arial"/>
                <a:cs typeface="Arial"/>
              </a:rPr>
              <a:t>rpa1d</a:t>
            </a:r>
            <a:endParaRPr lang="en-US" sz="800" i="1" dirty="0">
              <a:latin typeface="Arial"/>
              <a:cs typeface="Arial"/>
            </a:endParaRPr>
          </a:p>
        </p:txBody>
      </p:sp>
      <p:sp>
        <p:nvSpPr>
          <p:cNvPr id="8" name="TextBox 7"/>
          <p:cNvSpPr txBox="1"/>
          <p:nvPr/>
        </p:nvSpPr>
        <p:spPr>
          <a:xfrm>
            <a:off x="1288118" y="2369135"/>
            <a:ext cx="347949" cy="215444"/>
          </a:xfrm>
          <a:prstGeom prst="rect">
            <a:avLst/>
          </a:prstGeom>
          <a:noFill/>
        </p:spPr>
        <p:txBody>
          <a:bodyPr wrap="square" rtlCol="0">
            <a:spAutoFit/>
          </a:bodyPr>
          <a:lstStyle/>
          <a:p>
            <a:r>
              <a:rPr lang="en-US" sz="800" dirty="0" smtClean="0">
                <a:latin typeface="Arial"/>
                <a:cs typeface="Arial"/>
              </a:rPr>
              <a:t>WT</a:t>
            </a:r>
            <a:endParaRPr lang="en-US" sz="800" dirty="0">
              <a:latin typeface="Arial"/>
              <a:cs typeface="Arial"/>
            </a:endParaRPr>
          </a:p>
        </p:txBody>
      </p:sp>
      <p:sp>
        <p:nvSpPr>
          <p:cNvPr id="9" name="TextBox 8"/>
          <p:cNvSpPr txBox="1"/>
          <p:nvPr/>
        </p:nvSpPr>
        <p:spPr>
          <a:xfrm>
            <a:off x="1657622" y="2363775"/>
            <a:ext cx="347949" cy="215444"/>
          </a:xfrm>
          <a:prstGeom prst="rect">
            <a:avLst/>
          </a:prstGeom>
          <a:noFill/>
        </p:spPr>
        <p:txBody>
          <a:bodyPr wrap="square" rtlCol="0">
            <a:spAutoFit/>
          </a:bodyPr>
          <a:lstStyle/>
          <a:p>
            <a:r>
              <a:rPr lang="en-US" sz="800" i="1" dirty="0" err="1" smtClean="0">
                <a:latin typeface="Arial"/>
                <a:cs typeface="Arial"/>
              </a:rPr>
              <a:t>atr</a:t>
            </a:r>
            <a:endParaRPr lang="en-US" sz="800" i="1" dirty="0">
              <a:latin typeface="Arial"/>
              <a:cs typeface="Arial"/>
            </a:endParaRPr>
          </a:p>
        </p:txBody>
      </p:sp>
      <p:sp>
        <p:nvSpPr>
          <p:cNvPr id="10" name="TextBox 9"/>
          <p:cNvSpPr txBox="1"/>
          <p:nvPr/>
        </p:nvSpPr>
        <p:spPr>
          <a:xfrm>
            <a:off x="2722828" y="2352693"/>
            <a:ext cx="491252" cy="338554"/>
          </a:xfrm>
          <a:prstGeom prst="rect">
            <a:avLst/>
          </a:prstGeom>
          <a:noFill/>
        </p:spPr>
        <p:txBody>
          <a:bodyPr wrap="square" rtlCol="0">
            <a:spAutoFit/>
          </a:bodyPr>
          <a:lstStyle/>
          <a:p>
            <a:r>
              <a:rPr lang="en-US" sz="800" i="1" dirty="0">
                <a:latin typeface="Arial"/>
                <a:cs typeface="Arial"/>
              </a:rPr>
              <a:t>r</a:t>
            </a:r>
            <a:r>
              <a:rPr lang="en-US" sz="800" i="1" dirty="0" smtClean="0">
                <a:latin typeface="Arial"/>
                <a:cs typeface="Arial"/>
              </a:rPr>
              <a:t>pa1b</a:t>
            </a:r>
          </a:p>
          <a:p>
            <a:r>
              <a:rPr lang="en-US" sz="800" i="1" dirty="0" smtClean="0">
                <a:latin typeface="Arial"/>
                <a:cs typeface="Arial"/>
              </a:rPr>
              <a:t>rpa1d</a:t>
            </a:r>
            <a:endParaRPr lang="en-US" sz="800" i="1" dirty="0">
              <a:latin typeface="Arial"/>
              <a:cs typeface="Arial"/>
            </a:endParaRPr>
          </a:p>
        </p:txBody>
      </p:sp>
      <p:sp>
        <p:nvSpPr>
          <p:cNvPr id="11" name="TextBox 10"/>
          <p:cNvSpPr txBox="1"/>
          <p:nvPr/>
        </p:nvSpPr>
        <p:spPr>
          <a:xfrm>
            <a:off x="1963156" y="2368831"/>
            <a:ext cx="491252" cy="215444"/>
          </a:xfrm>
          <a:prstGeom prst="rect">
            <a:avLst/>
          </a:prstGeom>
          <a:noFill/>
        </p:spPr>
        <p:txBody>
          <a:bodyPr wrap="square" rtlCol="0">
            <a:spAutoFit/>
          </a:bodyPr>
          <a:lstStyle/>
          <a:p>
            <a:r>
              <a:rPr lang="en-US" sz="800" i="1" dirty="0" smtClean="0">
                <a:latin typeface="Arial"/>
                <a:cs typeface="Arial"/>
              </a:rPr>
              <a:t>rpa1b</a:t>
            </a:r>
            <a:endParaRPr lang="en-US" sz="800" i="1" dirty="0">
              <a:latin typeface="Arial"/>
              <a:cs typeface="Arial"/>
            </a:endParaRPr>
          </a:p>
        </p:txBody>
      </p:sp>
      <p:sp>
        <p:nvSpPr>
          <p:cNvPr id="12" name="TextBox 11"/>
          <p:cNvSpPr txBox="1"/>
          <p:nvPr/>
        </p:nvSpPr>
        <p:spPr>
          <a:xfrm>
            <a:off x="2374016" y="2364610"/>
            <a:ext cx="491252" cy="215444"/>
          </a:xfrm>
          <a:prstGeom prst="rect">
            <a:avLst/>
          </a:prstGeom>
          <a:noFill/>
        </p:spPr>
        <p:txBody>
          <a:bodyPr wrap="square" rtlCol="0">
            <a:spAutoFit/>
          </a:bodyPr>
          <a:lstStyle/>
          <a:p>
            <a:r>
              <a:rPr lang="en-US" sz="800" i="1" dirty="0" smtClean="0">
                <a:latin typeface="Arial"/>
                <a:cs typeface="Arial"/>
              </a:rPr>
              <a:t>rpa1d</a:t>
            </a:r>
            <a:endParaRPr lang="en-US" sz="800" i="1" dirty="0">
              <a:latin typeface="Arial"/>
              <a:cs typeface="Arial"/>
            </a:endParaRPr>
          </a:p>
        </p:txBody>
      </p:sp>
      <p:sp>
        <p:nvSpPr>
          <p:cNvPr id="40" name="Text Box 2"/>
          <p:cNvSpPr txBox="1">
            <a:spLocks noChangeArrowheads="1"/>
          </p:cNvSpPr>
          <p:nvPr/>
        </p:nvSpPr>
        <p:spPr bwMode="auto">
          <a:xfrm>
            <a:off x="698203" y="995610"/>
            <a:ext cx="338554" cy="1475642"/>
          </a:xfrm>
          <a:prstGeom prst="rect">
            <a:avLst/>
          </a:prstGeom>
          <a:solidFill>
            <a:srgbClr val="FFFFFF"/>
          </a:solidFill>
          <a:ln w="9525">
            <a:noFill/>
            <a:miter lim="800000"/>
            <a:headEnd/>
            <a:tailEnd/>
          </a:ln>
        </p:spPr>
        <p:txBody>
          <a:bodyPr rot="0" vert="vert270" wrap="square" lIns="91440" tIns="45720" rIns="91440" bIns="45720" anchor="t" anchorCtr="0">
            <a:spAutoFit/>
          </a:bodyPr>
          <a:lstStyle/>
          <a:p>
            <a:pPr marL="0" marR="0" algn="ctr">
              <a:spcBef>
                <a:spcPts val="0"/>
              </a:spcBef>
              <a:spcAft>
                <a:spcPts val="0"/>
              </a:spcAft>
            </a:pPr>
            <a:r>
              <a:rPr lang="en-US" sz="1000" dirty="0">
                <a:latin typeface="Arial"/>
                <a:ea typeface="ＭＳ 明朝"/>
                <a:cs typeface="Arial"/>
              </a:rPr>
              <a:t>G</a:t>
            </a:r>
            <a:r>
              <a:rPr lang="en-US" sz="1000" dirty="0" smtClean="0">
                <a:effectLst/>
                <a:latin typeface="Arial"/>
                <a:ea typeface="ＭＳ 明朝"/>
                <a:cs typeface="Arial"/>
              </a:rPr>
              <a:t>rowth reduction (%)</a:t>
            </a:r>
            <a:endParaRPr lang="en-US" sz="1000" dirty="0">
              <a:effectLst/>
              <a:latin typeface="Cambria"/>
              <a:ea typeface="ＭＳ 明朝"/>
              <a:cs typeface="Times New Roman"/>
            </a:endParaRPr>
          </a:p>
        </p:txBody>
      </p:sp>
      <p:pic>
        <p:nvPicPr>
          <p:cNvPr id="2" name="Picture 1"/>
          <p:cNvPicPr>
            <a:picLocks noChangeAspect="1"/>
          </p:cNvPicPr>
          <p:nvPr/>
        </p:nvPicPr>
        <p:blipFill rotWithShape="1">
          <a:blip r:embed="rId4"/>
          <a:srcRect l="3731" t="21628" b="16074"/>
          <a:stretch/>
        </p:blipFill>
        <p:spPr>
          <a:xfrm>
            <a:off x="1014497" y="1062678"/>
            <a:ext cx="2228029" cy="1358890"/>
          </a:xfrm>
          <a:prstGeom prst="rect">
            <a:avLst/>
          </a:prstGeom>
        </p:spPr>
      </p:pic>
      <p:sp>
        <p:nvSpPr>
          <p:cNvPr id="4" name="TextBox 3"/>
          <p:cNvSpPr txBox="1"/>
          <p:nvPr/>
        </p:nvSpPr>
        <p:spPr>
          <a:xfrm>
            <a:off x="1112548" y="709122"/>
            <a:ext cx="824064" cy="338554"/>
          </a:xfrm>
          <a:prstGeom prst="rect">
            <a:avLst/>
          </a:prstGeom>
          <a:noFill/>
        </p:spPr>
        <p:txBody>
          <a:bodyPr wrap="none" rtlCol="0">
            <a:spAutoFit/>
          </a:bodyPr>
          <a:lstStyle/>
          <a:p>
            <a:r>
              <a:rPr lang="en-US" sz="1600" dirty="0" smtClean="0"/>
              <a:t>A. UV-B</a:t>
            </a:r>
            <a:endParaRPr lang="en-US" sz="1600" dirty="0"/>
          </a:p>
        </p:txBody>
      </p:sp>
      <p:sp>
        <p:nvSpPr>
          <p:cNvPr id="48" name="TextBox 47"/>
          <p:cNvSpPr txBox="1"/>
          <p:nvPr/>
        </p:nvSpPr>
        <p:spPr>
          <a:xfrm>
            <a:off x="3759343" y="706939"/>
            <a:ext cx="756237" cy="338554"/>
          </a:xfrm>
          <a:prstGeom prst="rect">
            <a:avLst/>
          </a:prstGeom>
          <a:noFill/>
        </p:spPr>
        <p:txBody>
          <a:bodyPr wrap="none" rtlCol="0">
            <a:spAutoFit/>
          </a:bodyPr>
          <a:lstStyle/>
          <a:p>
            <a:r>
              <a:rPr lang="en-US" sz="1600" dirty="0" smtClean="0"/>
              <a:t>B.  CPT</a:t>
            </a:r>
            <a:endParaRPr lang="en-US" sz="1600" dirty="0"/>
          </a:p>
        </p:txBody>
      </p:sp>
      <p:sp>
        <p:nvSpPr>
          <p:cNvPr id="50" name="TextBox 49"/>
          <p:cNvSpPr txBox="1"/>
          <p:nvPr/>
        </p:nvSpPr>
        <p:spPr>
          <a:xfrm>
            <a:off x="1097816" y="2771332"/>
            <a:ext cx="864339" cy="338554"/>
          </a:xfrm>
          <a:prstGeom prst="rect">
            <a:avLst/>
          </a:prstGeom>
          <a:noFill/>
        </p:spPr>
        <p:txBody>
          <a:bodyPr wrap="none" rtlCol="0">
            <a:spAutoFit/>
          </a:bodyPr>
          <a:lstStyle/>
          <a:p>
            <a:r>
              <a:rPr lang="en-US" sz="1600" dirty="0"/>
              <a:t>C</a:t>
            </a:r>
            <a:r>
              <a:rPr lang="en-US" sz="1600" dirty="0" smtClean="0"/>
              <a:t>. MMC</a:t>
            </a:r>
            <a:endParaRPr lang="en-US" sz="1600" dirty="0"/>
          </a:p>
        </p:txBody>
      </p:sp>
      <p:sp>
        <p:nvSpPr>
          <p:cNvPr id="51" name="Text Box 2"/>
          <p:cNvSpPr txBox="1">
            <a:spLocks noChangeArrowheads="1"/>
          </p:cNvSpPr>
          <p:nvPr/>
        </p:nvSpPr>
        <p:spPr bwMode="auto">
          <a:xfrm>
            <a:off x="698203" y="3155372"/>
            <a:ext cx="338554" cy="1475642"/>
          </a:xfrm>
          <a:prstGeom prst="rect">
            <a:avLst/>
          </a:prstGeom>
          <a:solidFill>
            <a:srgbClr val="FFFFFF"/>
          </a:solidFill>
          <a:ln w="9525">
            <a:noFill/>
            <a:miter lim="800000"/>
            <a:headEnd/>
            <a:tailEnd/>
          </a:ln>
        </p:spPr>
        <p:txBody>
          <a:bodyPr rot="0" vert="vert270" wrap="square" lIns="91440" tIns="45720" rIns="91440" bIns="45720" anchor="t" anchorCtr="0">
            <a:spAutoFit/>
          </a:bodyPr>
          <a:lstStyle/>
          <a:p>
            <a:pPr marL="0" marR="0" algn="ctr">
              <a:spcBef>
                <a:spcPts val="0"/>
              </a:spcBef>
              <a:spcAft>
                <a:spcPts val="0"/>
              </a:spcAft>
            </a:pPr>
            <a:r>
              <a:rPr lang="en-US" sz="1000" dirty="0">
                <a:latin typeface="Arial"/>
                <a:ea typeface="ＭＳ 明朝"/>
                <a:cs typeface="Arial"/>
              </a:rPr>
              <a:t>G</a:t>
            </a:r>
            <a:r>
              <a:rPr lang="en-US" sz="1000" dirty="0" smtClean="0">
                <a:effectLst/>
                <a:latin typeface="Arial"/>
                <a:ea typeface="ＭＳ 明朝"/>
                <a:cs typeface="Arial"/>
              </a:rPr>
              <a:t>rowth reduction (%)</a:t>
            </a:r>
            <a:endParaRPr lang="en-US" sz="1000" dirty="0">
              <a:effectLst/>
              <a:latin typeface="Cambria"/>
              <a:ea typeface="ＭＳ 明朝"/>
              <a:cs typeface="Times New Roman"/>
            </a:endParaRPr>
          </a:p>
        </p:txBody>
      </p:sp>
    </p:spTree>
    <p:extLst>
      <p:ext uri="{BB962C8B-B14F-4D97-AF65-F5344CB8AC3E}">
        <p14:creationId xmlns:p14="http://schemas.microsoft.com/office/powerpoint/2010/main" val="2308632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7289" y="5787259"/>
            <a:ext cx="5193541" cy="2400657"/>
          </a:xfrm>
          <a:prstGeom prst="rect">
            <a:avLst/>
          </a:prstGeom>
        </p:spPr>
        <p:txBody>
          <a:bodyPr wrap="square">
            <a:spAutoFit/>
          </a:bodyPr>
          <a:lstStyle/>
          <a:p>
            <a:pPr algn="just"/>
            <a:r>
              <a:rPr lang="en-US" sz="1000" b="1" dirty="0">
                <a:latin typeface="Times New Roman"/>
                <a:cs typeface="Times New Roman"/>
              </a:rPr>
              <a:t>Supplemental Figure 2.  </a:t>
            </a:r>
            <a:r>
              <a:rPr lang="en-US" sz="1000" dirty="0">
                <a:latin typeface="Times New Roman"/>
                <a:cs typeface="Times New Roman"/>
              </a:rPr>
              <a:t>T-DNA insertion line analysis.</a:t>
            </a:r>
            <a:r>
              <a:rPr lang="en-US" sz="1000" b="1" dirty="0">
                <a:latin typeface="Times New Roman"/>
                <a:cs typeface="Times New Roman"/>
              </a:rPr>
              <a:t> </a:t>
            </a:r>
            <a:r>
              <a:rPr lang="en-US" sz="1000" dirty="0">
                <a:latin typeface="Times New Roman"/>
                <a:cs typeface="Times New Roman"/>
              </a:rPr>
              <a:t> </a:t>
            </a:r>
            <a:r>
              <a:rPr lang="en-US" sz="1000" dirty="0" smtClean="0">
                <a:latin typeface="Times New Roman"/>
                <a:cs typeface="Times New Roman"/>
              </a:rPr>
              <a:t>A.  Line diagram of </a:t>
            </a:r>
            <a:r>
              <a:rPr lang="en-US" sz="1000" i="1" dirty="0" smtClean="0">
                <a:latin typeface="Times New Roman"/>
                <a:cs typeface="Times New Roman"/>
              </a:rPr>
              <a:t>RPA1C</a:t>
            </a:r>
            <a:r>
              <a:rPr lang="en-US" sz="1000" dirty="0" smtClean="0">
                <a:latin typeface="Times New Roman"/>
                <a:cs typeface="Times New Roman"/>
              </a:rPr>
              <a:t>, </a:t>
            </a:r>
            <a:r>
              <a:rPr lang="en-US" sz="1000" i="1" dirty="0" smtClean="0">
                <a:latin typeface="Times New Roman"/>
                <a:cs typeface="Times New Roman"/>
              </a:rPr>
              <a:t>RPA1D</a:t>
            </a:r>
            <a:r>
              <a:rPr lang="en-US" sz="1000" dirty="0" smtClean="0">
                <a:latin typeface="Times New Roman"/>
                <a:cs typeface="Times New Roman"/>
              </a:rPr>
              <a:t>, and </a:t>
            </a:r>
            <a:r>
              <a:rPr lang="en-US" sz="1000" i="1" dirty="0" smtClean="0">
                <a:latin typeface="Times New Roman"/>
                <a:cs typeface="Times New Roman"/>
              </a:rPr>
              <a:t>RPA1E </a:t>
            </a:r>
            <a:r>
              <a:rPr lang="en-US" sz="1000" dirty="0" smtClean="0">
                <a:latin typeface="Times New Roman"/>
                <a:cs typeface="Times New Roman"/>
              </a:rPr>
              <a:t>genes and their respective T-DNA insertion sites.  </a:t>
            </a:r>
            <a:r>
              <a:rPr lang="en-US" sz="1000" dirty="0" smtClean="0">
                <a:latin typeface="Times New Roman"/>
                <a:cs typeface="Times New Roman"/>
              </a:rPr>
              <a:t>Line n</a:t>
            </a:r>
            <a:r>
              <a:rPr lang="en-US" sz="1000" dirty="0" smtClean="0">
                <a:latin typeface="Times New Roman"/>
                <a:cs typeface="Times New Roman"/>
              </a:rPr>
              <a:t>umbers represent nucleotide positions starting at the ATG start and ending at the stop codon. </a:t>
            </a:r>
            <a:r>
              <a:rPr lang="en-US" sz="1000" dirty="0" smtClean="0">
                <a:latin typeface="Times New Roman"/>
                <a:cs typeface="Times New Roman"/>
              </a:rPr>
              <a:t>Thick </a:t>
            </a:r>
            <a:r>
              <a:rPr lang="en-US" sz="1000" dirty="0" smtClean="0">
                <a:latin typeface="Times New Roman"/>
                <a:cs typeface="Times New Roman"/>
              </a:rPr>
              <a:t>bars represent exons. Triangles represent the site of the T-DNA insertion within the respective gene. </a:t>
            </a:r>
            <a:r>
              <a:rPr lang="en-US" sz="1000" dirty="0">
                <a:latin typeface="Times New Roman"/>
                <a:cs typeface="Times New Roman"/>
              </a:rPr>
              <a:t>The T-DNA insertion sites are at nucleotide positions 1857 (</a:t>
            </a:r>
            <a:r>
              <a:rPr lang="en-US" sz="1000" i="1" dirty="0">
                <a:latin typeface="Times New Roman"/>
                <a:cs typeface="Times New Roman"/>
              </a:rPr>
              <a:t>rpa1c</a:t>
            </a:r>
            <a:r>
              <a:rPr lang="en-US" sz="1000" dirty="0">
                <a:latin typeface="Times New Roman"/>
                <a:cs typeface="Times New Roman"/>
              </a:rPr>
              <a:t>), 70 (</a:t>
            </a:r>
            <a:r>
              <a:rPr lang="en-US" sz="1000" i="1" dirty="0">
                <a:latin typeface="Times New Roman"/>
                <a:cs typeface="Times New Roman"/>
              </a:rPr>
              <a:t>rpa1d</a:t>
            </a:r>
            <a:r>
              <a:rPr lang="en-US" sz="1000" dirty="0">
                <a:latin typeface="Times New Roman"/>
                <a:cs typeface="Times New Roman"/>
              </a:rPr>
              <a:t>), and 1717 (</a:t>
            </a:r>
            <a:r>
              <a:rPr lang="en-US" sz="1000" i="1" dirty="0">
                <a:latin typeface="Times New Roman"/>
                <a:cs typeface="Times New Roman"/>
              </a:rPr>
              <a:t>rpa1e</a:t>
            </a:r>
            <a:r>
              <a:rPr lang="en-US" sz="1000" dirty="0">
                <a:latin typeface="Times New Roman"/>
                <a:cs typeface="Times New Roman"/>
              </a:rPr>
              <a:t>).  </a:t>
            </a:r>
            <a:r>
              <a:rPr lang="en-US" sz="1000" dirty="0" smtClean="0">
                <a:latin typeface="Times New Roman"/>
                <a:cs typeface="Times New Roman"/>
              </a:rPr>
              <a:t>B. </a:t>
            </a:r>
            <a:r>
              <a:rPr lang="en-US" sz="1000" dirty="0">
                <a:latin typeface="Times New Roman"/>
                <a:cs typeface="Times New Roman"/>
              </a:rPr>
              <a:t>Schematic diagram of a representative RPA1 </a:t>
            </a:r>
            <a:r>
              <a:rPr lang="en-US" sz="1000" dirty="0" err="1">
                <a:latin typeface="Times New Roman"/>
                <a:cs typeface="Times New Roman"/>
              </a:rPr>
              <a:t>cDNA</a:t>
            </a:r>
            <a:r>
              <a:rPr lang="en-US" sz="1000" dirty="0">
                <a:latin typeface="Times New Roman"/>
                <a:cs typeface="Times New Roman"/>
              </a:rPr>
              <a:t> and T-DNA insertion in the gene.  Shown are primer positions for RT-PCR amplification, resulting in three possible products:  P1, upstream of the T-DNA insertion; P2 overlapping the T-DNA insertion, shown is the expected product for the WT allele; P3, downstream of the T-DNA insertion.  </a:t>
            </a:r>
            <a:r>
              <a:rPr lang="en-US" sz="1000" dirty="0" smtClean="0">
                <a:latin typeface="Times New Roman"/>
                <a:cs typeface="Times New Roman"/>
              </a:rPr>
              <a:t>C.   </a:t>
            </a:r>
            <a:r>
              <a:rPr lang="en-US" sz="1000" dirty="0">
                <a:latin typeface="Times New Roman"/>
                <a:cs typeface="Times New Roman"/>
              </a:rPr>
              <a:t>Resulting PCR amplification of </a:t>
            </a:r>
            <a:r>
              <a:rPr lang="en-US" sz="1000" dirty="0" err="1">
                <a:latin typeface="Times New Roman"/>
                <a:cs typeface="Times New Roman"/>
              </a:rPr>
              <a:t>cDNA</a:t>
            </a:r>
            <a:r>
              <a:rPr lang="en-US" sz="1000" dirty="0">
                <a:latin typeface="Times New Roman"/>
                <a:cs typeface="Times New Roman"/>
              </a:rPr>
              <a:t> isolated from the respective mutants.  (</a:t>
            </a:r>
            <a:r>
              <a:rPr lang="en-US" sz="1000" b="1" dirty="0">
                <a:latin typeface="Times New Roman"/>
                <a:cs typeface="Times New Roman"/>
              </a:rPr>
              <a:t>+</a:t>
            </a:r>
            <a:r>
              <a:rPr lang="en-US" sz="1000" dirty="0">
                <a:latin typeface="Times New Roman"/>
                <a:cs typeface="Times New Roman"/>
              </a:rPr>
              <a:t>) indicates a positive PCR product at the expected size and  (</a:t>
            </a:r>
            <a:r>
              <a:rPr lang="en-US" sz="1000" b="1" dirty="0">
                <a:latin typeface="Times New Roman"/>
                <a:cs typeface="Times New Roman"/>
              </a:rPr>
              <a:t>-</a:t>
            </a:r>
            <a:r>
              <a:rPr lang="en-US" sz="1000" dirty="0">
                <a:latin typeface="Times New Roman"/>
                <a:cs typeface="Times New Roman"/>
              </a:rPr>
              <a:t>) indicates no </a:t>
            </a:r>
            <a:r>
              <a:rPr lang="en-US" sz="1000" dirty="0" smtClean="0">
                <a:latin typeface="Times New Roman"/>
                <a:cs typeface="Times New Roman"/>
              </a:rPr>
              <a:t>detectable PCR product.  On the right, representative </a:t>
            </a:r>
            <a:r>
              <a:rPr lang="en-US" sz="1000" dirty="0" err="1" smtClean="0">
                <a:latin typeface="Times New Roman"/>
                <a:cs typeface="Times New Roman"/>
              </a:rPr>
              <a:t>agarose</a:t>
            </a:r>
            <a:r>
              <a:rPr lang="en-US" sz="1000" dirty="0" smtClean="0">
                <a:latin typeface="Times New Roman"/>
                <a:cs typeface="Times New Roman"/>
              </a:rPr>
              <a:t> gel pictures are shown for each line tested.  PCR sizes are approximately 400bp, 1100bp, 500bp for </a:t>
            </a:r>
            <a:r>
              <a:rPr lang="en-US" sz="1000" i="1" dirty="0" smtClean="0">
                <a:latin typeface="Times New Roman"/>
                <a:cs typeface="Times New Roman"/>
              </a:rPr>
              <a:t>RPA1C</a:t>
            </a:r>
            <a:r>
              <a:rPr lang="en-US" sz="1000" dirty="0" smtClean="0">
                <a:latin typeface="Times New Roman"/>
                <a:cs typeface="Times New Roman"/>
              </a:rPr>
              <a:t>, 125bp, 750bp, 250bp for </a:t>
            </a:r>
            <a:r>
              <a:rPr lang="en-US" sz="1000" i="1" dirty="0" smtClean="0">
                <a:latin typeface="Times New Roman"/>
                <a:cs typeface="Times New Roman"/>
              </a:rPr>
              <a:t>RPA1D</a:t>
            </a:r>
            <a:r>
              <a:rPr lang="en-US" sz="1000" dirty="0" smtClean="0">
                <a:latin typeface="Times New Roman"/>
                <a:cs typeface="Times New Roman"/>
              </a:rPr>
              <a:t>, and 400bp, 1000bp, 300bp for </a:t>
            </a:r>
            <a:r>
              <a:rPr lang="en-US" sz="1000" i="1" dirty="0" smtClean="0">
                <a:latin typeface="Times New Roman"/>
                <a:cs typeface="Times New Roman"/>
              </a:rPr>
              <a:t>RPA1E</a:t>
            </a:r>
            <a:r>
              <a:rPr lang="en-US" sz="1000" dirty="0" smtClean="0">
                <a:latin typeface="Times New Roman"/>
                <a:cs typeface="Times New Roman"/>
              </a:rPr>
              <a:t>. In </a:t>
            </a:r>
            <a:r>
              <a:rPr lang="en-US" sz="1000" dirty="0">
                <a:latin typeface="Times New Roman"/>
                <a:cs typeface="Times New Roman"/>
              </a:rPr>
              <a:t>all cases, “no-RT template” controls were negative. </a:t>
            </a:r>
            <a:r>
              <a:rPr lang="en-US" sz="1000" dirty="0" err="1">
                <a:latin typeface="Times New Roman"/>
                <a:cs typeface="Times New Roman"/>
              </a:rPr>
              <a:t>cDNA</a:t>
            </a:r>
            <a:r>
              <a:rPr lang="en-US" sz="1000" dirty="0">
                <a:latin typeface="Times New Roman"/>
                <a:cs typeface="Times New Roman"/>
              </a:rPr>
              <a:t> was prepared from total RNA pooled from at least 30 individual plants</a:t>
            </a:r>
            <a:r>
              <a:rPr lang="en-US" sz="1000" dirty="0" smtClean="0">
                <a:latin typeface="Times New Roman"/>
                <a:cs typeface="Times New Roman"/>
              </a:rPr>
              <a:t>.</a:t>
            </a:r>
            <a:endParaRPr lang="en-US" sz="1000" dirty="0">
              <a:latin typeface="Times New Roman"/>
              <a:cs typeface="Times New Roman"/>
            </a:endParaRPr>
          </a:p>
        </p:txBody>
      </p:sp>
      <p:pic>
        <p:nvPicPr>
          <p:cNvPr id="3" name="Picture 2" descr="Slide1.tiff"/>
          <p:cNvPicPr>
            <a:picLocks noChangeAspect="1"/>
          </p:cNvPicPr>
          <p:nvPr/>
        </p:nvPicPr>
        <p:blipFill rotWithShape="1">
          <a:blip r:embed="rId2">
            <a:extLst>
              <a:ext uri="{28A0092B-C50C-407E-A947-70E740481C1C}">
                <a14:useLocalDpi xmlns:a14="http://schemas.microsoft.com/office/drawing/2010/main" val="0"/>
              </a:ext>
            </a:extLst>
          </a:blip>
          <a:srcRect t="7693" b="25599"/>
          <a:stretch/>
        </p:blipFill>
        <p:spPr>
          <a:xfrm>
            <a:off x="741513" y="717798"/>
            <a:ext cx="5268520" cy="4685388"/>
          </a:xfrm>
          <a:prstGeom prst="rect">
            <a:avLst/>
          </a:prstGeom>
        </p:spPr>
      </p:pic>
      <p:sp>
        <p:nvSpPr>
          <p:cNvPr id="2" name="TextBox 1"/>
          <p:cNvSpPr txBox="1"/>
          <p:nvPr/>
        </p:nvSpPr>
        <p:spPr>
          <a:xfrm>
            <a:off x="1547867" y="945886"/>
            <a:ext cx="262662" cy="276999"/>
          </a:xfrm>
          <a:prstGeom prst="rect">
            <a:avLst/>
          </a:prstGeom>
          <a:noFill/>
        </p:spPr>
        <p:txBody>
          <a:bodyPr wrap="none" rtlCol="0">
            <a:spAutoFit/>
          </a:bodyPr>
          <a:lstStyle/>
          <a:p>
            <a:r>
              <a:rPr lang="en-US" sz="1200" dirty="0" smtClean="0"/>
              <a:t>1</a:t>
            </a:r>
            <a:endParaRPr lang="en-US" sz="1200" dirty="0"/>
          </a:p>
        </p:txBody>
      </p:sp>
      <p:sp>
        <p:nvSpPr>
          <p:cNvPr id="5" name="TextBox 4"/>
          <p:cNvSpPr txBox="1"/>
          <p:nvPr/>
        </p:nvSpPr>
        <p:spPr>
          <a:xfrm>
            <a:off x="1555259" y="1408724"/>
            <a:ext cx="262662" cy="276999"/>
          </a:xfrm>
          <a:prstGeom prst="rect">
            <a:avLst/>
          </a:prstGeom>
          <a:noFill/>
        </p:spPr>
        <p:txBody>
          <a:bodyPr wrap="none" rtlCol="0">
            <a:spAutoFit/>
          </a:bodyPr>
          <a:lstStyle/>
          <a:p>
            <a:r>
              <a:rPr lang="en-US" sz="1200" dirty="0" smtClean="0"/>
              <a:t>1</a:t>
            </a:r>
            <a:endParaRPr lang="en-US" sz="1200" dirty="0"/>
          </a:p>
        </p:txBody>
      </p:sp>
      <p:sp>
        <p:nvSpPr>
          <p:cNvPr id="6" name="TextBox 5"/>
          <p:cNvSpPr txBox="1"/>
          <p:nvPr/>
        </p:nvSpPr>
        <p:spPr>
          <a:xfrm>
            <a:off x="1545490" y="1903048"/>
            <a:ext cx="262662" cy="276999"/>
          </a:xfrm>
          <a:prstGeom prst="rect">
            <a:avLst/>
          </a:prstGeom>
          <a:noFill/>
        </p:spPr>
        <p:txBody>
          <a:bodyPr wrap="none" rtlCol="0">
            <a:spAutoFit/>
          </a:bodyPr>
          <a:lstStyle/>
          <a:p>
            <a:r>
              <a:rPr lang="en-US" sz="1200" dirty="0" smtClean="0"/>
              <a:t>1</a:t>
            </a:r>
            <a:endParaRPr lang="en-US" sz="1200" dirty="0"/>
          </a:p>
        </p:txBody>
      </p:sp>
      <p:sp>
        <p:nvSpPr>
          <p:cNvPr id="7" name="TextBox 6"/>
          <p:cNvSpPr txBox="1"/>
          <p:nvPr/>
        </p:nvSpPr>
        <p:spPr>
          <a:xfrm>
            <a:off x="4902203" y="961293"/>
            <a:ext cx="496650" cy="276999"/>
          </a:xfrm>
          <a:prstGeom prst="rect">
            <a:avLst/>
          </a:prstGeom>
          <a:noFill/>
        </p:spPr>
        <p:txBody>
          <a:bodyPr wrap="none" rtlCol="0">
            <a:spAutoFit/>
          </a:bodyPr>
          <a:lstStyle/>
          <a:p>
            <a:r>
              <a:rPr lang="en-US" sz="1200" dirty="0" smtClean="0"/>
              <a:t>2665</a:t>
            </a:r>
            <a:endParaRPr lang="en-US" sz="1200" dirty="0"/>
          </a:p>
        </p:txBody>
      </p:sp>
      <p:sp>
        <p:nvSpPr>
          <p:cNvPr id="8" name="TextBox 7"/>
          <p:cNvSpPr txBox="1"/>
          <p:nvPr/>
        </p:nvSpPr>
        <p:spPr>
          <a:xfrm>
            <a:off x="4902203" y="1418493"/>
            <a:ext cx="496650" cy="276999"/>
          </a:xfrm>
          <a:prstGeom prst="rect">
            <a:avLst/>
          </a:prstGeom>
          <a:noFill/>
        </p:spPr>
        <p:txBody>
          <a:bodyPr wrap="none" rtlCol="0">
            <a:spAutoFit/>
          </a:bodyPr>
          <a:lstStyle/>
          <a:p>
            <a:r>
              <a:rPr lang="en-US" sz="1200" dirty="0" smtClean="0"/>
              <a:t>2960</a:t>
            </a:r>
            <a:endParaRPr lang="en-US" sz="1200" dirty="0"/>
          </a:p>
        </p:txBody>
      </p:sp>
      <p:sp>
        <p:nvSpPr>
          <p:cNvPr id="9" name="TextBox 8"/>
          <p:cNvSpPr txBox="1"/>
          <p:nvPr/>
        </p:nvSpPr>
        <p:spPr>
          <a:xfrm>
            <a:off x="4911972" y="1914769"/>
            <a:ext cx="496650" cy="276999"/>
          </a:xfrm>
          <a:prstGeom prst="rect">
            <a:avLst/>
          </a:prstGeom>
          <a:noFill/>
        </p:spPr>
        <p:txBody>
          <a:bodyPr wrap="none" rtlCol="0">
            <a:spAutoFit/>
          </a:bodyPr>
          <a:lstStyle/>
          <a:p>
            <a:r>
              <a:rPr lang="en-US" sz="1200" dirty="0" smtClean="0"/>
              <a:t>2475</a:t>
            </a:r>
            <a:endParaRPr lang="en-US" sz="1200" dirty="0"/>
          </a:p>
        </p:txBody>
      </p:sp>
    </p:spTree>
    <p:extLst>
      <p:ext uri="{BB962C8B-B14F-4D97-AF65-F5344CB8AC3E}">
        <p14:creationId xmlns:p14="http://schemas.microsoft.com/office/powerpoint/2010/main" val="24398732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529985" y="571114"/>
            <a:ext cx="5822681" cy="5846857"/>
            <a:chOff x="529985" y="1036506"/>
            <a:chExt cx="5822681" cy="5846857"/>
          </a:xfrm>
        </p:grpSpPr>
        <p:grpSp>
          <p:nvGrpSpPr>
            <p:cNvPr id="25" name="Group 24"/>
            <p:cNvGrpSpPr/>
            <p:nvPr/>
          </p:nvGrpSpPr>
          <p:grpSpPr>
            <a:xfrm>
              <a:off x="545649" y="4263362"/>
              <a:ext cx="5807017" cy="2620001"/>
              <a:chOff x="545649" y="4791858"/>
              <a:chExt cx="5807017" cy="2620001"/>
            </a:xfrm>
          </p:grpSpPr>
          <p:sp>
            <p:nvSpPr>
              <p:cNvPr id="6" name="Text Box 14"/>
              <p:cNvSpPr txBox="1">
                <a:spLocks noChangeArrowheads="1"/>
              </p:cNvSpPr>
              <p:nvPr/>
            </p:nvSpPr>
            <p:spPr bwMode="auto">
              <a:xfrm>
                <a:off x="699899" y="4999038"/>
                <a:ext cx="471411" cy="215369"/>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dirty="0">
                    <a:latin typeface="Times" pitchFamily="18" charset="0"/>
                    <a:ea typeface="ＭＳ Ｐゴシック"/>
                    <a:cs typeface="ＭＳ Ｐゴシック"/>
                  </a:rPr>
                  <a:t>WT</a:t>
                </a:r>
              </a:p>
            </p:txBody>
          </p:sp>
          <p:sp>
            <p:nvSpPr>
              <p:cNvPr id="7" name="Text Box 15"/>
              <p:cNvSpPr txBox="1">
                <a:spLocks noChangeArrowheads="1"/>
              </p:cNvSpPr>
              <p:nvPr/>
            </p:nvSpPr>
            <p:spPr bwMode="auto">
              <a:xfrm>
                <a:off x="2162320" y="4982510"/>
                <a:ext cx="452938" cy="301518"/>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i="1" dirty="0" err="1">
                    <a:latin typeface="Times" pitchFamily="18" charset="0"/>
                    <a:ea typeface="ＭＳ Ｐゴシック"/>
                    <a:cs typeface="ＭＳ Ｐゴシック"/>
                  </a:rPr>
                  <a:t>atr</a:t>
                </a:r>
                <a:endParaRPr lang="en-US" sz="1200" b="1" dirty="0">
                  <a:latin typeface="Times" pitchFamily="18" charset="0"/>
                  <a:ea typeface="ＭＳ Ｐゴシック"/>
                  <a:cs typeface="ＭＳ Ｐゴシック"/>
                </a:endParaRPr>
              </a:p>
            </p:txBody>
          </p:sp>
          <p:sp>
            <p:nvSpPr>
              <p:cNvPr id="8" name="Text Box 16"/>
              <p:cNvSpPr txBox="1">
                <a:spLocks noChangeArrowheads="1"/>
              </p:cNvSpPr>
              <p:nvPr/>
            </p:nvSpPr>
            <p:spPr bwMode="auto">
              <a:xfrm>
                <a:off x="2850917" y="4969715"/>
                <a:ext cx="548150" cy="276999"/>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i="1" dirty="0" smtClean="0">
                    <a:latin typeface="Times" pitchFamily="18" charset="0"/>
                    <a:ea typeface="ＭＳ Ｐゴシック"/>
                    <a:cs typeface="ＭＳ Ｐゴシック"/>
                  </a:rPr>
                  <a:t>rpa1c</a:t>
                </a:r>
                <a:endParaRPr lang="en-US" sz="1200" b="1" dirty="0">
                  <a:latin typeface="Times" pitchFamily="18" charset="0"/>
                  <a:ea typeface="ＭＳ Ｐゴシック"/>
                  <a:cs typeface="ＭＳ Ｐゴシック"/>
                </a:endParaRPr>
              </a:p>
            </p:txBody>
          </p:sp>
          <p:sp>
            <p:nvSpPr>
              <p:cNvPr id="9" name="Text Box 18"/>
              <p:cNvSpPr txBox="1">
                <a:spLocks noChangeArrowheads="1"/>
              </p:cNvSpPr>
              <p:nvPr/>
            </p:nvSpPr>
            <p:spPr bwMode="auto">
              <a:xfrm>
                <a:off x="4353434" y="4817026"/>
                <a:ext cx="582012" cy="461665"/>
              </a:xfrm>
              <a:prstGeom prst="rect">
                <a:avLst/>
              </a:prstGeom>
              <a:solidFill>
                <a:schemeClr val="bg1"/>
              </a:solidFill>
              <a:ln w="9525">
                <a:noFill/>
                <a:miter lim="800000"/>
                <a:headEnd/>
                <a:tailEnd/>
              </a:ln>
            </p:spPr>
            <p:txBody>
              <a:bodyPr wrap="square">
                <a:spAutoFit/>
              </a:bodyPr>
              <a:lstStyle/>
              <a:p>
                <a:pPr defTabSz="914400" eaLnBrk="0" hangingPunct="0"/>
                <a:r>
                  <a:rPr lang="en-US" sz="1200" b="1" i="1" dirty="0" smtClean="0">
                    <a:latin typeface="Times" pitchFamily="18" charset="0"/>
                    <a:ea typeface="ＭＳ Ｐゴシック"/>
                    <a:cs typeface="ＭＳ Ｐゴシック"/>
                  </a:rPr>
                  <a:t>rpa1c </a:t>
                </a:r>
              </a:p>
              <a:p>
                <a:pPr defTabSz="914400" eaLnBrk="0" hangingPunct="0"/>
                <a:r>
                  <a:rPr lang="en-US" sz="1200" b="1" i="1" dirty="0" err="1" smtClean="0">
                    <a:latin typeface="Times" pitchFamily="18" charset="0"/>
                    <a:ea typeface="ＭＳ Ｐゴシック"/>
                    <a:cs typeface="ＭＳ Ｐゴシック"/>
                  </a:rPr>
                  <a:t>atr</a:t>
                </a:r>
                <a:r>
                  <a:rPr lang="en-US" sz="1200" b="1" i="1" dirty="0" smtClean="0">
                    <a:latin typeface="Times" pitchFamily="18" charset="0"/>
                    <a:ea typeface="ＭＳ Ｐゴシック"/>
                    <a:cs typeface="ＭＳ Ｐゴシック"/>
                  </a:rPr>
                  <a:t> </a:t>
                </a:r>
                <a:endParaRPr lang="en-US" sz="1200" b="1" i="1" dirty="0">
                  <a:latin typeface="Times" pitchFamily="18" charset="0"/>
                  <a:ea typeface="ＭＳ Ｐゴシック"/>
                  <a:cs typeface="ＭＳ Ｐゴシック"/>
                </a:endParaRPr>
              </a:p>
            </p:txBody>
          </p:sp>
          <p:sp>
            <p:nvSpPr>
              <p:cNvPr id="10" name="Text Box 15"/>
              <p:cNvSpPr txBox="1">
                <a:spLocks noChangeArrowheads="1"/>
              </p:cNvSpPr>
              <p:nvPr/>
            </p:nvSpPr>
            <p:spPr bwMode="auto">
              <a:xfrm>
                <a:off x="3644187" y="4974633"/>
                <a:ext cx="569716" cy="276999"/>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i="1" dirty="0" smtClean="0">
                    <a:latin typeface="Times" pitchFamily="18" charset="0"/>
                    <a:ea typeface="ＭＳ Ｐゴシック"/>
                    <a:cs typeface="ＭＳ Ｐゴシック"/>
                  </a:rPr>
                  <a:t>rpa1e</a:t>
                </a:r>
                <a:endParaRPr lang="en-US" sz="1200" b="1" dirty="0">
                  <a:latin typeface="Times" pitchFamily="18" charset="0"/>
                  <a:ea typeface="ＭＳ Ｐゴシック"/>
                  <a:cs typeface="ＭＳ Ｐゴシック"/>
                </a:endParaRPr>
              </a:p>
            </p:txBody>
          </p:sp>
          <p:sp>
            <p:nvSpPr>
              <p:cNvPr id="11" name="Text Box 16"/>
              <p:cNvSpPr txBox="1">
                <a:spLocks noChangeArrowheads="1"/>
              </p:cNvSpPr>
              <p:nvPr/>
            </p:nvSpPr>
            <p:spPr bwMode="auto">
              <a:xfrm>
                <a:off x="5090144" y="4813325"/>
                <a:ext cx="556486" cy="461665"/>
              </a:xfrm>
              <a:prstGeom prst="rect">
                <a:avLst/>
              </a:prstGeom>
              <a:solidFill>
                <a:schemeClr val="bg1"/>
              </a:solidFill>
              <a:ln w="9525">
                <a:noFill/>
                <a:miter lim="800000"/>
                <a:headEnd/>
                <a:tailEnd/>
              </a:ln>
            </p:spPr>
            <p:txBody>
              <a:bodyPr wrap="square">
                <a:spAutoFit/>
              </a:bodyPr>
              <a:lstStyle/>
              <a:p>
                <a:pPr defTabSz="914400" eaLnBrk="0" hangingPunct="0"/>
                <a:r>
                  <a:rPr lang="en-US" sz="1200" b="1" i="1" dirty="0">
                    <a:latin typeface="Times" pitchFamily="18" charset="0"/>
                    <a:ea typeface="ＭＳ Ｐゴシック"/>
                    <a:cs typeface="ＭＳ Ｐゴシック"/>
                  </a:rPr>
                  <a:t>r</a:t>
                </a:r>
                <a:r>
                  <a:rPr lang="en-US" sz="1200" b="1" i="1" dirty="0" smtClean="0">
                    <a:latin typeface="Times" pitchFamily="18" charset="0"/>
                    <a:ea typeface="ＭＳ Ｐゴシック"/>
                    <a:cs typeface="ＭＳ Ｐゴシック"/>
                  </a:rPr>
                  <a:t>pa1e</a:t>
                </a:r>
              </a:p>
              <a:p>
                <a:pPr defTabSz="914400" eaLnBrk="0" hangingPunct="0"/>
                <a:r>
                  <a:rPr lang="en-US" sz="1200" b="1" i="1" dirty="0" err="1" smtClean="0">
                    <a:latin typeface="Times" pitchFamily="18" charset="0"/>
                    <a:ea typeface="ＭＳ Ｐゴシック"/>
                    <a:cs typeface="ＭＳ Ｐゴシック"/>
                  </a:rPr>
                  <a:t>atr</a:t>
                </a:r>
                <a:endParaRPr lang="en-US" sz="1200" b="1" dirty="0">
                  <a:latin typeface="Times" pitchFamily="18" charset="0"/>
                  <a:ea typeface="ＭＳ Ｐゴシック"/>
                  <a:cs typeface="ＭＳ Ｐゴシック"/>
                </a:endParaRPr>
              </a:p>
            </p:txBody>
          </p:sp>
          <p:sp>
            <p:nvSpPr>
              <p:cNvPr id="12" name="Text Box 18"/>
              <p:cNvSpPr txBox="1">
                <a:spLocks noChangeArrowheads="1"/>
              </p:cNvSpPr>
              <p:nvPr/>
            </p:nvSpPr>
            <p:spPr bwMode="auto">
              <a:xfrm>
                <a:off x="5726450" y="4791858"/>
                <a:ext cx="545954" cy="461665"/>
              </a:xfrm>
              <a:prstGeom prst="rect">
                <a:avLst/>
              </a:prstGeom>
              <a:solidFill>
                <a:schemeClr val="bg1"/>
              </a:solidFill>
              <a:ln w="9525">
                <a:noFill/>
                <a:miter lim="800000"/>
                <a:headEnd/>
                <a:tailEnd/>
              </a:ln>
            </p:spPr>
            <p:txBody>
              <a:bodyPr wrap="square">
                <a:spAutoFit/>
              </a:bodyPr>
              <a:lstStyle/>
              <a:p>
                <a:pPr defTabSz="914400" eaLnBrk="0" hangingPunct="0"/>
                <a:r>
                  <a:rPr lang="en-US" sz="1200" b="1" i="1" dirty="0" smtClean="0">
                    <a:latin typeface="Times" pitchFamily="18" charset="0"/>
                    <a:ea typeface="ＭＳ Ｐゴシック"/>
                    <a:cs typeface="ＭＳ Ｐゴシック"/>
                  </a:rPr>
                  <a:t>rpa1c </a:t>
                </a:r>
              </a:p>
              <a:p>
                <a:pPr defTabSz="914400" eaLnBrk="0" hangingPunct="0"/>
                <a:r>
                  <a:rPr lang="en-US" sz="1200" b="1" i="1" dirty="0" smtClean="0">
                    <a:latin typeface="Times" pitchFamily="18" charset="0"/>
                    <a:ea typeface="ＭＳ Ｐゴシック"/>
                    <a:cs typeface="ＭＳ Ｐゴシック"/>
                  </a:rPr>
                  <a:t>rpa1e</a:t>
                </a:r>
                <a:endParaRPr lang="en-US" sz="1200" b="1" i="1" dirty="0">
                  <a:latin typeface="Times" pitchFamily="18" charset="0"/>
                  <a:ea typeface="ＭＳ Ｐゴシック"/>
                  <a:cs typeface="ＭＳ Ｐゴシック"/>
                </a:endParaRPr>
              </a:p>
            </p:txBody>
          </p:sp>
          <p:sp>
            <p:nvSpPr>
              <p:cNvPr id="13" name="Text Box 15"/>
              <p:cNvSpPr txBox="1">
                <a:spLocks noChangeArrowheads="1"/>
              </p:cNvSpPr>
              <p:nvPr/>
            </p:nvSpPr>
            <p:spPr bwMode="auto">
              <a:xfrm>
                <a:off x="1460863" y="4985797"/>
                <a:ext cx="452938" cy="301518"/>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i="1" dirty="0">
                    <a:latin typeface="Times" pitchFamily="18" charset="0"/>
                    <a:ea typeface="ＭＳ Ｐゴシック"/>
                    <a:cs typeface="ＭＳ Ｐゴシック"/>
                  </a:rPr>
                  <a:t>atm</a:t>
                </a:r>
                <a:endParaRPr lang="en-US" sz="1200" b="1" dirty="0">
                  <a:latin typeface="Times" pitchFamily="18" charset="0"/>
                  <a:ea typeface="ＭＳ Ｐゴシック"/>
                  <a:cs typeface="ＭＳ Ｐゴシック"/>
                </a:endParaRPr>
              </a:p>
            </p:txBody>
          </p:sp>
          <p:pic>
            <p:nvPicPr>
              <p:cNvPr id="2" name="Picture 1"/>
              <p:cNvPicPr>
                <a:picLocks noChangeAspect="1"/>
              </p:cNvPicPr>
              <p:nvPr/>
            </p:nvPicPr>
            <p:blipFill rotWithShape="1">
              <a:blip r:embed="rId2"/>
              <a:srcRect t="13154"/>
              <a:stretch/>
            </p:blipFill>
            <p:spPr>
              <a:xfrm>
                <a:off x="545649" y="5221763"/>
                <a:ext cx="5807017" cy="2190096"/>
              </a:xfrm>
              <a:prstGeom prst="rect">
                <a:avLst/>
              </a:prstGeom>
            </p:spPr>
          </p:pic>
        </p:grpSp>
        <p:grpSp>
          <p:nvGrpSpPr>
            <p:cNvPr id="24" name="Group 23"/>
            <p:cNvGrpSpPr/>
            <p:nvPr/>
          </p:nvGrpSpPr>
          <p:grpSpPr>
            <a:xfrm>
              <a:off x="601575" y="1332972"/>
              <a:ext cx="5726248" cy="2669849"/>
              <a:chOff x="688343" y="1332972"/>
              <a:chExt cx="5726248" cy="2669849"/>
            </a:xfrm>
          </p:grpSpPr>
          <p:sp>
            <p:nvSpPr>
              <p:cNvPr id="14" name="Text Box 14"/>
              <p:cNvSpPr txBox="1">
                <a:spLocks noChangeArrowheads="1"/>
              </p:cNvSpPr>
              <p:nvPr/>
            </p:nvSpPr>
            <p:spPr bwMode="auto">
              <a:xfrm>
                <a:off x="883851" y="1365265"/>
                <a:ext cx="471411" cy="215369"/>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dirty="0">
                    <a:latin typeface="Times" pitchFamily="18" charset="0"/>
                    <a:ea typeface="ＭＳ Ｐゴシック"/>
                    <a:cs typeface="ＭＳ Ｐゴシック"/>
                  </a:rPr>
                  <a:t>WT</a:t>
                </a:r>
              </a:p>
            </p:txBody>
          </p:sp>
          <p:sp>
            <p:nvSpPr>
              <p:cNvPr id="15" name="Text Box 15"/>
              <p:cNvSpPr txBox="1">
                <a:spLocks noChangeArrowheads="1"/>
              </p:cNvSpPr>
              <p:nvPr/>
            </p:nvSpPr>
            <p:spPr bwMode="auto">
              <a:xfrm>
                <a:off x="2451662" y="1336505"/>
                <a:ext cx="548055" cy="236906"/>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i="1" dirty="0" smtClean="0">
                    <a:latin typeface="Times" pitchFamily="18" charset="0"/>
                    <a:ea typeface="ＭＳ Ｐゴシック"/>
                    <a:cs typeface="ＭＳ Ｐゴシック"/>
                  </a:rPr>
                  <a:t>rpa1a</a:t>
                </a:r>
                <a:endParaRPr lang="en-US" sz="1200" b="1" dirty="0">
                  <a:latin typeface="Times" pitchFamily="18" charset="0"/>
                  <a:ea typeface="ＭＳ Ｐゴシック"/>
                  <a:cs typeface="ＭＳ Ｐゴシック"/>
                </a:endParaRPr>
              </a:p>
            </p:txBody>
          </p:sp>
          <p:sp>
            <p:nvSpPr>
              <p:cNvPr id="16" name="Text Box 16"/>
              <p:cNvSpPr txBox="1">
                <a:spLocks noChangeArrowheads="1"/>
              </p:cNvSpPr>
              <p:nvPr/>
            </p:nvSpPr>
            <p:spPr bwMode="auto">
              <a:xfrm>
                <a:off x="3272859" y="1333032"/>
                <a:ext cx="548150" cy="276999"/>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i="1" dirty="0" smtClean="0">
                    <a:latin typeface="Times" pitchFamily="18" charset="0"/>
                    <a:ea typeface="ＭＳ Ｐゴシック"/>
                    <a:cs typeface="ＭＳ Ｐゴシック"/>
                  </a:rPr>
                  <a:t>rpa1b</a:t>
                </a:r>
                <a:endParaRPr lang="en-US" sz="1200" b="1" dirty="0">
                  <a:latin typeface="Times" pitchFamily="18" charset="0"/>
                  <a:ea typeface="ＭＳ Ｐゴシック"/>
                  <a:cs typeface="ＭＳ Ｐゴシック"/>
                </a:endParaRPr>
              </a:p>
            </p:txBody>
          </p:sp>
          <p:sp>
            <p:nvSpPr>
              <p:cNvPr id="17" name="Text Box 18"/>
              <p:cNvSpPr txBox="1">
                <a:spLocks noChangeArrowheads="1"/>
              </p:cNvSpPr>
              <p:nvPr/>
            </p:nvSpPr>
            <p:spPr bwMode="auto">
              <a:xfrm>
                <a:off x="4841715" y="1332972"/>
                <a:ext cx="640213" cy="276999"/>
              </a:xfrm>
              <a:prstGeom prst="rect">
                <a:avLst/>
              </a:prstGeom>
              <a:solidFill>
                <a:schemeClr val="bg1"/>
              </a:solidFill>
              <a:ln w="9525">
                <a:noFill/>
                <a:miter lim="800000"/>
                <a:headEnd/>
                <a:tailEnd/>
              </a:ln>
            </p:spPr>
            <p:txBody>
              <a:bodyPr wrap="square">
                <a:spAutoFit/>
              </a:bodyPr>
              <a:lstStyle/>
              <a:p>
                <a:pPr defTabSz="914400" eaLnBrk="0" hangingPunct="0"/>
                <a:r>
                  <a:rPr lang="en-US" sz="1200" b="1" i="1" dirty="0" smtClean="0">
                    <a:latin typeface="Times" pitchFamily="18" charset="0"/>
                    <a:ea typeface="ＭＳ Ｐゴシック"/>
                    <a:cs typeface="ＭＳ Ｐゴシック"/>
                  </a:rPr>
                  <a:t>rpa1d</a:t>
                </a:r>
              </a:p>
            </p:txBody>
          </p:sp>
          <p:sp>
            <p:nvSpPr>
              <p:cNvPr id="18" name="Text Box 15"/>
              <p:cNvSpPr txBox="1">
                <a:spLocks noChangeArrowheads="1"/>
              </p:cNvSpPr>
              <p:nvPr/>
            </p:nvSpPr>
            <p:spPr bwMode="auto">
              <a:xfrm>
                <a:off x="4071919" y="1332972"/>
                <a:ext cx="569716" cy="276999"/>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i="1" dirty="0" smtClean="0">
                    <a:latin typeface="Times" pitchFamily="18" charset="0"/>
                    <a:ea typeface="ＭＳ Ｐゴシック"/>
                    <a:cs typeface="ＭＳ Ｐゴシック"/>
                  </a:rPr>
                  <a:t>rpa1c</a:t>
                </a:r>
                <a:endParaRPr lang="en-US" sz="1200" b="1" dirty="0">
                  <a:latin typeface="Times" pitchFamily="18" charset="0"/>
                  <a:ea typeface="ＭＳ Ｐゴシック"/>
                  <a:cs typeface="ＭＳ Ｐゴシック"/>
                </a:endParaRPr>
              </a:p>
            </p:txBody>
          </p:sp>
          <p:sp>
            <p:nvSpPr>
              <p:cNvPr id="19" name="Text Box 16"/>
              <p:cNvSpPr txBox="1">
                <a:spLocks noChangeArrowheads="1"/>
              </p:cNvSpPr>
              <p:nvPr/>
            </p:nvSpPr>
            <p:spPr bwMode="auto">
              <a:xfrm>
                <a:off x="5715918" y="1341012"/>
                <a:ext cx="556486" cy="276999"/>
              </a:xfrm>
              <a:prstGeom prst="rect">
                <a:avLst/>
              </a:prstGeom>
              <a:solidFill>
                <a:schemeClr val="bg1"/>
              </a:solidFill>
              <a:ln w="9525">
                <a:noFill/>
                <a:miter lim="800000"/>
                <a:headEnd/>
                <a:tailEnd/>
              </a:ln>
            </p:spPr>
            <p:txBody>
              <a:bodyPr wrap="square">
                <a:spAutoFit/>
              </a:bodyPr>
              <a:lstStyle/>
              <a:p>
                <a:pPr defTabSz="914400" eaLnBrk="0" hangingPunct="0"/>
                <a:r>
                  <a:rPr lang="en-US" sz="1200" b="1" i="1" dirty="0" smtClean="0">
                    <a:latin typeface="Times" pitchFamily="18" charset="0"/>
                    <a:ea typeface="ＭＳ Ｐゴシック"/>
                    <a:cs typeface="ＭＳ Ｐゴシック"/>
                  </a:rPr>
                  <a:t>rpa1e</a:t>
                </a:r>
              </a:p>
            </p:txBody>
          </p:sp>
          <p:sp>
            <p:nvSpPr>
              <p:cNvPr id="21" name="Text Box 15"/>
              <p:cNvSpPr txBox="1">
                <a:spLocks noChangeArrowheads="1"/>
              </p:cNvSpPr>
              <p:nvPr/>
            </p:nvSpPr>
            <p:spPr bwMode="auto">
              <a:xfrm>
                <a:off x="1717270" y="1355781"/>
                <a:ext cx="452938" cy="301518"/>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i="1" dirty="0">
                    <a:latin typeface="Times" pitchFamily="18" charset="0"/>
                    <a:ea typeface="ＭＳ Ｐゴシック"/>
                    <a:cs typeface="ＭＳ Ｐゴシック"/>
                  </a:rPr>
                  <a:t>atm</a:t>
                </a:r>
                <a:endParaRPr lang="en-US" sz="1200" b="1" dirty="0">
                  <a:latin typeface="Times" pitchFamily="18" charset="0"/>
                  <a:ea typeface="ＭＳ Ｐゴシック"/>
                  <a:cs typeface="ＭＳ Ｐゴシック"/>
                </a:endParaRPr>
              </a:p>
            </p:txBody>
          </p:sp>
          <p:pic>
            <p:nvPicPr>
              <p:cNvPr id="4" name="Picture 3"/>
              <p:cNvPicPr>
                <a:picLocks noChangeAspect="1"/>
              </p:cNvPicPr>
              <p:nvPr/>
            </p:nvPicPr>
            <p:blipFill>
              <a:blip r:embed="rId3"/>
              <a:stretch>
                <a:fillRect/>
              </a:stretch>
            </p:blipFill>
            <p:spPr>
              <a:xfrm>
                <a:off x="688343" y="1573501"/>
                <a:ext cx="5726248" cy="2429320"/>
              </a:xfrm>
              <a:prstGeom prst="rect">
                <a:avLst/>
              </a:prstGeom>
            </p:spPr>
          </p:pic>
        </p:grpSp>
        <p:sp>
          <p:nvSpPr>
            <p:cNvPr id="26" name="Text Box 14"/>
            <p:cNvSpPr txBox="1">
              <a:spLocks noChangeArrowheads="1"/>
            </p:cNvSpPr>
            <p:nvPr/>
          </p:nvSpPr>
          <p:spPr bwMode="auto">
            <a:xfrm>
              <a:off x="529985" y="1036506"/>
              <a:ext cx="266098" cy="276999"/>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dirty="0" smtClean="0">
                  <a:latin typeface="Times" pitchFamily="18" charset="0"/>
                  <a:ea typeface="ＭＳ Ｐゴシック"/>
                  <a:cs typeface="ＭＳ Ｐゴシック"/>
                </a:rPr>
                <a:t>A</a:t>
              </a:r>
              <a:endParaRPr lang="en-US" sz="1200" b="1" dirty="0">
                <a:latin typeface="Times" pitchFamily="18" charset="0"/>
                <a:ea typeface="ＭＳ Ｐゴシック"/>
                <a:cs typeface="ＭＳ Ｐゴシック"/>
              </a:endParaRPr>
            </a:p>
          </p:txBody>
        </p:sp>
        <p:sp>
          <p:nvSpPr>
            <p:cNvPr id="27" name="Text Box 14"/>
            <p:cNvSpPr txBox="1">
              <a:spLocks noChangeArrowheads="1"/>
            </p:cNvSpPr>
            <p:nvPr/>
          </p:nvSpPr>
          <p:spPr bwMode="auto">
            <a:xfrm>
              <a:off x="529985" y="4124862"/>
              <a:ext cx="266098" cy="276999"/>
            </a:xfrm>
            <a:prstGeom prst="rect">
              <a:avLst/>
            </a:prstGeom>
            <a:solidFill>
              <a:schemeClr val="bg1"/>
            </a:solidFill>
            <a:ln w="9525">
              <a:noFill/>
              <a:miter lim="800000"/>
              <a:headEnd/>
              <a:tailEnd/>
            </a:ln>
          </p:spPr>
          <p:txBody>
            <a:bodyPr wrap="square">
              <a:spAutoFit/>
            </a:bodyPr>
            <a:lstStyle/>
            <a:p>
              <a:pPr algn="ctr" defTabSz="914400" eaLnBrk="0" hangingPunct="0"/>
              <a:r>
                <a:rPr lang="en-US" sz="1200" b="1" dirty="0">
                  <a:latin typeface="Times" pitchFamily="18" charset="0"/>
                  <a:ea typeface="ＭＳ Ｐゴシック"/>
                  <a:cs typeface="ＭＳ Ｐゴシック"/>
                </a:rPr>
                <a:t>B</a:t>
              </a:r>
            </a:p>
          </p:txBody>
        </p:sp>
      </p:grpSp>
      <p:sp>
        <p:nvSpPr>
          <p:cNvPr id="29" name="Rectangle 28"/>
          <p:cNvSpPr/>
          <p:nvPr/>
        </p:nvSpPr>
        <p:spPr>
          <a:xfrm>
            <a:off x="529984" y="6568139"/>
            <a:ext cx="5822681" cy="1015663"/>
          </a:xfrm>
          <a:prstGeom prst="rect">
            <a:avLst/>
          </a:prstGeom>
        </p:spPr>
        <p:txBody>
          <a:bodyPr wrap="square">
            <a:spAutoFit/>
          </a:bodyPr>
          <a:lstStyle/>
          <a:p>
            <a:pPr algn="just"/>
            <a:r>
              <a:rPr lang="en-US" sz="1000" b="1" dirty="0">
                <a:latin typeface="Times New Roman"/>
                <a:cs typeface="Times New Roman"/>
              </a:rPr>
              <a:t>Supplemental Figure </a:t>
            </a:r>
            <a:r>
              <a:rPr lang="en-US" sz="1000" b="1" dirty="0" smtClean="0">
                <a:latin typeface="Times New Roman"/>
                <a:cs typeface="Times New Roman"/>
              </a:rPr>
              <a:t>3. </a:t>
            </a:r>
            <a:r>
              <a:rPr lang="en-US" sz="1000" dirty="0" smtClean="0">
                <a:latin typeface="Times New Roman"/>
                <a:cs typeface="Times New Roman"/>
              </a:rPr>
              <a:t>Representative examples of the hypersensitivity analyses included in this manuscript.(A) Hypersensitivity analysis of </a:t>
            </a:r>
            <a:r>
              <a:rPr lang="en-US" sz="1000" i="1" dirty="0" smtClean="0">
                <a:latin typeface="Times New Roman"/>
                <a:cs typeface="Times New Roman"/>
              </a:rPr>
              <a:t>rpa1</a:t>
            </a:r>
            <a:r>
              <a:rPr lang="en-US" sz="1000" dirty="0" smtClean="0">
                <a:latin typeface="Times New Roman"/>
                <a:cs typeface="Times New Roman"/>
              </a:rPr>
              <a:t> single mutants. 11-days-old wild-type (WT) and mutant seedlings grown on MS medium supplemented with 15 </a:t>
            </a:r>
            <a:r>
              <a:rPr lang="en-US" sz="1000" dirty="0" err="1" smtClean="0">
                <a:latin typeface="Times New Roman"/>
                <a:cs typeface="Times New Roman"/>
              </a:rPr>
              <a:t>nM</a:t>
            </a:r>
            <a:r>
              <a:rPr lang="en-US" sz="1000" dirty="0" smtClean="0">
                <a:latin typeface="Times New Roman"/>
                <a:cs typeface="Times New Roman"/>
              </a:rPr>
              <a:t> </a:t>
            </a:r>
            <a:r>
              <a:rPr lang="en-US" sz="1000" dirty="0" err="1">
                <a:latin typeface="Times New Roman"/>
                <a:cs typeface="Times New Roman"/>
              </a:rPr>
              <a:t>camptothecin</a:t>
            </a:r>
            <a:r>
              <a:rPr lang="en-US" sz="1000" dirty="0">
                <a:latin typeface="Times New Roman"/>
                <a:cs typeface="Times New Roman"/>
              </a:rPr>
              <a:t> (</a:t>
            </a:r>
            <a:r>
              <a:rPr lang="en-US" sz="1000" dirty="0" smtClean="0">
                <a:latin typeface="Times New Roman"/>
                <a:cs typeface="Times New Roman"/>
              </a:rPr>
              <a:t>CPT). (</a:t>
            </a:r>
            <a:r>
              <a:rPr lang="en-US" sz="1000" dirty="0">
                <a:latin typeface="Times New Roman"/>
                <a:cs typeface="Times New Roman"/>
              </a:rPr>
              <a:t>B) </a:t>
            </a:r>
            <a:r>
              <a:rPr lang="en-US" sz="1000" dirty="0" smtClean="0">
                <a:latin typeface="Times New Roman"/>
                <a:cs typeface="Times New Roman"/>
              </a:rPr>
              <a:t>12-days-old WT, single and double mutants grown on MS medium supplemented </a:t>
            </a:r>
            <a:r>
              <a:rPr lang="en-US" sz="1000" dirty="0">
                <a:latin typeface="Times New Roman"/>
                <a:cs typeface="Times New Roman"/>
              </a:rPr>
              <a:t>with 15 </a:t>
            </a:r>
            <a:r>
              <a:rPr lang="en-US" sz="1000" dirty="0" err="1">
                <a:latin typeface="Times New Roman"/>
                <a:cs typeface="Times New Roman"/>
              </a:rPr>
              <a:t>nM</a:t>
            </a:r>
            <a:r>
              <a:rPr lang="en-US" sz="1000" dirty="0">
                <a:latin typeface="Times New Roman"/>
                <a:cs typeface="Times New Roman"/>
              </a:rPr>
              <a:t> </a:t>
            </a:r>
            <a:r>
              <a:rPr lang="en-US" sz="1000" dirty="0" err="1">
                <a:latin typeface="Times New Roman"/>
                <a:cs typeface="Times New Roman"/>
              </a:rPr>
              <a:t>camptothecin</a:t>
            </a:r>
            <a:r>
              <a:rPr lang="en-US" sz="1000" dirty="0">
                <a:latin typeface="Times New Roman"/>
                <a:cs typeface="Times New Roman"/>
              </a:rPr>
              <a:t> (CPT). </a:t>
            </a:r>
            <a:r>
              <a:rPr lang="en-US" sz="1000" dirty="0" smtClean="0">
                <a:latin typeface="Times New Roman"/>
                <a:cs typeface="Times New Roman"/>
              </a:rPr>
              <a:t> In every case, only the primary root (no secondary roots) was measured for the assay.  Untreated controls are not shown, but in each case all lines grew at similar growth rates.</a:t>
            </a:r>
            <a:endParaRPr lang="en-US" sz="1000" dirty="0">
              <a:latin typeface="Times New Roman"/>
              <a:cs typeface="Times New Roman"/>
            </a:endParaRPr>
          </a:p>
        </p:txBody>
      </p:sp>
    </p:spTree>
    <p:extLst>
      <p:ext uri="{BB962C8B-B14F-4D97-AF65-F5344CB8AC3E}">
        <p14:creationId xmlns:p14="http://schemas.microsoft.com/office/powerpoint/2010/main" val="1731241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54183" y="1627444"/>
            <a:ext cx="4950618" cy="3841461"/>
          </a:xfrm>
          <a:prstGeom prst="rect">
            <a:avLst/>
          </a:prstGeom>
        </p:spPr>
      </p:pic>
      <p:sp>
        <p:nvSpPr>
          <p:cNvPr id="3" name="TextBox 2"/>
          <p:cNvSpPr txBox="1"/>
          <p:nvPr/>
        </p:nvSpPr>
        <p:spPr>
          <a:xfrm>
            <a:off x="2749613" y="5513306"/>
            <a:ext cx="1935459" cy="267641"/>
          </a:xfrm>
          <a:prstGeom prst="rect">
            <a:avLst/>
          </a:prstGeom>
          <a:noFill/>
        </p:spPr>
        <p:txBody>
          <a:bodyPr wrap="square" rtlCol="0">
            <a:noAutofit/>
          </a:bodyPr>
          <a:lstStyle/>
          <a:p>
            <a:pPr marL="0" marR="0" algn="ctr">
              <a:spcBef>
                <a:spcPts val="0"/>
              </a:spcBef>
              <a:spcAft>
                <a:spcPts val="0"/>
              </a:spcAft>
            </a:pPr>
            <a:r>
              <a:rPr lang="en-US" sz="1600" dirty="0" smtClean="0">
                <a:solidFill>
                  <a:srgbClr val="000000"/>
                </a:solidFill>
                <a:latin typeface="Times New Roman"/>
                <a:ea typeface="ＭＳ 明朝"/>
                <a:cs typeface="Times New Roman"/>
              </a:rPr>
              <a:t>11</a:t>
            </a:r>
            <a:r>
              <a:rPr lang="en-US" sz="1600" kern="1200" dirty="0" smtClean="0">
                <a:solidFill>
                  <a:srgbClr val="000000"/>
                </a:solidFill>
                <a:effectLst/>
                <a:latin typeface="Times New Roman"/>
                <a:ea typeface="ＭＳ 明朝"/>
                <a:cs typeface="Times New Roman"/>
              </a:rPr>
              <a:t>-</a:t>
            </a:r>
            <a:r>
              <a:rPr lang="en-US" sz="1600" kern="1200" dirty="0">
                <a:solidFill>
                  <a:srgbClr val="000000"/>
                </a:solidFill>
                <a:effectLst/>
                <a:latin typeface="Times New Roman"/>
                <a:ea typeface="ＭＳ 明朝"/>
                <a:cs typeface="Times New Roman"/>
              </a:rPr>
              <a:t>day-old seedlings</a:t>
            </a:r>
            <a:endParaRPr lang="en-US" sz="1600" dirty="0">
              <a:effectLst/>
              <a:latin typeface="Times New Roman"/>
              <a:ea typeface="ＭＳ 明朝"/>
              <a:cs typeface="Times New Roman"/>
            </a:endParaRPr>
          </a:p>
        </p:txBody>
      </p:sp>
      <p:sp>
        <p:nvSpPr>
          <p:cNvPr id="4" name="TextBox 3"/>
          <p:cNvSpPr txBox="1"/>
          <p:nvPr/>
        </p:nvSpPr>
        <p:spPr>
          <a:xfrm rot="16200000">
            <a:off x="18598" y="3380813"/>
            <a:ext cx="1780469" cy="363100"/>
          </a:xfrm>
          <a:prstGeom prst="rect">
            <a:avLst/>
          </a:prstGeom>
          <a:noFill/>
        </p:spPr>
        <p:txBody>
          <a:bodyPr wrap="square" rtlCol="0">
            <a:spAutoFit/>
          </a:bodyPr>
          <a:lstStyle/>
          <a:p>
            <a:pPr marL="0" marR="0" algn="ctr">
              <a:spcBef>
                <a:spcPts val="0"/>
              </a:spcBef>
              <a:spcAft>
                <a:spcPts val="0"/>
              </a:spcAft>
            </a:pPr>
            <a:r>
              <a:rPr lang="en-US" sz="1600" kern="1200" dirty="0">
                <a:solidFill>
                  <a:srgbClr val="000000"/>
                </a:solidFill>
                <a:effectLst/>
                <a:latin typeface="Times New Roman"/>
                <a:ea typeface="ＭＳ 明朝"/>
                <a:cs typeface="Times New Roman"/>
              </a:rPr>
              <a:t>Root Length (cm)</a:t>
            </a:r>
            <a:endParaRPr lang="en-US" sz="1600" dirty="0">
              <a:effectLst/>
              <a:latin typeface="Times New Roman"/>
              <a:ea typeface="ＭＳ 明朝"/>
              <a:cs typeface="Times New Roman"/>
            </a:endParaRPr>
          </a:p>
        </p:txBody>
      </p:sp>
      <p:sp>
        <p:nvSpPr>
          <p:cNvPr id="5" name="Rectangle 4"/>
          <p:cNvSpPr/>
          <p:nvPr/>
        </p:nvSpPr>
        <p:spPr>
          <a:xfrm>
            <a:off x="855360" y="5872918"/>
            <a:ext cx="5149441" cy="861774"/>
          </a:xfrm>
          <a:prstGeom prst="rect">
            <a:avLst/>
          </a:prstGeom>
        </p:spPr>
        <p:txBody>
          <a:bodyPr wrap="square">
            <a:spAutoFit/>
          </a:bodyPr>
          <a:lstStyle/>
          <a:p>
            <a:pPr algn="just"/>
            <a:r>
              <a:rPr lang="en-US" sz="1000" b="1" dirty="0" smtClean="0">
                <a:latin typeface="Times New Roman"/>
                <a:cs typeface="Times New Roman"/>
              </a:rPr>
              <a:t>Supplemental Figure 4. </a:t>
            </a:r>
            <a:r>
              <a:rPr lang="en-US" sz="1000" dirty="0">
                <a:latin typeface="Times New Roman"/>
                <a:cs typeface="Times New Roman"/>
              </a:rPr>
              <a:t>Interaction of </a:t>
            </a:r>
            <a:r>
              <a:rPr lang="en-US" sz="1000" i="1" dirty="0" smtClean="0">
                <a:latin typeface="Times New Roman"/>
                <a:cs typeface="Times New Roman"/>
              </a:rPr>
              <a:t>rpa1a</a:t>
            </a:r>
            <a:r>
              <a:rPr lang="en-US" sz="1000" dirty="0" smtClean="0">
                <a:latin typeface="Times New Roman"/>
                <a:cs typeface="Times New Roman"/>
              </a:rPr>
              <a:t>, </a:t>
            </a:r>
            <a:r>
              <a:rPr lang="en-US" sz="1000" i="1" dirty="0" smtClean="0">
                <a:latin typeface="Times New Roman"/>
                <a:cs typeface="Times New Roman"/>
              </a:rPr>
              <a:t>rpa1c</a:t>
            </a:r>
            <a:r>
              <a:rPr lang="en-US" sz="1000" dirty="0" smtClean="0">
                <a:latin typeface="Times New Roman"/>
                <a:cs typeface="Times New Roman"/>
              </a:rPr>
              <a:t> </a:t>
            </a:r>
            <a:r>
              <a:rPr lang="en-US" sz="1000" dirty="0">
                <a:latin typeface="Times New Roman"/>
                <a:cs typeface="Times New Roman"/>
              </a:rPr>
              <a:t>and </a:t>
            </a:r>
            <a:r>
              <a:rPr lang="en-US" sz="1000" i="1" dirty="0" smtClean="0">
                <a:latin typeface="Times New Roman"/>
                <a:cs typeface="Times New Roman"/>
              </a:rPr>
              <a:t>rpa1e</a:t>
            </a:r>
            <a:r>
              <a:rPr lang="en-US" sz="1000" dirty="0" smtClean="0">
                <a:latin typeface="Times New Roman"/>
                <a:cs typeface="Times New Roman"/>
              </a:rPr>
              <a:t> </a:t>
            </a:r>
            <a:r>
              <a:rPr lang="en-US" sz="1000" dirty="0">
                <a:latin typeface="Times New Roman"/>
                <a:cs typeface="Times New Roman"/>
              </a:rPr>
              <a:t>in response to </a:t>
            </a:r>
            <a:r>
              <a:rPr lang="en-US" sz="1000" dirty="0" err="1" smtClean="0">
                <a:latin typeface="Times New Roman"/>
                <a:cs typeface="Times New Roman"/>
              </a:rPr>
              <a:t>camptothecin</a:t>
            </a:r>
            <a:r>
              <a:rPr lang="en-US" sz="1000" dirty="0">
                <a:latin typeface="Times New Roman"/>
                <a:cs typeface="Times New Roman"/>
              </a:rPr>
              <a:t> (</a:t>
            </a:r>
            <a:r>
              <a:rPr lang="en-US" sz="1000" dirty="0" smtClean="0">
                <a:latin typeface="Times New Roman"/>
                <a:cs typeface="Times New Roman"/>
              </a:rPr>
              <a:t>CPT). WT </a:t>
            </a:r>
            <a:r>
              <a:rPr lang="en-US" sz="1000" dirty="0">
                <a:latin typeface="Times New Roman"/>
                <a:cs typeface="Times New Roman"/>
              </a:rPr>
              <a:t>and mutant lines were germinated on MS </a:t>
            </a:r>
            <a:r>
              <a:rPr lang="en-US" sz="1000" dirty="0" err="1">
                <a:latin typeface="Times New Roman"/>
                <a:cs typeface="Times New Roman"/>
              </a:rPr>
              <a:t>phytoagar</a:t>
            </a:r>
            <a:r>
              <a:rPr lang="en-US" sz="1000" dirty="0">
                <a:latin typeface="Times New Roman"/>
                <a:cs typeface="Times New Roman"/>
              </a:rPr>
              <a:t> containing </a:t>
            </a:r>
            <a:r>
              <a:rPr lang="en-US" sz="1000" dirty="0" smtClean="0">
                <a:latin typeface="Times New Roman"/>
                <a:cs typeface="Times New Roman"/>
              </a:rPr>
              <a:t>0.0 or 15.0 </a:t>
            </a:r>
            <a:r>
              <a:rPr lang="en-US" sz="1000" dirty="0" err="1" smtClean="0">
                <a:latin typeface="Times New Roman"/>
                <a:cs typeface="Times New Roman"/>
              </a:rPr>
              <a:t>nM</a:t>
            </a:r>
            <a:r>
              <a:rPr lang="en-US" sz="1000" dirty="0" smtClean="0">
                <a:latin typeface="Times New Roman"/>
                <a:cs typeface="Times New Roman"/>
              </a:rPr>
              <a:t> CPT. Data </a:t>
            </a:r>
            <a:r>
              <a:rPr lang="en-US" sz="1000" dirty="0">
                <a:latin typeface="Times New Roman"/>
                <a:cs typeface="Times New Roman"/>
              </a:rPr>
              <a:t>are mean ± SE (n &gt;15). To analyze statistical difference with in each treatment group F- Test (ANOVA) and LSD were carried out at </a:t>
            </a:r>
            <a:r>
              <a:rPr lang="en-US" sz="1000" i="1" dirty="0">
                <a:latin typeface="Times New Roman"/>
                <a:cs typeface="Times New Roman"/>
              </a:rPr>
              <a:t>P</a:t>
            </a:r>
            <a:r>
              <a:rPr lang="en-US" sz="1000" dirty="0">
                <a:latin typeface="Times New Roman"/>
                <a:cs typeface="Times New Roman"/>
              </a:rPr>
              <a:t> ≤ 0.05. Bars with different letters indicate significant </a:t>
            </a:r>
            <a:r>
              <a:rPr lang="en-US" sz="1000" dirty="0" smtClean="0">
                <a:latin typeface="Times New Roman"/>
                <a:cs typeface="Times New Roman"/>
              </a:rPr>
              <a:t>difference.</a:t>
            </a:r>
            <a:endParaRPr lang="en-US" sz="1000" dirty="0">
              <a:latin typeface="Times New Roman"/>
              <a:cs typeface="Times New Roman"/>
            </a:endParaRPr>
          </a:p>
        </p:txBody>
      </p:sp>
    </p:spTree>
    <p:extLst>
      <p:ext uri="{BB962C8B-B14F-4D97-AF65-F5344CB8AC3E}">
        <p14:creationId xmlns:p14="http://schemas.microsoft.com/office/powerpoint/2010/main" val="108137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5360" y="6097558"/>
            <a:ext cx="5356800" cy="1015663"/>
          </a:xfrm>
          <a:prstGeom prst="rect">
            <a:avLst/>
          </a:prstGeom>
        </p:spPr>
        <p:txBody>
          <a:bodyPr wrap="square">
            <a:spAutoFit/>
          </a:bodyPr>
          <a:lstStyle/>
          <a:p>
            <a:pPr algn="just"/>
            <a:r>
              <a:rPr lang="en-US" sz="1000" b="1" dirty="0" smtClean="0">
                <a:latin typeface="Times New Roman"/>
                <a:cs typeface="Times New Roman"/>
              </a:rPr>
              <a:t>Supplemental Figure 5. </a:t>
            </a:r>
            <a:r>
              <a:rPr lang="en-US" sz="1000" dirty="0">
                <a:latin typeface="Times New Roman"/>
                <a:cs typeface="Times New Roman"/>
              </a:rPr>
              <a:t>Interaction of </a:t>
            </a:r>
            <a:r>
              <a:rPr lang="en-US" sz="1000" i="1" dirty="0">
                <a:latin typeface="Times New Roman"/>
                <a:cs typeface="Times New Roman"/>
              </a:rPr>
              <a:t>rpa1c</a:t>
            </a:r>
            <a:r>
              <a:rPr lang="en-US" sz="1000" dirty="0">
                <a:latin typeface="Times New Roman"/>
                <a:cs typeface="Times New Roman"/>
              </a:rPr>
              <a:t>, </a:t>
            </a:r>
            <a:r>
              <a:rPr lang="en-US" sz="1000" i="1" dirty="0">
                <a:latin typeface="Times New Roman"/>
                <a:cs typeface="Times New Roman"/>
              </a:rPr>
              <a:t>rpa1e</a:t>
            </a:r>
            <a:r>
              <a:rPr lang="en-US" sz="1000" dirty="0">
                <a:latin typeface="Times New Roman"/>
                <a:cs typeface="Times New Roman"/>
              </a:rPr>
              <a:t> and </a:t>
            </a:r>
            <a:r>
              <a:rPr lang="en-US" sz="1000" i="1" dirty="0">
                <a:latin typeface="Times New Roman"/>
                <a:cs typeface="Times New Roman"/>
              </a:rPr>
              <a:t>atr</a:t>
            </a:r>
            <a:r>
              <a:rPr lang="en-US" sz="1000" dirty="0">
                <a:latin typeface="Times New Roman"/>
                <a:cs typeface="Times New Roman"/>
              </a:rPr>
              <a:t> in response to </a:t>
            </a:r>
            <a:r>
              <a:rPr lang="en-US" sz="1000" dirty="0" smtClean="0">
                <a:latin typeface="Times New Roman"/>
                <a:cs typeface="Times New Roman"/>
              </a:rPr>
              <a:t>the replication </a:t>
            </a:r>
            <a:r>
              <a:rPr lang="en-US" sz="1000" dirty="0">
                <a:latin typeface="Times New Roman"/>
                <a:cs typeface="Times New Roman"/>
              </a:rPr>
              <a:t>blocking </a:t>
            </a:r>
            <a:r>
              <a:rPr lang="en-US" sz="1000" dirty="0" smtClean="0">
                <a:latin typeface="Times New Roman"/>
                <a:cs typeface="Times New Roman"/>
              </a:rPr>
              <a:t>agent </a:t>
            </a:r>
            <a:r>
              <a:rPr lang="en-US" sz="1000" dirty="0" err="1" smtClean="0">
                <a:latin typeface="Times New Roman"/>
                <a:cs typeface="Times New Roman"/>
              </a:rPr>
              <a:t>aphidicolin</a:t>
            </a:r>
            <a:r>
              <a:rPr lang="en-US" sz="1000" dirty="0" smtClean="0">
                <a:latin typeface="Times New Roman"/>
                <a:cs typeface="Times New Roman"/>
              </a:rPr>
              <a:t> (</a:t>
            </a:r>
            <a:r>
              <a:rPr lang="en-US" sz="1000" dirty="0" smtClean="0">
                <a:latin typeface="Times New Roman"/>
                <a:cs typeface="Times New Roman"/>
              </a:rPr>
              <a:t>APH; </a:t>
            </a:r>
            <a:r>
              <a:rPr lang="en-US" sz="1000" dirty="0" smtClean="0">
                <a:latin typeface="Times New Roman"/>
                <a:cs typeface="Times New Roman"/>
              </a:rPr>
              <a:t>U.S. Biological</a:t>
            </a:r>
            <a:r>
              <a:rPr lang="en-US" sz="1000" dirty="0">
                <a:latin typeface="Times New Roman"/>
                <a:cs typeface="Times New Roman"/>
              </a:rPr>
              <a:t>, Swampscott, MA, </a:t>
            </a:r>
            <a:r>
              <a:rPr lang="en-US" sz="1000" dirty="0" smtClean="0">
                <a:latin typeface="Times New Roman"/>
                <a:cs typeface="Times New Roman"/>
              </a:rPr>
              <a:t>USA</a:t>
            </a:r>
            <a:r>
              <a:rPr lang="en-US" sz="1000" dirty="0" smtClean="0">
                <a:latin typeface="Times New Roman"/>
                <a:cs typeface="Times New Roman"/>
              </a:rPr>
              <a:t>)</a:t>
            </a:r>
            <a:r>
              <a:rPr lang="en-US" sz="1000" dirty="0" smtClean="0">
                <a:latin typeface="Times New Roman"/>
                <a:cs typeface="Times New Roman"/>
              </a:rPr>
              <a:t>, shown as a supplement to Figure 3F which employed APH from a different manufacturer (A.G. Scientific Inc., San Diego, CA, USA). </a:t>
            </a:r>
            <a:r>
              <a:rPr lang="en-US" sz="1000" dirty="0" smtClean="0">
                <a:latin typeface="Times New Roman"/>
                <a:cs typeface="Times New Roman"/>
              </a:rPr>
              <a:t> </a:t>
            </a:r>
            <a:r>
              <a:rPr lang="en-US" sz="1000" dirty="0" smtClean="0">
                <a:latin typeface="Times New Roman"/>
                <a:cs typeface="Times New Roman"/>
              </a:rPr>
              <a:t>WT </a:t>
            </a:r>
            <a:r>
              <a:rPr lang="en-US" sz="1000" dirty="0">
                <a:latin typeface="Times New Roman"/>
                <a:cs typeface="Times New Roman"/>
              </a:rPr>
              <a:t>and mutant lines were germinated on MS </a:t>
            </a:r>
            <a:r>
              <a:rPr lang="en-US" sz="1000" dirty="0" err="1">
                <a:latin typeface="Times New Roman"/>
                <a:cs typeface="Times New Roman"/>
              </a:rPr>
              <a:t>phytoagar</a:t>
            </a:r>
            <a:r>
              <a:rPr lang="en-US" sz="1000" dirty="0">
                <a:latin typeface="Times New Roman"/>
                <a:cs typeface="Times New Roman"/>
              </a:rPr>
              <a:t> containing different doses of </a:t>
            </a:r>
            <a:r>
              <a:rPr lang="en-US" sz="1000" dirty="0" smtClean="0">
                <a:latin typeface="Times New Roman"/>
                <a:cs typeface="Times New Roman"/>
              </a:rPr>
              <a:t>APH. Data </a:t>
            </a:r>
            <a:r>
              <a:rPr lang="en-US" sz="1000" dirty="0">
                <a:latin typeface="Times New Roman"/>
                <a:cs typeface="Times New Roman"/>
              </a:rPr>
              <a:t>are mean ± SE (n &gt;15). To analyze statistical difference with in each treatment group F- Test (ANOVA) and LSD were carried out at </a:t>
            </a:r>
            <a:r>
              <a:rPr lang="en-US" sz="1000" i="1" dirty="0">
                <a:latin typeface="Times New Roman"/>
                <a:cs typeface="Times New Roman"/>
              </a:rPr>
              <a:t>P</a:t>
            </a:r>
            <a:r>
              <a:rPr lang="en-US" sz="1000" dirty="0">
                <a:latin typeface="Times New Roman"/>
                <a:cs typeface="Times New Roman"/>
              </a:rPr>
              <a:t> ≤ 0.05. Bars with different letters indicate significant difference.</a:t>
            </a:r>
          </a:p>
        </p:txBody>
      </p:sp>
      <p:grpSp>
        <p:nvGrpSpPr>
          <p:cNvPr id="6" name="Group 5"/>
          <p:cNvGrpSpPr/>
          <p:nvPr/>
        </p:nvGrpSpPr>
        <p:grpSpPr>
          <a:xfrm>
            <a:off x="682986" y="1655213"/>
            <a:ext cx="5477334" cy="4276835"/>
            <a:chOff x="682986" y="1655213"/>
            <a:chExt cx="5477334" cy="4276835"/>
          </a:xfrm>
        </p:grpSpPr>
        <p:pic>
          <p:nvPicPr>
            <p:cNvPr id="2" name="Picture 1"/>
            <p:cNvPicPr>
              <a:picLocks noChangeAspect="1"/>
            </p:cNvPicPr>
            <p:nvPr/>
          </p:nvPicPr>
          <p:blipFill>
            <a:blip r:embed="rId2"/>
            <a:stretch>
              <a:fillRect/>
            </a:stretch>
          </p:blipFill>
          <p:spPr>
            <a:xfrm>
              <a:off x="967680" y="1655213"/>
              <a:ext cx="5192640" cy="3985371"/>
            </a:xfrm>
            <a:prstGeom prst="rect">
              <a:avLst/>
            </a:prstGeom>
          </p:spPr>
        </p:pic>
        <p:sp>
          <p:nvSpPr>
            <p:cNvPr id="4" name="TextBox 3"/>
            <p:cNvSpPr txBox="1"/>
            <p:nvPr/>
          </p:nvSpPr>
          <p:spPr>
            <a:xfrm>
              <a:off x="2934846" y="5664407"/>
              <a:ext cx="1599553" cy="267641"/>
            </a:xfrm>
            <a:prstGeom prst="rect">
              <a:avLst/>
            </a:prstGeom>
            <a:noFill/>
          </p:spPr>
          <p:txBody>
            <a:bodyPr wrap="square" rtlCol="0">
              <a:noAutofit/>
            </a:bodyPr>
            <a:lstStyle/>
            <a:p>
              <a:pPr marL="0" marR="0" algn="ctr">
                <a:spcBef>
                  <a:spcPts val="0"/>
                </a:spcBef>
                <a:spcAft>
                  <a:spcPts val="0"/>
                </a:spcAft>
              </a:pPr>
              <a:r>
                <a:rPr lang="en-US" sz="1400" kern="1200" dirty="0">
                  <a:solidFill>
                    <a:srgbClr val="000000"/>
                  </a:solidFill>
                  <a:effectLst/>
                  <a:latin typeface="Times New Roman"/>
                  <a:ea typeface="ＭＳ 明朝"/>
                  <a:cs typeface="Times New Roman"/>
                </a:rPr>
                <a:t>9-day-old seedlings</a:t>
              </a:r>
              <a:endParaRPr lang="en-US" sz="1400" dirty="0">
                <a:effectLst/>
                <a:latin typeface="Times New Roman"/>
                <a:ea typeface="ＭＳ 明朝"/>
                <a:cs typeface="Times New Roman"/>
              </a:endParaRPr>
            </a:p>
          </p:txBody>
        </p:sp>
        <p:sp>
          <p:nvSpPr>
            <p:cNvPr id="5" name="TextBox 4"/>
            <p:cNvSpPr txBox="1"/>
            <p:nvPr/>
          </p:nvSpPr>
          <p:spPr>
            <a:xfrm rot="16200000">
              <a:off x="27571" y="3805899"/>
              <a:ext cx="1618608" cy="307777"/>
            </a:xfrm>
            <a:prstGeom prst="rect">
              <a:avLst/>
            </a:prstGeom>
            <a:noFill/>
          </p:spPr>
          <p:txBody>
            <a:bodyPr wrap="square" rtlCol="0">
              <a:spAutoFit/>
            </a:bodyPr>
            <a:lstStyle/>
            <a:p>
              <a:pPr marL="0" marR="0" algn="ctr">
                <a:spcBef>
                  <a:spcPts val="0"/>
                </a:spcBef>
                <a:spcAft>
                  <a:spcPts val="0"/>
                </a:spcAft>
              </a:pPr>
              <a:r>
                <a:rPr lang="en-US" sz="1400" kern="1200" dirty="0">
                  <a:solidFill>
                    <a:srgbClr val="000000"/>
                  </a:solidFill>
                  <a:effectLst/>
                  <a:latin typeface="Times New Roman"/>
                  <a:ea typeface="ＭＳ 明朝"/>
                  <a:cs typeface="Times New Roman"/>
                </a:rPr>
                <a:t>Root Length (cm)</a:t>
              </a:r>
              <a:endParaRPr lang="en-US" sz="1400" dirty="0">
                <a:effectLst/>
                <a:latin typeface="Times New Roman"/>
                <a:ea typeface="ＭＳ 明朝"/>
                <a:cs typeface="Times New Roman"/>
              </a:endParaRPr>
            </a:p>
          </p:txBody>
        </p:sp>
      </p:grpSp>
    </p:spTree>
    <p:extLst>
      <p:ext uri="{BB962C8B-B14F-4D97-AF65-F5344CB8AC3E}">
        <p14:creationId xmlns:p14="http://schemas.microsoft.com/office/powerpoint/2010/main" val="2545533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62389" y="1805051"/>
            <a:ext cx="5126522" cy="3103257"/>
          </a:xfrm>
          <a:prstGeom prst="rect">
            <a:avLst/>
          </a:prstGeom>
        </p:spPr>
      </p:pic>
      <p:sp>
        <p:nvSpPr>
          <p:cNvPr id="3" name="Rectangle 2"/>
          <p:cNvSpPr/>
          <p:nvPr/>
        </p:nvSpPr>
        <p:spPr>
          <a:xfrm>
            <a:off x="962389" y="5073860"/>
            <a:ext cx="5126522" cy="400110"/>
          </a:xfrm>
          <a:prstGeom prst="rect">
            <a:avLst/>
          </a:prstGeom>
        </p:spPr>
        <p:txBody>
          <a:bodyPr wrap="square">
            <a:spAutoFit/>
          </a:bodyPr>
          <a:lstStyle/>
          <a:p>
            <a:r>
              <a:rPr lang="en-US" sz="1000" b="1" dirty="0" smtClean="0">
                <a:latin typeface="Times New Roman"/>
                <a:cs typeface="Times New Roman"/>
              </a:rPr>
              <a:t>Supplemental </a:t>
            </a:r>
            <a:r>
              <a:rPr lang="en-US" sz="1000" b="1" dirty="0">
                <a:latin typeface="Times New Roman"/>
                <a:cs typeface="Times New Roman"/>
              </a:rPr>
              <a:t>Figure </a:t>
            </a:r>
            <a:r>
              <a:rPr lang="en-US" sz="1000" b="1" dirty="0" smtClean="0">
                <a:latin typeface="Times New Roman"/>
                <a:cs typeface="Times New Roman"/>
              </a:rPr>
              <a:t>6. </a:t>
            </a:r>
            <a:r>
              <a:rPr lang="en-US" sz="1000" dirty="0">
                <a:latin typeface="Times New Roman"/>
                <a:cs typeface="Times New Roman"/>
              </a:rPr>
              <a:t>Expression of </a:t>
            </a:r>
            <a:r>
              <a:rPr lang="en-US" sz="1000" i="1" dirty="0">
                <a:latin typeface="Times New Roman"/>
                <a:cs typeface="Times New Roman"/>
              </a:rPr>
              <a:t>RNR</a:t>
            </a:r>
            <a:r>
              <a:rPr lang="en-US" sz="1000" dirty="0">
                <a:latin typeface="Times New Roman"/>
                <a:cs typeface="Times New Roman"/>
              </a:rPr>
              <a:t> genes in wild-type and mutant plants subjected to HU treatment. </a:t>
            </a:r>
            <a:r>
              <a:rPr lang="en-US" sz="1000" b="1" dirty="0">
                <a:latin typeface="Times New Roman"/>
                <a:cs typeface="Times New Roman"/>
              </a:rPr>
              <a:t> </a:t>
            </a:r>
            <a:endParaRPr lang="en-US" sz="1000" dirty="0">
              <a:latin typeface="Times New Roman"/>
              <a:cs typeface="Times New Roman"/>
            </a:endParaRPr>
          </a:p>
        </p:txBody>
      </p:sp>
    </p:spTree>
    <p:extLst>
      <p:ext uri="{BB962C8B-B14F-4D97-AF65-F5344CB8AC3E}">
        <p14:creationId xmlns:p14="http://schemas.microsoft.com/office/powerpoint/2010/main" val="2857454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23611" y="973369"/>
            <a:ext cx="5484582" cy="3160095"/>
          </a:xfrm>
          <a:prstGeom prst="rect">
            <a:avLst/>
          </a:prstGeom>
        </p:spPr>
      </p:pic>
      <p:sp>
        <p:nvSpPr>
          <p:cNvPr id="4" name="Rectangle 3"/>
          <p:cNvSpPr/>
          <p:nvPr/>
        </p:nvSpPr>
        <p:spPr>
          <a:xfrm>
            <a:off x="723612" y="4296129"/>
            <a:ext cx="5484581" cy="861774"/>
          </a:xfrm>
          <a:prstGeom prst="rect">
            <a:avLst/>
          </a:prstGeom>
        </p:spPr>
        <p:txBody>
          <a:bodyPr wrap="square">
            <a:spAutoFit/>
          </a:bodyPr>
          <a:lstStyle/>
          <a:p>
            <a:pPr algn="just"/>
            <a:r>
              <a:rPr lang="en-US" sz="1000" b="1" dirty="0" smtClean="0">
                <a:latin typeface="Times New Roman"/>
                <a:cs typeface="Times New Roman"/>
              </a:rPr>
              <a:t>Supplemental Figure 7.</a:t>
            </a:r>
            <a:r>
              <a:rPr lang="en-US" sz="1000" dirty="0" smtClean="0">
                <a:latin typeface="Times New Roman"/>
                <a:cs typeface="Times New Roman"/>
              </a:rPr>
              <a:t> GUS staining of root tips. 5-days-old wild-type and mutant seedlings (carrying P</a:t>
            </a:r>
            <a:r>
              <a:rPr lang="en-US" sz="1000" i="1" baseline="-25000" dirty="0" smtClean="0">
                <a:latin typeface="Times New Roman"/>
                <a:cs typeface="Times New Roman"/>
              </a:rPr>
              <a:t>cyclinB1</a:t>
            </a:r>
            <a:r>
              <a:rPr lang="en-US" sz="1000" dirty="0" smtClean="0">
                <a:latin typeface="Times New Roman"/>
                <a:cs typeface="Times New Roman"/>
              </a:rPr>
              <a:t>:GUS) were left untreated (A), or (B) treated with 100 </a:t>
            </a:r>
            <a:r>
              <a:rPr lang="en-US" sz="1000" dirty="0" err="1" smtClean="0">
                <a:latin typeface="Times New Roman"/>
                <a:cs typeface="Times New Roman"/>
              </a:rPr>
              <a:t>Gy</a:t>
            </a:r>
            <a:r>
              <a:rPr lang="en-US" sz="1000" dirty="0" smtClean="0">
                <a:latin typeface="Times New Roman"/>
                <a:cs typeface="Times New Roman"/>
              </a:rPr>
              <a:t> of gamma radiation.  Individual wild-type and mutant plants were then harvested after 24 hours for GUS staining of root tips.  At least 10 individual plants from each line were harvested and stained for each treatment.  One representative root tip is shown for each line.</a:t>
            </a:r>
            <a:r>
              <a:rPr lang="en-US" sz="1000" dirty="0" smtClean="0">
                <a:effectLst/>
                <a:latin typeface="Times New Roman"/>
                <a:cs typeface="Times New Roman"/>
              </a:rPr>
              <a:t> </a:t>
            </a:r>
            <a:endParaRPr lang="en-US" sz="1000" dirty="0">
              <a:latin typeface="Times New Roman"/>
              <a:cs typeface="Times New Roman"/>
            </a:endParaRPr>
          </a:p>
        </p:txBody>
      </p:sp>
    </p:spTree>
    <p:extLst>
      <p:ext uri="{BB962C8B-B14F-4D97-AF65-F5344CB8AC3E}">
        <p14:creationId xmlns:p14="http://schemas.microsoft.com/office/powerpoint/2010/main" val="1200721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98321" y="597987"/>
            <a:ext cx="2903126" cy="2123323"/>
          </a:xfrm>
          <a:prstGeom prst="rect">
            <a:avLst/>
          </a:prstGeom>
        </p:spPr>
      </p:pic>
      <p:sp>
        <p:nvSpPr>
          <p:cNvPr id="4" name="Rectangle 3"/>
          <p:cNvSpPr/>
          <p:nvPr/>
        </p:nvSpPr>
        <p:spPr>
          <a:xfrm>
            <a:off x="1998482" y="2760873"/>
            <a:ext cx="3002965" cy="553998"/>
          </a:xfrm>
          <a:prstGeom prst="rect">
            <a:avLst/>
          </a:prstGeom>
        </p:spPr>
        <p:txBody>
          <a:bodyPr wrap="square">
            <a:spAutoFit/>
          </a:bodyPr>
          <a:lstStyle/>
          <a:p>
            <a:r>
              <a:rPr lang="en-US" sz="1000" b="1" dirty="0" smtClean="0">
                <a:latin typeface="Times New Roman"/>
                <a:cs typeface="Times New Roman"/>
              </a:rPr>
              <a:t>Supplemental Figure 8. </a:t>
            </a:r>
            <a:r>
              <a:rPr lang="en-US" sz="1000" dirty="0" err="1" smtClean="0">
                <a:latin typeface="Times New Roman"/>
                <a:cs typeface="Times New Roman"/>
              </a:rPr>
              <a:t>Siliques</a:t>
            </a:r>
            <a:r>
              <a:rPr lang="en-US" sz="1000" dirty="0" smtClean="0">
                <a:latin typeface="Times New Roman"/>
                <a:cs typeface="Times New Roman"/>
              </a:rPr>
              <a:t> harvested from ~6 weeks old wild-type and mutant Arabidopsis plants.</a:t>
            </a:r>
          </a:p>
          <a:p>
            <a:r>
              <a:rPr lang="en-US" sz="1000" dirty="0" smtClean="0">
                <a:latin typeface="Times New Roman"/>
                <a:cs typeface="Times New Roman"/>
              </a:rPr>
              <a:t> </a:t>
            </a:r>
          </a:p>
        </p:txBody>
      </p:sp>
    </p:spTree>
    <p:extLst>
      <p:ext uri="{BB962C8B-B14F-4D97-AF65-F5344CB8AC3E}">
        <p14:creationId xmlns:p14="http://schemas.microsoft.com/office/powerpoint/2010/main" val="741141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98321" y="1217929"/>
            <a:ext cx="2903126" cy="2123323"/>
          </a:xfrm>
          <a:prstGeom prst="rect">
            <a:avLst/>
          </a:prstGeom>
        </p:spPr>
      </p:pic>
      <p:sp>
        <p:nvSpPr>
          <p:cNvPr id="4" name="Rectangle 3"/>
          <p:cNvSpPr/>
          <p:nvPr/>
        </p:nvSpPr>
        <p:spPr>
          <a:xfrm>
            <a:off x="2006373" y="3325032"/>
            <a:ext cx="2868866" cy="400110"/>
          </a:xfrm>
          <a:prstGeom prst="rect">
            <a:avLst/>
          </a:prstGeom>
        </p:spPr>
        <p:txBody>
          <a:bodyPr wrap="square">
            <a:spAutoFit/>
          </a:bodyPr>
          <a:lstStyle/>
          <a:p>
            <a:r>
              <a:rPr lang="en-US" sz="1000" b="1" dirty="0" smtClean="0">
                <a:latin typeface="Times New Roman"/>
                <a:cs typeface="Times New Roman"/>
              </a:rPr>
              <a:t>Supplemental Figure 9. </a:t>
            </a:r>
            <a:r>
              <a:rPr lang="en-US" sz="1000" dirty="0" err="1" smtClean="0">
                <a:latin typeface="Times New Roman"/>
                <a:cs typeface="Times New Roman"/>
              </a:rPr>
              <a:t>Siliques</a:t>
            </a:r>
            <a:r>
              <a:rPr lang="en-US" sz="1000" dirty="0" smtClean="0">
                <a:latin typeface="Times New Roman"/>
                <a:cs typeface="Times New Roman"/>
              </a:rPr>
              <a:t> harvested from ~7 weeks old wild-type and mutant Arabidopsis plants.</a:t>
            </a:r>
            <a:endParaRPr lang="en-US" sz="1000" dirty="0">
              <a:latin typeface="Times New Roman"/>
              <a:cs typeface="Times New Roman"/>
            </a:endParaRPr>
          </a:p>
        </p:txBody>
      </p:sp>
    </p:spTree>
    <p:extLst>
      <p:ext uri="{BB962C8B-B14F-4D97-AF65-F5344CB8AC3E}">
        <p14:creationId xmlns:p14="http://schemas.microsoft.com/office/powerpoint/2010/main" val="393565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722</TotalTime>
  <Words>991</Words>
  <Application>Microsoft Macintosh PowerPoint</Application>
  <PresentationFormat>Letter Paper (8.5x11 in)</PresentationFormat>
  <Paragraphs>65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Culligan</dc:creator>
  <cp:lastModifiedBy>Kevin Culligan</cp:lastModifiedBy>
  <cp:revision>30</cp:revision>
  <dcterms:created xsi:type="dcterms:W3CDTF">2013-03-29T16:37:48Z</dcterms:created>
  <dcterms:modified xsi:type="dcterms:W3CDTF">2013-10-20T21:28:04Z</dcterms:modified>
</cp:coreProperties>
</file>