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38" autoAdjust="0"/>
  </p:normalViewPr>
  <p:slideViewPr>
    <p:cSldViewPr>
      <p:cViewPr varScale="1">
        <p:scale>
          <a:sx n="88" d="100"/>
          <a:sy n="88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144BE-6B8B-784F-9DA1-78F6DC4A73AA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7B1FF-9F6B-154C-AB19-A82E51D6F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6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7B1FF-9F6B-154C-AB19-A82E51D6F2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32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7B1FF-9F6B-154C-AB19-A82E51D6F2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32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7B1FF-9F6B-154C-AB19-A82E51D6F2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32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DFAC21-084F-4FC1-9A17-15CD3FA3128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FC9EBE-1623-4050-A227-0E5C34833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DFAC21-084F-4FC1-9A17-15CD3FA31283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FC9EBE-1623-4050-A227-0E5C348333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Line 26"/>
          <p:cNvSpPr>
            <a:spLocks noChangeShapeType="1"/>
          </p:cNvSpPr>
          <p:nvPr userDrawn="1"/>
        </p:nvSpPr>
        <p:spPr bwMode="auto">
          <a:xfrm>
            <a:off x="609600" y="6324600"/>
            <a:ext cx="792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28" descr="JID_126_8_titl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0" y="6362700"/>
            <a:ext cx="41656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447801"/>
            <a:ext cx="8534400" cy="2152650"/>
          </a:xfrm>
        </p:spPr>
        <p:txBody>
          <a:bodyPr>
            <a:normAutofit/>
          </a:bodyPr>
          <a:lstStyle/>
          <a:p>
            <a:r>
              <a:rPr lang="en-US" dirty="0" smtClean="0"/>
              <a:t>Research Techniques Made Simple:</a:t>
            </a:r>
            <a:br>
              <a:rPr lang="en-US" dirty="0" smtClean="0"/>
            </a:br>
            <a:r>
              <a:rPr lang="en-US" dirty="0" smtClean="0"/>
              <a:t>Antibody phage display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Christoph M. Hammers </a:t>
            </a:r>
          </a:p>
          <a:p>
            <a:r>
              <a:rPr lang="en-US" dirty="0" smtClean="0"/>
              <a:t>and John R. Stanley</a:t>
            </a:r>
          </a:p>
          <a:p>
            <a:endParaRPr lang="en-US" dirty="0" smtClean="0"/>
          </a:p>
          <a:p>
            <a:r>
              <a:rPr lang="en-US" dirty="0" smtClean="0"/>
              <a:t>Dept. of Dermatology, University of Pennsylvania, Philadelphia, PA, USA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with other methods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251484"/>
              </p:ext>
            </p:extLst>
          </p:nvPr>
        </p:nvGraphicFramePr>
        <p:xfrm>
          <a:off x="1143000" y="1295400"/>
          <a:ext cx="837565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5" imgW="8369300" imgH="4953000" progId="Word.Document.12">
                  <p:embed/>
                </p:oleObj>
              </mc:Choice>
              <mc:Fallback>
                <p:oleObj name="Document" r:id="rId5" imgW="8369300" imgH="4953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1295400"/>
                        <a:ext cx="837565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015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Antibody phage display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closely related to production of monoclonal antibodies</a:t>
            </a:r>
          </a:p>
          <a:p>
            <a:r>
              <a:rPr lang="en-US" dirty="0" smtClean="0"/>
              <a:t>Initially described by Smith in 1985, further developed by other groups (e.g., Winter, </a:t>
            </a:r>
            <a:r>
              <a:rPr lang="en-US" dirty="0" err="1" smtClean="0"/>
              <a:t>McCafferty</a:t>
            </a:r>
            <a:r>
              <a:rPr lang="en-US" dirty="0" smtClean="0"/>
              <a:t>, Lerner, </a:t>
            </a:r>
            <a:r>
              <a:rPr lang="en-US" dirty="0" err="1" smtClean="0"/>
              <a:t>Barbas</a:t>
            </a:r>
            <a:r>
              <a:rPr lang="en-US" dirty="0" smtClean="0"/>
              <a:t>)</a:t>
            </a:r>
          </a:p>
          <a:p>
            <a:r>
              <a:rPr lang="en-US" dirty="0" smtClean="0"/>
              <a:t>Based on genetic engineering of bacteriophages and repeated antigen-guided selection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Antibody phage </a:t>
            </a:r>
            <a:r>
              <a:rPr lang="en-US" dirty="0" smtClean="0"/>
              <a:t>display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in vitro selection of monoclonal antibodies (mAb; in form of scFv or Fab) of virtually any specificity</a:t>
            </a:r>
          </a:p>
          <a:p>
            <a:r>
              <a:rPr lang="en-US" dirty="0" smtClean="0"/>
              <a:t>Enables research to study genetics and function of antigen-specific mAb</a:t>
            </a:r>
          </a:p>
          <a:p>
            <a:r>
              <a:rPr lang="en-US" dirty="0" smtClean="0"/>
              <a:t>Facilitating dissection of immunological processes in microbiology/virology and in autoimmune diseases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construction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0" y="1707790"/>
            <a:ext cx="4648200" cy="4007210"/>
            <a:chOff x="128182" y="-103560"/>
            <a:chExt cx="2993592" cy="2580774"/>
          </a:xfrm>
        </p:grpSpPr>
        <p:sp>
          <p:nvSpPr>
            <p:cNvPr id="6" name="Rounded Rectangle 5"/>
            <p:cNvSpPr/>
            <p:nvPr/>
          </p:nvSpPr>
          <p:spPr>
            <a:xfrm>
              <a:off x="128182" y="-103560"/>
              <a:ext cx="2993592" cy="2580774"/>
            </a:xfrm>
            <a:prstGeom prst="roundRect">
              <a:avLst>
                <a:gd name="adj" fmla="val 915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8182" y="118385"/>
              <a:ext cx="791698" cy="35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Human </a:t>
              </a:r>
            </a:p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cell source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904183" y="318439"/>
              <a:ext cx="336274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237062" y="114766"/>
              <a:ext cx="1133674" cy="3567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mRNA,</a:t>
              </a:r>
            </a:p>
            <a:p>
              <a:pPr algn="ctr"/>
              <a:r>
                <a:rPr lang="en-US" sz="1500" dirty="0">
                  <a:latin typeface="Times New Roman"/>
                  <a:cs typeface="Times New Roman"/>
                </a:rPr>
                <a:t>r</a:t>
              </a:r>
              <a:r>
                <a:rPr lang="en-US" sz="1500" dirty="0" smtClean="0">
                  <a:latin typeface="Times New Roman"/>
                  <a:cs typeface="Times New Roman"/>
                </a:rPr>
                <a:t>everse transcription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1844" y="683391"/>
              <a:ext cx="2415655" cy="35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Isotype-specific PCR for VH and VL (scFv) or VH, CH1, VL, CL (Fab)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9759" y="1215667"/>
              <a:ext cx="2070327" cy="35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Cloning of overlap fragments into phagemid vector (e.g., pComb3X)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824858" y="1605509"/>
              <a:ext cx="65" cy="144801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92571" y="1702076"/>
              <a:ext cx="2629203" cy="654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Electroporation into competent cells (suppressor strain), test of library complexity, rescue of phagemids by helper phage addition (e.g., VCSM13)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824793" y="1079852"/>
              <a:ext cx="65" cy="144801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824727" y="536236"/>
              <a:ext cx="65" cy="144801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>
              <a:off x="-304642" y="1056083"/>
              <a:ext cx="1429929" cy="35679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LIBRARY CONSTRUCTION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035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Panning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828800" y="1447800"/>
            <a:ext cx="5181600" cy="4677213"/>
            <a:chOff x="98409" y="2137603"/>
            <a:chExt cx="4308745" cy="3889323"/>
          </a:xfrm>
        </p:grpSpPr>
        <p:sp>
          <p:nvSpPr>
            <p:cNvPr id="6" name="Rounded Rectangle 5"/>
            <p:cNvSpPr/>
            <p:nvPr/>
          </p:nvSpPr>
          <p:spPr>
            <a:xfrm>
              <a:off x="128182" y="2137603"/>
              <a:ext cx="4278971" cy="3889323"/>
            </a:xfrm>
            <a:prstGeom prst="roundRect">
              <a:avLst>
                <a:gd name="adj" fmla="val 477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20022" y="2264331"/>
              <a:ext cx="823768" cy="1036519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Titration of output from selection (~10</a:t>
              </a:r>
              <a:r>
                <a:rPr lang="en-US" sz="1500" baseline="30000" dirty="0" smtClean="0">
                  <a:latin typeface="Times New Roman"/>
                  <a:cs typeface="Times New Roman"/>
                </a:rPr>
                <a:t>5</a:t>
              </a:r>
              <a:r>
                <a:rPr lang="en-US" sz="1500" dirty="0" smtClean="0">
                  <a:latin typeface="Times New Roman"/>
                  <a:cs typeface="Times New Roman"/>
                </a:rPr>
                <a:t>-10</a:t>
              </a:r>
              <a:r>
                <a:rPr lang="en-US" sz="1500" baseline="30000" dirty="0" smtClean="0">
                  <a:latin typeface="Times New Roman"/>
                  <a:cs typeface="Times New Roman"/>
                </a:rPr>
                <a:t>8</a:t>
              </a:r>
              <a:r>
                <a:rPr lang="en-US" sz="1500" dirty="0" smtClean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1041748" y="4053900"/>
              <a:ext cx="1710554" cy="1710554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9" name="Oval 8"/>
            <p:cNvSpPr/>
            <p:nvPr/>
          </p:nvSpPr>
          <p:spPr>
            <a:xfrm>
              <a:off x="569719" y="2572523"/>
              <a:ext cx="3302000" cy="3302000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48390" y="2391059"/>
              <a:ext cx="1111303" cy="46067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Phage (</a:t>
              </a:r>
              <a:r>
                <a:rPr lang="en-US" sz="1500" b="1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b="1" dirty="0" smtClean="0">
                  <a:latin typeface="Times New Roman"/>
                  <a:cs typeface="Times New Roman"/>
                </a:rPr>
                <a:t>) </a:t>
              </a:r>
            </a:p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preparation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1773" y="3024697"/>
              <a:ext cx="1763584" cy="652623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Titration of polyclonal 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dirty="0">
                  <a:latin typeface="Times New Roman"/>
                  <a:cs typeface="Times New Roman"/>
                </a:rPr>
                <a:t> </a:t>
              </a:r>
              <a:r>
                <a:rPr lang="en-US" sz="1500" dirty="0" smtClean="0">
                  <a:latin typeface="Times New Roman"/>
                  <a:cs typeface="Times New Roman"/>
                </a:rPr>
                <a:t>pool (input to selection </a:t>
              </a:r>
              <a:r>
                <a:rPr lang="en-US" sz="1500" dirty="0">
                  <a:latin typeface="Times New Roman"/>
                  <a:cs typeface="Times New Roman"/>
                </a:rPr>
                <a:t>~</a:t>
              </a:r>
              <a:r>
                <a:rPr lang="en-US" sz="1500" dirty="0" smtClean="0">
                  <a:latin typeface="Times New Roman"/>
                  <a:cs typeface="Times New Roman"/>
                </a:rPr>
                <a:t>10</a:t>
              </a:r>
              <a:r>
                <a:rPr lang="en-US" sz="1500" baseline="30000" dirty="0" smtClean="0">
                  <a:latin typeface="Times New Roman"/>
                  <a:cs typeface="Times New Roman"/>
                </a:rPr>
                <a:t>12</a:t>
              </a:r>
              <a:r>
                <a:rPr lang="en-US" sz="1500" dirty="0" smtClean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8181" y="4035085"/>
              <a:ext cx="857323" cy="652623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Incubation with ag of interest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3588" y="5073339"/>
              <a:ext cx="1089558" cy="460675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Wash away</a:t>
              </a:r>
            </a:p>
            <a:p>
              <a:pPr algn="ctr"/>
              <a:r>
                <a:rPr lang="en-US" sz="1500" dirty="0">
                  <a:latin typeface="Times New Roman"/>
                  <a:cs typeface="Times New Roman"/>
                </a:rPr>
                <a:t>n</a:t>
              </a:r>
              <a:r>
                <a:rPr lang="en-US" sz="1500" dirty="0" smtClean="0">
                  <a:latin typeface="Times New Roman"/>
                  <a:cs typeface="Times New Roman"/>
                </a:rPr>
                <a:t>on-binders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57173" y="5670710"/>
              <a:ext cx="1002520" cy="268727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Elute binders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82506" y="4165247"/>
              <a:ext cx="1647462" cy="652623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Incubation with 2</a:t>
              </a:r>
              <a:r>
                <a:rPr lang="en-US" sz="1500" baseline="30000" dirty="0" smtClean="0">
                  <a:latin typeface="Times New Roman"/>
                  <a:cs typeface="Times New Roman"/>
                </a:rPr>
                <a:t>nd</a:t>
              </a:r>
              <a:r>
                <a:rPr lang="en-US" sz="1500" dirty="0" smtClean="0">
                  <a:latin typeface="Times New Roman"/>
                  <a:cs typeface="Times New Roman"/>
                </a:rPr>
                <a:t> ag of interest (double recognition panning)</a:t>
              </a:r>
            </a:p>
          </p:txBody>
        </p:sp>
        <p:sp>
          <p:nvSpPr>
            <p:cNvPr id="17" name="Isosceles Triangle 16"/>
            <p:cNvSpPr/>
            <p:nvPr/>
          </p:nvSpPr>
          <p:spPr>
            <a:xfrm rot="13266650" flipH="1">
              <a:off x="1046637" y="2956501"/>
              <a:ext cx="135721" cy="124399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2667083" y="4808390"/>
              <a:ext cx="157142" cy="135467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508082" y="3943439"/>
              <a:ext cx="157142" cy="135467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0" name="Isosceles Triangle 19"/>
            <p:cNvSpPr/>
            <p:nvPr/>
          </p:nvSpPr>
          <p:spPr>
            <a:xfrm rot="8690022" flipH="1">
              <a:off x="750714" y="5017211"/>
              <a:ext cx="123628" cy="110376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1" name="Isosceles Triangle 20"/>
            <p:cNvSpPr/>
            <p:nvPr/>
          </p:nvSpPr>
          <p:spPr>
            <a:xfrm rot="6802751" flipH="1">
              <a:off x="1653257" y="5735600"/>
              <a:ext cx="139825" cy="124837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2" name="Isosceles Triangle 21"/>
            <p:cNvSpPr/>
            <p:nvPr/>
          </p:nvSpPr>
          <p:spPr>
            <a:xfrm rot="10800000">
              <a:off x="969069" y="4991681"/>
              <a:ext cx="157142" cy="135467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3" name="Isosceles Triangle 22"/>
            <p:cNvSpPr/>
            <p:nvPr/>
          </p:nvSpPr>
          <p:spPr>
            <a:xfrm rot="407399" flipH="1">
              <a:off x="3757933" y="4477904"/>
              <a:ext cx="151807" cy="135534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4" name="Freeform 23"/>
            <p:cNvSpPr/>
            <p:nvPr/>
          </p:nvSpPr>
          <p:spPr>
            <a:xfrm rot="14738912">
              <a:off x="2877300" y="3008698"/>
              <a:ext cx="494071" cy="509568"/>
            </a:xfrm>
            <a:custGeom>
              <a:avLst/>
              <a:gdLst>
                <a:gd name="connsiteX0" fmla="*/ 0 w 821267"/>
                <a:gd name="connsiteY0" fmla="*/ 0 h 331466"/>
                <a:gd name="connsiteX1" fmla="*/ 516467 w 821267"/>
                <a:gd name="connsiteY1" fmla="*/ 287867 h 331466"/>
                <a:gd name="connsiteX2" fmla="*/ 821267 w 821267"/>
                <a:gd name="connsiteY2" fmla="*/ 330200 h 331466"/>
                <a:gd name="connsiteX3" fmla="*/ 821267 w 821267"/>
                <a:gd name="connsiteY3" fmla="*/ 330200 h 33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1267" h="331466">
                  <a:moveTo>
                    <a:pt x="0" y="0"/>
                  </a:moveTo>
                  <a:cubicBezTo>
                    <a:pt x="189794" y="116417"/>
                    <a:pt x="379589" y="232834"/>
                    <a:pt x="516467" y="287867"/>
                  </a:cubicBezTo>
                  <a:cubicBezTo>
                    <a:pt x="653345" y="342900"/>
                    <a:pt x="821267" y="330200"/>
                    <a:pt x="821267" y="330200"/>
                  </a:cubicBezTo>
                  <a:lnTo>
                    <a:pt x="821267" y="33020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500">
                <a:ln w="12700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752302" y="3386591"/>
              <a:ext cx="679851" cy="460675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Helper 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dirty="0" smtClean="0">
                  <a:latin typeface="Times New Roman"/>
                  <a:cs typeface="Times New Roman"/>
                </a:rPr>
                <a:t> </a:t>
              </a:r>
            </a:p>
          </p:txBody>
        </p:sp>
        <p:sp>
          <p:nvSpPr>
            <p:cNvPr id="26" name="Isosceles Triangle 25"/>
            <p:cNvSpPr/>
            <p:nvPr/>
          </p:nvSpPr>
          <p:spPr>
            <a:xfrm rot="16930569" flipH="1">
              <a:off x="2606285" y="2583177"/>
              <a:ext cx="111774" cy="102450"/>
            </a:xfrm>
            <a:prstGeom prst="triangl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8409" y="2264331"/>
              <a:ext cx="1176867" cy="652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Pooled polyclonal 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dirty="0">
                  <a:latin typeface="Times New Roman"/>
                  <a:cs typeface="Times New Roman"/>
                </a:rPr>
                <a:t> </a:t>
              </a:r>
              <a:r>
                <a:rPr lang="en-US" sz="1500" dirty="0" smtClean="0">
                  <a:latin typeface="Times New Roman"/>
                  <a:cs typeface="Times New Roman"/>
                </a:rPr>
                <a:t>ELISA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1217463" y="2646793"/>
              <a:ext cx="559989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71719" y="3373129"/>
              <a:ext cx="0" cy="746308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342996" y="5545176"/>
              <a:ext cx="944067" cy="268727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PANNING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 rot="2615563">
              <a:off x="1225281" y="5223745"/>
              <a:ext cx="431528" cy="39205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2" name="Rounded Rectangle 31"/>
            <p:cNvSpPr/>
            <p:nvPr/>
          </p:nvSpPr>
          <p:spPr>
            <a:xfrm rot="2615563">
              <a:off x="1347784" y="5309781"/>
              <a:ext cx="431528" cy="39205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3" name="Rounded Rectangle 32"/>
            <p:cNvSpPr/>
            <p:nvPr/>
          </p:nvSpPr>
          <p:spPr>
            <a:xfrm rot="1878169">
              <a:off x="1355620" y="5279755"/>
              <a:ext cx="431528" cy="392059"/>
            </a:xfrm>
            <a:prstGeom prst="roundRect">
              <a:avLst>
                <a:gd name="adj" fmla="val 265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29968" y="3766080"/>
              <a:ext cx="1077186" cy="652623"/>
            </a:xfrm>
            <a:prstGeom prst="rect">
              <a:avLst/>
            </a:prstGeom>
            <a:solidFill>
              <a:srgbClr val="D9969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Infect competent cells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03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I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33400" y="1600200"/>
            <a:ext cx="7861120" cy="4287450"/>
            <a:chOff x="3961563" y="2809789"/>
            <a:chExt cx="4968598" cy="2612011"/>
          </a:xfrm>
        </p:grpSpPr>
        <p:sp>
          <p:nvSpPr>
            <p:cNvPr id="10" name="Rounded Rectangle 9"/>
            <p:cNvSpPr/>
            <p:nvPr/>
          </p:nvSpPr>
          <p:spPr>
            <a:xfrm>
              <a:off x="3961563" y="2809789"/>
              <a:ext cx="4968598" cy="2612011"/>
            </a:xfrm>
            <a:prstGeom prst="roundRect">
              <a:avLst>
                <a:gd name="adj" fmla="val 4153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50535" y="4138060"/>
              <a:ext cx="1217209" cy="900021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Monoclonal </a:t>
              </a:r>
              <a:r>
                <a:rPr lang="en-US" sz="1500" b="1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b="1" dirty="0">
                  <a:latin typeface="Times New Roman"/>
                  <a:cs typeface="Times New Roman"/>
                </a:rPr>
                <a:t> </a:t>
              </a:r>
              <a:endParaRPr lang="en-US" sz="1500" b="1" dirty="0" smtClean="0">
                <a:latin typeface="Times New Roman"/>
                <a:cs typeface="Times New Roman"/>
              </a:endParaRPr>
            </a:p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preparation </a:t>
              </a:r>
            </a:p>
            <a:p>
              <a:pPr algn="ctr"/>
              <a:r>
                <a:rPr lang="en-US" sz="1500" b="1" dirty="0" smtClean="0">
                  <a:latin typeface="Times New Roman"/>
                  <a:cs typeface="Times New Roman"/>
                </a:rPr>
                <a:t>(usually after 2-4 rounds of panning; </a:t>
              </a:r>
            </a:p>
            <a:p>
              <a:pPr algn="ctr"/>
              <a:r>
                <a:rPr lang="en-US" sz="1500" b="1" dirty="0">
                  <a:latin typeface="Times New Roman"/>
                  <a:cs typeface="Times New Roman"/>
                </a:rPr>
                <a:t>p</a:t>
              </a:r>
              <a:r>
                <a:rPr lang="en-US" sz="1500" b="1" dirty="0" smtClean="0">
                  <a:latin typeface="Times New Roman"/>
                  <a:cs typeface="Times New Roman"/>
                </a:rPr>
                <a:t>roceed if polyclonal </a:t>
              </a:r>
              <a:r>
                <a:rPr lang="en-US" sz="1500" b="1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b="1" dirty="0" smtClean="0">
                  <a:latin typeface="Times New Roman"/>
                  <a:cs typeface="Times New Roman"/>
                </a:rPr>
                <a:t> ELISA +)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77894" y="4368804"/>
              <a:ext cx="952581" cy="478136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Plasmid preparation</a:t>
              </a:r>
            </a:p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of monoclonal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4810" y="4379927"/>
              <a:ext cx="884844" cy="478136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Monoclonal</a:t>
              </a:r>
            </a:p>
            <a:p>
              <a:pPr algn="ctr"/>
              <a:r>
                <a:rPr lang="en-US" sz="1500" dirty="0" err="1" smtClean="0">
                  <a:latin typeface="Times New Roman"/>
                  <a:cs typeface="Times New Roman"/>
                </a:rPr>
                <a:t>Φ</a:t>
              </a:r>
              <a:r>
                <a:rPr lang="en-US" sz="1500" dirty="0" smtClean="0">
                  <a:latin typeface="Times New Roman"/>
                  <a:cs typeface="Times New Roman"/>
                </a:rPr>
                <a:t> ELISA</a:t>
              </a:r>
            </a:p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(proceed if +)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60687" y="3641374"/>
              <a:ext cx="884844" cy="337508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Sanger sequencing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603676" y="3133917"/>
              <a:ext cx="336273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821026" y="3977397"/>
              <a:ext cx="1109132" cy="1040650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Soluble</a:t>
              </a:r>
            </a:p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mAb production (scFv, Fab) in 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nonsuppressor</a:t>
              </a:r>
              <a:r>
                <a:rPr lang="en-US" sz="1500" dirty="0" smtClean="0">
                  <a:latin typeface="Times New Roman"/>
                  <a:cs typeface="Times New Roman"/>
                </a:rPr>
                <a:t> strains; subcloning into expression vectors (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Ig</a:t>
              </a:r>
              <a:r>
                <a:rPr lang="en-US" sz="1500" dirty="0" smtClean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27014" y="2848451"/>
              <a:ext cx="1003142" cy="478136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Genetic manipulation of sequence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34607" y="2942208"/>
              <a:ext cx="728132" cy="337508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Genetic analysis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7300416" y="3348136"/>
              <a:ext cx="0" cy="375738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396611" y="3402449"/>
              <a:ext cx="0" cy="541534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450306" y="4604483"/>
              <a:ext cx="336273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499013" y="4615480"/>
              <a:ext cx="336273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7300416" y="4037752"/>
              <a:ext cx="0" cy="375738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651926" y="4613021"/>
              <a:ext cx="264275" cy="0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7603676" y="3410916"/>
              <a:ext cx="395336" cy="382379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714810" y="3723874"/>
              <a:ext cx="928362" cy="33750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ANALYSIS</a:t>
              </a:r>
            </a:p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Times New Roman"/>
                  <a:cs typeface="Times New Roman"/>
                </a:rPr>
                <a:t>I</a:t>
              </a:r>
              <a:endParaRPr lang="en-US" sz="1500" b="1" dirty="0" smtClean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009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I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67000" y="1524000"/>
            <a:ext cx="3733800" cy="4305395"/>
            <a:chOff x="4173273" y="5391181"/>
            <a:chExt cx="4682504" cy="861441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6" name="Rounded Rectangle 5"/>
            <p:cNvSpPr/>
            <p:nvPr/>
          </p:nvSpPr>
          <p:spPr>
            <a:xfrm>
              <a:off x="4173273" y="5391181"/>
              <a:ext cx="4682504" cy="861441"/>
            </a:xfrm>
            <a:prstGeom prst="roundRect">
              <a:avLst>
                <a:gd name="adj" fmla="val 4153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02951" y="5543671"/>
              <a:ext cx="4249159" cy="52651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Various downstream </a:t>
              </a:r>
            </a:p>
            <a:p>
              <a:pPr algn="ctr"/>
              <a:r>
                <a:rPr lang="en-US" sz="1500" dirty="0" smtClean="0">
                  <a:latin typeface="Times New Roman"/>
                  <a:cs typeface="Times New Roman"/>
                </a:rPr>
                <a:t>analyses as</a:t>
              </a:r>
            </a:p>
            <a:p>
              <a:pPr algn="ctr"/>
              <a:endParaRPr lang="en-US" sz="1500" dirty="0" smtClean="0">
                <a:latin typeface="Times New Roman"/>
                <a:cs typeface="Times New Roman"/>
              </a:endParaRP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ELISA of sol. scFv/Fab/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Ig</a:t>
              </a:r>
              <a:endParaRPr lang="en-US" sz="1500" dirty="0" smtClean="0">
                <a:latin typeface="Times New Roman"/>
                <a:cs typeface="Times New Roman"/>
              </a:endParaRP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Immunofluorescence</a:t>
              </a: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Surface </a:t>
              </a:r>
              <a:r>
                <a:rPr lang="en-US" sz="1500" dirty="0" err="1" smtClean="0">
                  <a:latin typeface="Times New Roman"/>
                  <a:cs typeface="Times New Roman"/>
                </a:rPr>
                <a:t>plasmon</a:t>
              </a:r>
              <a:r>
                <a:rPr lang="en-US" sz="1500" dirty="0" smtClean="0">
                  <a:latin typeface="Times New Roman"/>
                  <a:cs typeface="Times New Roman"/>
                </a:rPr>
                <a:t> resonance</a:t>
              </a: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Western blotting/immunoprecipitation</a:t>
              </a: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Testing in tissue culture systems (e.g., pathogenicity studies)</a:t>
              </a: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X-ray crystallography</a:t>
              </a:r>
            </a:p>
            <a:p>
              <a:pPr marL="171450" indent="-171450" algn="ctr">
                <a:buFont typeface="Arial"/>
                <a:buChar char="•"/>
              </a:pPr>
              <a:r>
                <a:rPr lang="en-US" sz="1500" dirty="0" smtClean="0">
                  <a:latin typeface="Times New Roman"/>
                  <a:cs typeface="Times New Roman"/>
                </a:rPr>
                <a:t>…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59065" y="5432250"/>
              <a:ext cx="3701487" cy="64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ANALYSIS 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7488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Peculiarities and limitations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Sufficient </a:t>
            </a:r>
            <a:r>
              <a:rPr lang="en-US" dirty="0"/>
              <a:t>depth of coverage to find ag-specific mAb even </a:t>
            </a:r>
            <a:r>
              <a:rPr lang="en-US" dirty="0" smtClean="0"/>
              <a:t>from rare </a:t>
            </a:r>
            <a:r>
              <a:rPr lang="en-US" dirty="0" err="1"/>
              <a:t>ab</a:t>
            </a:r>
            <a:r>
              <a:rPr lang="en-US" dirty="0"/>
              <a:t>-producing </a:t>
            </a:r>
            <a:r>
              <a:rPr lang="en-US" dirty="0" smtClean="0"/>
              <a:t>clones</a:t>
            </a:r>
          </a:p>
          <a:p>
            <a:r>
              <a:rPr lang="en-US" dirty="0"/>
              <a:t>E</a:t>
            </a:r>
            <a:r>
              <a:rPr lang="en-US" dirty="0" smtClean="0"/>
              <a:t>ase </a:t>
            </a:r>
            <a:r>
              <a:rPr lang="en-US" dirty="0"/>
              <a:t>of constructing and screening antibody </a:t>
            </a:r>
            <a:r>
              <a:rPr lang="en-US" dirty="0" smtClean="0"/>
              <a:t>libraries, many </a:t>
            </a:r>
            <a:r>
              <a:rPr lang="en-US" dirty="0"/>
              <a:t>well-established </a:t>
            </a:r>
            <a:r>
              <a:rPr lang="en-US" dirty="0" smtClean="0"/>
              <a:t>protocols</a:t>
            </a:r>
          </a:p>
          <a:p>
            <a:r>
              <a:rPr lang="en-US" dirty="0"/>
              <a:t>V</a:t>
            </a:r>
            <a:r>
              <a:rPr lang="en-US" dirty="0" smtClean="0"/>
              <a:t>arious </a:t>
            </a:r>
            <a:r>
              <a:rPr lang="en-US" dirty="0"/>
              <a:t>systems that facilitate production of soluble mAb</a:t>
            </a:r>
          </a:p>
        </p:txBody>
      </p:sp>
    </p:spTree>
    <p:extLst>
      <p:ext uri="{BB962C8B-B14F-4D97-AF65-F5344CB8AC3E}">
        <p14:creationId xmlns:p14="http://schemas.microsoft.com/office/powerpoint/2010/main" val="214100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Peculiarities and limitations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defTabSz="457200">
              <a:spcBef>
                <a:spcPts val="0"/>
              </a:spcBef>
              <a:defRPr/>
            </a:pPr>
            <a:r>
              <a:rPr lang="en-US" dirty="0" smtClean="0"/>
              <a:t>Random </a:t>
            </a:r>
            <a:r>
              <a:rPr lang="en-US" dirty="0"/>
              <a:t>pairing of variable heavy and light chain during </a:t>
            </a:r>
            <a:r>
              <a:rPr lang="en-US" dirty="0" smtClean="0"/>
              <a:t>construction (however</a:t>
            </a:r>
            <a:r>
              <a:rPr lang="en-US" dirty="0"/>
              <a:t>, </a:t>
            </a:r>
            <a:r>
              <a:rPr lang="en-US" dirty="0" smtClean="0"/>
              <a:t>in PF, scFv bind </a:t>
            </a:r>
            <a:r>
              <a:rPr lang="en-US" dirty="0"/>
              <a:t>the same epitopes on Dsg as polyclonal patient IgG </a:t>
            </a:r>
            <a:r>
              <a:rPr lang="en-US" dirty="0" smtClean="0"/>
              <a:t>do)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dirty="0" smtClean="0"/>
              <a:t>Not </a:t>
            </a:r>
            <a:r>
              <a:rPr lang="en-US" dirty="0"/>
              <a:t>all phage clones of a given library will display a protein </a:t>
            </a:r>
            <a:r>
              <a:rPr lang="en-US" dirty="0" smtClean="0"/>
              <a:t>(toxicity, interference </a:t>
            </a:r>
            <a:r>
              <a:rPr lang="en-US" dirty="0"/>
              <a:t>with phage assembly</a:t>
            </a:r>
            <a:r>
              <a:rPr lang="en-US" dirty="0" smtClean="0"/>
              <a:t>)</a:t>
            </a:r>
            <a:endParaRPr lang="en-US" dirty="0"/>
          </a:p>
          <a:p>
            <a:pPr defTabSz="457200">
              <a:spcBef>
                <a:spcPts val="0"/>
              </a:spcBef>
              <a:defRPr/>
            </a:pPr>
            <a:r>
              <a:rPr lang="en-US" dirty="0" smtClean="0"/>
              <a:t>Clones </a:t>
            </a:r>
            <a:r>
              <a:rPr lang="en-US" dirty="0"/>
              <a:t>of interest may be missed due to significant loss of DNA material during library construction </a:t>
            </a:r>
            <a:r>
              <a:rPr lang="en-US" dirty="0" smtClean="0"/>
              <a:t>and</a:t>
            </a:r>
            <a:r>
              <a:rPr lang="en-US" dirty="0"/>
              <a:t>/or due to undersized sampling of monoclonals after panning 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dirty="0" smtClean="0"/>
              <a:t>Potent </a:t>
            </a:r>
            <a:r>
              <a:rPr lang="en-US" dirty="0"/>
              <a:t>contamination sources (infective phages, plasmids) and &gt;100 individual working steps per screen </a:t>
            </a:r>
            <a:r>
              <a:rPr lang="en-US" dirty="0" smtClean="0"/>
              <a:t>(probability </a:t>
            </a:r>
            <a:r>
              <a:rPr lang="en-US" dirty="0"/>
              <a:t>of human error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23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518</Words>
  <Application>Microsoft Macintosh PowerPoint</Application>
  <PresentationFormat>On-screen Show (4:3)</PresentationFormat>
  <Paragraphs>78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Document</vt:lpstr>
      <vt:lpstr>Research Techniques Made Simple: Antibody phage display</vt:lpstr>
      <vt:lpstr>Antibody phage display I</vt:lpstr>
      <vt:lpstr>Antibody phage display II</vt:lpstr>
      <vt:lpstr>Library construction</vt:lpstr>
      <vt:lpstr>Panning</vt:lpstr>
      <vt:lpstr>Analysis I</vt:lpstr>
      <vt:lpstr>Analysis I</vt:lpstr>
      <vt:lpstr>Peculiarities and limitations I</vt:lpstr>
      <vt:lpstr>Peculiarities and limitations II</vt:lpstr>
      <vt:lpstr>Comparison with other methods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Blalock</dc:creator>
  <cp:lastModifiedBy>Dr. Christoph Hammers</cp:lastModifiedBy>
  <cp:revision>12</cp:revision>
  <dcterms:created xsi:type="dcterms:W3CDTF">2013-03-15T19:35:01Z</dcterms:created>
  <dcterms:modified xsi:type="dcterms:W3CDTF">2013-09-23T18:22:23Z</dcterms:modified>
</cp:coreProperties>
</file>