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Default Extension="wdp" ContentType="image/vnd.ms-photo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68" r:id="rId3"/>
    <p:sldId id="270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20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0457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3527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6843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584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260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2552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261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581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6399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070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9079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36F75-6E46-4C56-B7F2-1FF9F42B583E}" type="datetimeFigureOut">
              <a:rPr lang="de-DE" smtClean="0"/>
              <a:pPr/>
              <a:t>10.02.2014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69F842-D0B6-4432-AA5E-4114C9F185BA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477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ieren 26"/>
          <p:cNvGrpSpPr/>
          <p:nvPr/>
        </p:nvGrpSpPr>
        <p:grpSpPr>
          <a:xfrm>
            <a:off x="818713" y="1340768"/>
            <a:ext cx="4750819" cy="4175927"/>
            <a:chOff x="818713" y="1340768"/>
            <a:chExt cx="4750819" cy="4175927"/>
          </a:xfrm>
        </p:grpSpPr>
        <p:grpSp>
          <p:nvGrpSpPr>
            <p:cNvPr id="5" name="Gruppieren 4"/>
            <p:cNvGrpSpPr/>
            <p:nvPr/>
          </p:nvGrpSpPr>
          <p:grpSpPr>
            <a:xfrm>
              <a:off x="1695806" y="1340768"/>
              <a:ext cx="3873726" cy="4175927"/>
              <a:chOff x="558075" y="1340768"/>
              <a:chExt cx="3873726" cy="4175927"/>
            </a:xfrm>
          </p:grpSpPr>
          <p:sp>
            <p:nvSpPr>
              <p:cNvPr id="12" name="Textfeld 11"/>
              <p:cNvSpPr txBox="1"/>
              <p:nvPr/>
            </p:nvSpPr>
            <p:spPr>
              <a:xfrm>
                <a:off x="3057061" y="5147363"/>
                <a:ext cx="6941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EcoRI</a:t>
                </a:r>
                <a:endParaRPr lang="de-DE"/>
              </a:p>
            </p:txBody>
          </p:sp>
          <p:pic>
            <p:nvPicPr>
              <p:cNvPr id="4" name="Grafik 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0000"/>
              <a:stretch/>
            </p:blipFill>
            <p:spPr>
              <a:xfrm>
                <a:off x="2465183" y="2017877"/>
                <a:ext cx="1797035" cy="3103341"/>
              </a:xfrm>
              <a:prstGeom prst="rect">
                <a:avLst/>
              </a:prstGeom>
            </p:spPr>
          </p:pic>
          <p:sp>
            <p:nvSpPr>
              <p:cNvPr id="6" name="Textfeld 5"/>
              <p:cNvSpPr txBox="1"/>
              <p:nvPr/>
            </p:nvSpPr>
            <p:spPr>
              <a:xfrm>
                <a:off x="1165019" y="5109092"/>
                <a:ext cx="79861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HindIII</a:t>
                </a:r>
                <a:endParaRPr lang="de-DE"/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2488229" y="1660686"/>
                <a:ext cx="381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M</a:t>
                </a:r>
                <a:endParaRPr lang="de-DE"/>
              </a:p>
            </p:txBody>
          </p:sp>
          <p:sp>
            <p:nvSpPr>
              <p:cNvPr id="8" name="Textfeld 7"/>
              <p:cNvSpPr txBox="1"/>
              <p:nvPr/>
            </p:nvSpPr>
            <p:spPr>
              <a:xfrm>
                <a:off x="650597" y="1648545"/>
                <a:ext cx="4876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M  </a:t>
                </a:r>
                <a:endParaRPr lang="de-DE" dirty="0"/>
              </a:p>
            </p:txBody>
          </p:sp>
          <p:sp>
            <p:nvSpPr>
              <p:cNvPr id="15" name="Textfeld 14"/>
              <p:cNvSpPr txBox="1"/>
              <p:nvPr/>
            </p:nvSpPr>
            <p:spPr>
              <a:xfrm>
                <a:off x="998590" y="1352909"/>
                <a:ext cx="1223412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de-DE" sz="1400" dirty="0" smtClean="0"/>
                  <a:t>TP-DSM20617</a:t>
                </a:r>
                <a:endParaRPr lang="de-DE" sz="1400" dirty="0"/>
              </a:p>
            </p:txBody>
          </p:sp>
          <p:sp>
            <p:nvSpPr>
              <p:cNvPr id="16" name="Textfeld 15"/>
              <p:cNvSpPr txBox="1"/>
              <p:nvPr/>
            </p:nvSpPr>
            <p:spPr>
              <a:xfrm>
                <a:off x="2808335" y="1340768"/>
                <a:ext cx="1223412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de-DE" sz="1400" dirty="0" smtClean="0"/>
                  <a:t>TP-DSM20617</a:t>
                </a:r>
                <a:endParaRPr lang="de-DE" sz="1400" dirty="0"/>
              </a:p>
            </p:txBody>
          </p:sp>
          <p:sp>
            <p:nvSpPr>
              <p:cNvPr id="18" name="Textfeld 17"/>
              <p:cNvSpPr txBox="1"/>
              <p:nvPr/>
            </p:nvSpPr>
            <p:spPr>
              <a:xfrm>
                <a:off x="1605172" y="1606485"/>
                <a:ext cx="769763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de-DE" sz="1400" smtClean="0"/>
                  <a:t>TP-778L</a:t>
                </a:r>
                <a:endParaRPr lang="de-DE" sz="1400"/>
              </a:p>
            </p:txBody>
          </p:sp>
          <p:sp>
            <p:nvSpPr>
              <p:cNvPr id="19" name="Textfeld 18"/>
              <p:cNvSpPr txBox="1"/>
              <p:nvPr/>
            </p:nvSpPr>
            <p:spPr>
              <a:xfrm>
                <a:off x="3309636" y="1601715"/>
                <a:ext cx="769763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de-DE" sz="1400" smtClean="0"/>
                  <a:t>TP-778L</a:t>
                </a:r>
                <a:endParaRPr lang="de-DE" sz="1400"/>
              </a:p>
            </p:txBody>
          </p:sp>
          <p:sp>
            <p:nvSpPr>
              <p:cNvPr id="21" name="Textfeld 20"/>
              <p:cNvSpPr txBox="1"/>
              <p:nvPr/>
            </p:nvSpPr>
            <p:spPr>
              <a:xfrm>
                <a:off x="3771043" y="1606751"/>
                <a:ext cx="660758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de-DE" sz="1400" dirty="0" smtClean="0"/>
                  <a:t>TP-J34</a:t>
                </a:r>
                <a:endParaRPr lang="de-DE" sz="1400" dirty="0"/>
              </a:p>
            </p:txBody>
          </p:sp>
          <p:sp>
            <p:nvSpPr>
              <p:cNvPr id="24" name="Textfeld 23"/>
              <p:cNvSpPr txBox="1"/>
              <p:nvPr/>
            </p:nvSpPr>
            <p:spPr>
              <a:xfrm>
                <a:off x="2072236" y="1618620"/>
                <a:ext cx="660758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270000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de-DE" sz="1400" dirty="0" smtClean="0"/>
                  <a:t>TP-J34</a:t>
                </a:r>
                <a:endParaRPr lang="de-DE" sz="1400" dirty="0"/>
              </a:p>
            </p:txBody>
          </p:sp>
          <p:pic>
            <p:nvPicPr>
              <p:cNvPr id="25" name="Grafik 24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harpenSoften amount="25000"/>
                        </a14:imgEffect>
                        <a14:imgEffect>
                          <a14:brightnessContrast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48955"/>
              <a:stretch/>
            </p:blipFill>
            <p:spPr>
              <a:xfrm>
                <a:off x="558075" y="2014176"/>
                <a:ext cx="1881407" cy="3110741"/>
              </a:xfrm>
              <a:prstGeom prst="rect">
                <a:avLst/>
              </a:prstGeom>
            </p:spPr>
          </p:pic>
        </p:grpSp>
        <p:sp>
          <p:nvSpPr>
            <p:cNvPr id="26" name="Textfeld 25"/>
            <p:cNvSpPr txBox="1"/>
            <p:nvPr/>
          </p:nvSpPr>
          <p:spPr>
            <a:xfrm>
              <a:off x="818713" y="1744242"/>
              <a:ext cx="871869" cy="3108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de-DE" sz="1400" dirty="0" err="1" smtClean="0"/>
                <a:t>bp</a:t>
              </a:r>
              <a:r>
                <a:rPr lang="de-DE" sz="1400" dirty="0" smtClean="0"/>
                <a:t>  </a:t>
              </a:r>
            </a:p>
            <a:p>
              <a:pPr algn="r"/>
              <a:endParaRPr lang="de-DE" sz="1400" dirty="0" smtClean="0"/>
            </a:p>
            <a:p>
              <a:pPr algn="r"/>
              <a:r>
                <a:rPr lang="de-DE" sz="1400" dirty="0" smtClean="0"/>
                <a:t>23130</a:t>
              </a:r>
            </a:p>
            <a:p>
              <a:pPr algn="r"/>
              <a:endParaRPr lang="de-DE" dirty="0" smtClean="0"/>
            </a:p>
            <a:p>
              <a:pPr algn="r"/>
              <a:endParaRPr lang="de-DE" dirty="0"/>
            </a:p>
            <a:p>
              <a:pPr algn="r"/>
              <a:r>
                <a:rPr lang="de-DE" sz="1400" dirty="0" smtClean="0"/>
                <a:t>4361</a:t>
              </a:r>
            </a:p>
            <a:p>
              <a:pPr algn="r"/>
              <a:endParaRPr lang="de-DE" sz="1400" dirty="0"/>
            </a:p>
            <a:p>
              <a:pPr algn="r"/>
              <a:endParaRPr lang="de-DE" sz="1400" dirty="0" smtClean="0"/>
            </a:p>
            <a:p>
              <a:pPr algn="r"/>
              <a:r>
                <a:rPr lang="de-DE" sz="1400" dirty="0" smtClean="0"/>
                <a:t>2027</a:t>
              </a:r>
            </a:p>
            <a:p>
              <a:pPr algn="r"/>
              <a:endParaRPr lang="de-DE" sz="1600" dirty="0"/>
            </a:p>
            <a:p>
              <a:pPr algn="r"/>
              <a:endParaRPr lang="de-DE" sz="1600" dirty="0" smtClean="0"/>
            </a:p>
            <a:p>
              <a:pPr algn="r"/>
              <a:endParaRPr lang="de-DE" sz="1600" dirty="0"/>
            </a:p>
            <a:p>
              <a:pPr algn="r"/>
              <a:r>
                <a:rPr lang="de-DE" sz="1400" dirty="0" smtClean="0"/>
                <a:t>564</a:t>
              </a: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489097" y="5645888"/>
            <a:ext cx="83997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2788" indent="-712788"/>
            <a:r>
              <a:rPr lang="de-DE" sz="1600" b="1" dirty="0" smtClean="0"/>
              <a:t>Fig. S1A: </a:t>
            </a:r>
            <a:r>
              <a:rPr lang="en-US" sz="1600" dirty="0" smtClean="0"/>
              <a:t>Comparison of restriction patterns of genomic DNAs isolated from TP-J34, TP-778L and TP-DSM-20617</a:t>
            </a:r>
            <a:r>
              <a:rPr lang="de-DE" sz="1600" dirty="0" smtClean="0"/>
              <a:t>. The </a:t>
            </a:r>
            <a:r>
              <a:rPr lang="de-DE" sz="1600" dirty="0" err="1" smtClean="0"/>
              <a:t>restriction</a:t>
            </a:r>
            <a:r>
              <a:rPr lang="de-DE" sz="1600" dirty="0" smtClean="0"/>
              <a:t> </a:t>
            </a:r>
            <a:r>
              <a:rPr lang="de-DE" sz="1600" dirty="0" err="1" smtClean="0"/>
              <a:t>digests</a:t>
            </a:r>
            <a:r>
              <a:rPr lang="de-DE" sz="1600" dirty="0" smtClean="0"/>
              <a:t> </a:t>
            </a:r>
            <a:r>
              <a:rPr lang="de-DE" sz="1600" dirty="0" err="1" smtClean="0"/>
              <a:t>were</a:t>
            </a:r>
            <a:r>
              <a:rPr lang="de-DE" sz="1600" dirty="0" smtClean="0"/>
              <a:t> </a:t>
            </a:r>
            <a:r>
              <a:rPr lang="de-DE" sz="1600" dirty="0" err="1" smtClean="0"/>
              <a:t>separated</a:t>
            </a:r>
            <a:r>
              <a:rPr lang="de-DE" sz="1600" dirty="0" smtClean="0"/>
              <a:t> on 0.8 % </a:t>
            </a:r>
            <a:r>
              <a:rPr lang="de-DE" sz="1600" dirty="0" err="1" smtClean="0"/>
              <a:t>agarose</a:t>
            </a:r>
            <a:r>
              <a:rPr lang="de-DE" sz="1600" dirty="0" smtClean="0"/>
              <a:t> </a:t>
            </a:r>
            <a:r>
              <a:rPr lang="de-DE" sz="1600" dirty="0" err="1" smtClean="0"/>
              <a:t>gels</a:t>
            </a:r>
            <a:r>
              <a:rPr lang="de-DE" sz="1600" dirty="0" smtClean="0"/>
              <a:t>. M = bp </a:t>
            </a:r>
            <a:r>
              <a:rPr lang="de-DE" sz="1600" dirty="0" err="1" smtClean="0"/>
              <a:t>marker</a:t>
            </a:r>
            <a:r>
              <a:rPr lang="de-DE" sz="1600" dirty="0" smtClean="0"/>
              <a:t> (HindIII-</a:t>
            </a:r>
            <a:r>
              <a:rPr lang="de-DE" sz="1600" dirty="0" err="1" smtClean="0"/>
              <a:t>digested</a:t>
            </a:r>
            <a:r>
              <a:rPr lang="de-DE" sz="1600" dirty="0" smtClean="0"/>
              <a:t> Lambda DNA).</a:t>
            </a:r>
            <a:endParaRPr lang="de-DE" sz="1600" dirty="0"/>
          </a:p>
        </p:txBody>
      </p:sp>
      <p:sp>
        <p:nvSpPr>
          <p:cNvPr id="3" name="Textfeld 2"/>
          <p:cNvSpPr txBox="1"/>
          <p:nvPr/>
        </p:nvSpPr>
        <p:spPr>
          <a:xfrm>
            <a:off x="233916" y="1371600"/>
            <a:ext cx="797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A)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915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7092280" y="1098091"/>
            <a:ext cx="196682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200"/>
              <a:t>MW+14: HindIII-verd. </a:t>
            </a:r>
            <a:r>
              <a:rPr lang="el-GR" sz="1200"/>
              <a:t>λ</a:t>
            </a:r>
            <a:r>
              <a:rPr lang="de-DE" sz="1200" smtClean="0"/>
              <a:t>-DNA</a:t>
            </a:r>
          </a:p>
          <a:p>
            <a:pPr>
              <a:lnSpc>
                <a:spcPct val="150000"/>
              </a:lnSpc>
            </a:pPr>
            <a:r>
              <a:rPr lang="de-DE" sz="1200" smtClean="0"/>
              <a:t>1:  TP-J34 (temperent)</a:t>
            </a:r>
          </a:p>
          <a:p>
            <a:pPr>
              <a:lnSpc>
                <a:spcPct val="150000"/>
              </a:lnSpc>
            </a:pPr>
            <a:r>
              <a:rPr lang="de-DE" sz="1200" smtClean="0"/>
              <a:t>2:  TP-778L (temperent)</a:t>
            </a:r>
          </a:p>
          <a:p>
            <a:pPr>
              <a:lnSpc>
                <a:spcPct val="150000"/>
              </a:lnSpc>
            </a:pPr>
            <a:r>
              <a:rPr lang="de-DE" sz="1200" smtClean="0"/>
              <a:t>3:  </a:t>
            </a:r>
            <a:r>
              <a:rPr lang="de-DE" sz="1200"/>
              <a:t>Sfi21 (temperent)</a:t>
            </a:r>
          </a:p>
          <a:p>
            <a:pPr>
              <a:lnSpc>
                <a:spcPct val="150000"/>
              </a:lnSpc>
            </a:pPr>
            <a:r>
              <a:rPr lang="de-DE" sz="1200" smtClean="0"/>
              <a:t>4:  O1205 </a:t>
            </a:r>
            <a:r>
              <a:rPr lang="de-DE" sz="1200"/>
              <a:t>(temperent)</a:t>
            </a:r>
          </a:p>
          <a:p>
            <a:pPr>
              <a:lnSpc>
                <a:spcPct val="150000"/>
              </a:lnSpc>
            </a:pPr>
            <a:r>
              <a:rPr lang="de-DE" sz="1200" smtClean="0"/>
              <a:t>5:  858 (virulent)</a:t>
            </a:r>
          </a:p>
          <a:p>
            <a:pPr>
              <a:lnSpc>
                <a:spcPct val="150000"/>
              </a:lnSpc>
            </a:pPr>
            <a:r>
              <a:rPr lang="de-DE" sz="1200"/>
              <a:t>6</a:t>
            </a:r>
            <a:r>
              <a:rPr lang="de-DE" sz="1200" smtClean="0"/>
              <a:t>:  2972 (virulent)</a:t>
            </a:r>
          </a:p>
          <a:p>
            <a:pPr>
              <a:lnSpc>
                <a:spcPct val="150000"/>
              </a:lnSpc>
            </a:pPr>
            <a:r>
              <a:rPr lang="de-DE" sz="1200"/>
              <a:t>7</a:t>
            </a:r>
            <a:r>
              <a:rPr lang="de-DE" sz="1200" smtClean="0"/>
              <a:t>:  </a:t>
            </a:r>
            <a:r>
              <a:rPr lang="de-DE" sz="1200"/>
              <a:t>5093 (virulent)</a:t>
            </a:r>
          </a:p>
          <a:p>
            <a:pPr>
              <a:lnSpc>
                <a:spcPct val="150000"/>
              </a:lnSpc>
            </a:pPr>
            <a:r>
              <a:rPr lang="de-DE" sz="1200"/>
              <a:t>8:  7201 (virulent)</a:t>
            </a:r>
          </a:p>
          <a:p>
            <a:pPr>
              <a:lnSpc>
                <a:spcPct val="150000"/>
              </a:lnSpc>
            </a:pPr>
            <a:r>
              <a:rPr lang="de-DE" sz="1200"/>
              <a:t>9</a:t>
            </a:r>
            <a:r>
              <a:rPr lang="de-DE" sz="1200" smtClean="0"/>
              <a:t>:  </a:t>
            </a:r>
            <a:r>
              <a:rPr lang="de-DE" sz="1200"/>
              <a:t>Sfi11 (virulent)</a:t>
            </a:r>
          </a:p>
          <a:p>
            <a:pPr>
              <a:lnSpc>
                <a:spcPct val="150000"/>
              </a:lnSpc>
            </a:pPr>
            <a:r>
              <a:rPr lang="de-DE" sz="1200" smtClean="0"/>
              <a:t>10: Sfi19 </a:t>
            </a:r>
            <a:r>
              <a:rPr lang="de-DE" sz="1200"/>
              <a:t>(virulent)</a:t>
            </a:r>
          </a:p>
          <a:p>
            <a:pPr>
              <a:lnSpc>
                <a:spcPct val="150000"/>
              </a:lnSpc>
            </a:pPr>
            <a:r>
              <a:rPr lang="de-DE" sz="1200"/>
              <a:t>11: Abc2 (virulent)</a:t>
            </a:r>
          </a:p>
          <a:p>
            <a:pPr>
              <a:lnSpc>
                <a:spcPct val="150000"/>
              </a:lnSpc>
            </a:pPr>
            <a:r>
              <a:rPr lang="de-DE" sz="1200" smtClean="0"/>
              <a:t>12: </a:t>
            </a:r>
            <a:r>
              <a:rPr lang="de-DE" sz="1200"/>
              <a:t>ALQ13.2 (virulent)</a:t>
            </a:r>
          </a:p>
          <a:p>
            <a:pPr>
              <a:lnSpc>
                <a:spcPct val="150000"/>
              </a:lnSpc>
            </a:pPr>
            <a:r>
              <a:rPr lang="de-DE" sz="1200" smtClean="0"/>
              <a:t>13: DT-1 (virulent)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12"/>
          <a:stretch/>
        </p:blipFill>
        <p:spPr>
          <a:xfrm>
            <a:off x="26694" y="954075"/>
            <a:ext cx="5853111" cy="4371096"/>
          </a:xfrm>
          <a:prstGeom prst="rect">
            <a:avLst/>
          </a:prstGeom>
        </p:spPr>
      </p:pic>
      <p:grpSp>
        <p:nvGrpSpPr>
          <p:cNvPr id="5" name="Gruppieren 4"/>
          <p:cNvGrpSpPr/>
          <p:nvPr/>
        </p:nvGrpSpPr>
        <p:grpSpPr>
          <a:xfrm>
            <a:off x="5756459" y="1362865"/>
            <a:ext cx="1223412" cy="3440163"/>
            <a:chOff x="5756459" y="2202872"/>
            <a:chExt cx="1223412" cy="3440163"/>
          </a:xfrm>
        </p:grpSpPr>
        <p:pic>
          <p:nvPicPr>
            <p:cNvPr id="11" name="Grafik 10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469" r="54222"/>
            <a:stretch/>
          </p:blipFill>
          <p:spPr>
            <a:xfrm flipH="1">
              <a:off x="5954232" y="2816795"/>
              <a:ext cx="815131" cy="2826240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>
            <a:xfrm>
              <a:off x="5756459" y="2202872"/>
              <a:ext cx="1223412" cy="307777"/>
            </a:xfrm>
            <a:prstGeom prst="rect">
              <a:avLst/>
            </a:prstGeom>
            <a:noFill/>
            <a:scene3d>
              <a:camera prst="orthographicFront">
                <a:rot lat="0" lon="0" rev="270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TP-DSM20617</a:t>
              </a:r>
              <a:endParaRPr lang="de-DE" sz="1400" dirty="0"/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6291118" y="2510425"/>
              <a:ext cx="587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MW</a:t>
              </a:r>
              <a:endParaRPr lang="de-DE" dirty="0"/>
            </a:p>
          </p:txBody>
        </p:sp>
      </p:grpSp>
      <p:sp>
        <p:nvSpPr>
          <p:cNvPr id="9" name="Textfeld 8"/>
          <p:cNvSpPr txBox="1"/>
          <p:nvPr/>
        </p:nvSpPr>
        <p:spPr>
          <a:xfrm>
            <a:off x="233916" y="552859"/>
            <a:ext cx="797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B)</a:t>
            </a:r>
            <a:endParaRPr lang="de-DE" dirty="0"/>
          </a:p>
        </p:txBody>
      </p:sp>
      <p:sp>
        <p:nvSpPr>
          <p:cNvPr id="14" name="Textfeld 13"/>
          <p:cNvSpPr txBox="1"/>
          <p:nvPr/>
        </p:nvSpPr>
        <p:spPr>
          <a:xfrm>
            <a:off x="489097" y="5358797"/>
            <a:ext cx="8399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2788" indent="-712788"/>
            <a:r>
              <a:rPr lang="de-DE" sz="1600" b="1" dirty="0" smtClean="0"/>
              <a:t>Fig. S1B: </a:t>
            </a:r>
            <a:r>
              <a:rPr lang="en-US" sz="1600" dirty="0" smtClean="0"/>
              <a:t>Comparison of HindIII restriction patterns of genomic DNA isolated from TP-DSM-20617 with </a:t>
            </a:r>
            <a:r>
              <a:rPr lang="en-US" sz="1600" i="1" dirty="0" smtClean="0"/>
              <a:t>in </a:t>
            </a:r>
            <a:r>
              <a:rPr lang="en-US" sz="1600" i="1" dirty="0" err="1" smtClean="0"/>
              <a:t>silico</a:t>
            </a:r>
            <a:r>
              <a:rPr lang="en-US" sz="1600" dirty="0" smtClean="0"/>
              <a:t>-generated HindIII patterns of different </a:t>
            </a:r>
            <a:r>
              <a:rPr lang="en-US" sz="1600" i="1" dirty="0" smtClean="0"/>
              <a:t>Streptococcus</a:t>
            </a:r>
            <a:r>
              <a:rPr lang="en-US" sz="1600" dirty="0" smtClean="0"/>
              <a:t> phages’ genomic DNAs</a:t>
            </a:r>
            <a:r>
              <a:rPr lang="de-DE" sz="1600" dirty="0" smtClean="0"/>
              <a:t>.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right</a:t>
            </a:r>
            <a:r>
              <a:rPr lang="de-DE" sz="1600" dirty="0" smtClean="0"/>
              <a:t>,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restriction</a:t>
            </a:r>
            <a:r>
              <a:rPr lang="de-DE" sz="1600" dirty="0" smtClean="0"/>
              <a:t> </a:t>
            </a:r>
            <a:r>
              <a:rPr lang="de-DE" sz="1600" dirty="0" err="1" smtClean="0"/>
              <a:t>digest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genomic</a:t>
            </a:r>
            <a:r>
              <a:rPr lang="de-DE" sz="1600" dirty="0" smtClean="0"/>
              <a:t> TP-DSM20617 DNA </a:t>
            </a:r>
            <a:r>
              <a:rPr lang="de-DE" sz="1600" dirty="0" err="1" smtClean="0"/>
              <a:t>separated</a:t>
            </a:r>
            <a:r>
              <a:rPr lang="de-DE" sz="1600" dirty="0" smtClean="0"/>
              <a:t> on 0.8 % </a:t>
            </a:r>
            <a:r>
              <a:rPr lang="de-DE" sz="1600" dirty="0" err="1" smtClean="0"/>
              <a:t>agarose</a:t>
            </a:r>
            <a:r>
              <a:rPr lang="de-DE" sz="1600" dirty="0" smtClean="0"/>
              <a:t> </a:t>
            </a:r>
            <a:r>
              <a:rPr lang="de-DE" sz="1600" dirty="0" err="1" smtClean="0"/>
              <a:t>gel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shown</a:t>
            </a:r>
            <a:r>
              <a:rPr lang="de-DE" sz="1600" dirty="0" smtClean="0"/>
              <a:t> </a:t>
            </a:r>
            <a:r>
              <a:rPr lang="de-DE" sz="1600" dirty="0" err="1" smtClean="0"/>
              <a:t>together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marker</a:t>
            </a:r>
            <a:r>
              <a:rPr lang="de-DE" sz="1600" dirty="0" smtClean="0"/>
              <a:t> DNA. MW = bp </a:t>
            </a:r>
            <a:r>
              <a:rPr lang="de-DE" sz="1600" dirty="0" err="1" smtClean="0"/>
              <a:t>marker</a:t>
            </a:r>
            <a:r>
              <a:rPr lang="de-DE" sz="1600" dirty="0" smtClean="0"/>
              <a:t> (HindIII-</a:t>
            </a:r>
            <a:r>
              <a:rPr lang="de-DE" sz="1600" dirty="0" err="1" smtClean="0"/>
              <a:t>digested</a:t>
            </a:r>
            <a:r>
              <a:rPr lang="de-DE" sz="1600" dirty="0" smtClean="0"/>
              <a:t> Lambda DNA).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95268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6801825" y="1099875"/>
            <a:ext cx="196682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de-DE" sz="1200" dirty="0" smtClean="0"/>
              <a:t>MW+14: </a:t>
            </a:r>
            <a:r>
              <a:rPr lang="de-DE" sz="1200" dirty="0" err="1" smtClean="0"/>
              <a:t>HindIII-verd</a:t>
            </a:r>
            <a:r>
              <a:rPr lang="de-DE" sz="1200" dirty="0" smtClean="0"/>
              <a:t>. </a:t>
            </a:r>
            <a:r>
              <a:rPr lang="el-GR" sz="1200" dirty="0" smtClean="0"/>
              <a:t>λ</a:t>
            </a:r>
            <a:r>
              <a:rPr lang="de-DE" sz="1200" dirty="0" smtClean="0"/>
              <a:t>-DNA</a:t>
            </a:r>
          </a:p>
          <a:p>
            <a:pPr>
              <a:lnSpc>
                <a:spcPct val="150000"/>
              </a:lnSpc>
            </a:pPr>
            <a:r>
              <a:rPr lang="de-DE" sz="1200" dirty="0" smtClean="0"/>
              <a:t>1:  TP-J34 (</a:t>
            </a:r>
            <a:r>
              <a:rPr lang="de-DE" sz="1200" dirty="0" err="1" smtClean="0"/>
              <a:t>temperent</a:t>
            </a:r>
            <a:r>
              <a:rPr lang="de-DE" sz="12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de-DE" sz="1200" dirty="0" smtClean="0"/>
              <a:t>2:  TP-778L (</a:t>
            </a:r>
            <a:r>
              <a:rPr lang="de-DE" sz="1200" dirty="0" err="1" smtClean="0"/>
              <a:t>temperent</a:t>
            </a:r>
            <a:r>
              <a:rPr lang="de-DE" sz="1200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de-DE" sz="1200" dirty="0" smtClean="0"/>
              <a:t>3:  </a:t>
            </a:r>
            <a:r>
              <a:rPr lang="de-DE" sz="1200" dirty="0"/>
              <a:t>Sfi21 (</a:t>
            </a:r>
            <a:r>
              <a:rPr lang="de-DE" sz="1200" dirty="0" err="1"/>
              <a:t>temperent</a:t>
            </a:r>
            <a:r>
              <a:rPr lang="de-DE" sz="1200" dirty="0"/>
              <a:t>)</a:t>
            </a:r>
          </a:p>
          <a:p>
            <a:pPr>
              <a:lnSpc>
                <a:spcPct val="150000"/>
              </a:lnSpc>
            </a:pPr>
            <a:r>
              <a:rPr lang="de-DE" sz="1200" dirty="0" smtClean="0"/>
              <a:t>4:  O1205 </a:t>
            </a:r>
            <a:r>
              <a:rPr lang="de-DE" sz="1200" dirty="0"/>
              <a:t>(</a:t>
            </a:r>
            <a:r>
              <a:rPr lang="de-DE" sz="1200" dirty="0" err="1"/>
              <a:t>temperent</a:t>
            </a:r>
            <a:r>
              <a:rPr lang="de-DE" sz="1200" dirty="0"/>
              <a:t>)</a:t>
            </a:r>
          </a:p>
          <a:p>
            <a:pPr>
              <a:lnSpc>
                <a:spcPct val="150000"/>
              </a:lnSpc>
            </a:pPr>
            <a:r>
              <a:rPr lang="de-DE" sz="1200" dirty="0" smtClean="0"/>
              <a:t>5:  858 (virulent)</a:t>
            </a:r>
          </a:p>
          <a:p>
            <a:pPr>
              <a:lnSpc>
                <a:spcPct val="150000"/>
              </a:lnSpc>
            </a:pPr>
            <a:r>
              <a:rPr lang="de-DE" sz="1200" dirty="0"/>
              <a:t>6</a:t>
            </a:r>
            <a:r>
              <a:rPr lang="de-DE" sz="1200" dirty="0" smtClean="0"/>
              <a:t>:  2972 (virulent)</a:t>
            </a:r>
          </a:p>
          <a:p>
            <a:pPr>
              <a:lnSpc>
                <a:spcPct val="150000"/>
              </a:lnSpc>
            </a:pPr>
            <a:r>
              <a:rPr lang="de-DE" sz="1200" dirty="0"/>
              <a:t>7</a:t>
            </a:r>
            <a:r>
              <a:rPr lang="de-DE" sz="1200" dirty="0" smtClean="0"/>
              <a:t>:  </a:t>
            </a:r>
            <a:r>
              <a:rPr lang="de-DE" sz="1200" dirty="0"/>
              <a:t>5093 (virulent)</a:t>
            </a:r>
          </a:p>
          <a:p>
            <a:pPr>
              <a:lnSpc>
                <a:spcPct val="150000"/>
              </a:lnSpc>
            </a:pPr>
            <a:r>
              <a:rPr lang="de-DE" sz="1200" dirty="0"/>
              <a:t>8:  7201 (virulent)</a:t>
            </a:r>
          </a:p>
          <a:p>
            <a:pPr>
              <a:lnSpc>
                <a:spcPct val="150000"/>
              </a:lnSpc>
            </a:pPr>
            <a:r>
              <a:rPr lang="de-DE" sz="1200" dirty="0"/>
              <a:t>9</a:t>
            </a:r>
            <a:r>
              <a:rPr lang="de-DE" sz="1200" dirty="0" smtClean="0"/>
              <a:t>:  </a:t>
            </a:r>
            <a:r>
              <a:rPr lang="de-DE" sz="1200" dirty="0"/>
              <a:t>Sfi11 (virulent)</a:t>
            </a:r>
          </a:p>
          <a:p>
            <a:pPr>
              <a:lnSpc>
                <a:spcPct val="150000"/>
              </a:lnSpc>
            </a:pPr>
            <a:r>
              <a:rPr lang="de-DE" sz="1200" dirty="0" smtClean="0"/>
              <a:t>10: Sfi19 </a:t>
            </a:r>
            <a:r>
              <a:rPr lang="de-DE" sz="1200" dirty="0"/>
              <a:t>(virulent)</a:t>
            </a:r>
          </a:p>
          <a:p>
            <a:pPr>
              <a:lnSpc>
                <a:spcPct val="150000"/>
              </a:lnSpc>
            </a:pPr>
            <a:r>
              <a:rPr lang="de-DE" sz="1200" dirty="0"/>
              <a:t>11: Abc2 (virulent)</a:t>
            </a:r>
          </a:p>
          <a:p>
            <a:pPr>
              <a:lnSpc>
                <a:spcPct val="150000"/>
              </a:lnSpc>
            </a:pPr>
            <a:r>
              <a:rPr lang="de-DE" sz="1200" dirty="0" smtClean="0"/>
              <a:t>12: </a:t>
            </a:r>
            <a:r>
              <a:rPr lang="de-DE" sz="1200" dirty="0"/>
              <a:t>ALQ13.2 (virulent)</a:t>
            </a:r>
          </a:p>
          <a:p>
            <a:pPr>
              <a:lnSpc>
                <a:spcPct val="150000"/>
              </a:lnSpc>
            </a:pPr>
            <a:r>
              <a:rPr lang="de-DE" sz="1200" dirty="0" smtClean="0"/>
              <a:t>13: DT-1 (virulent)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73"/>
          <a:stretch/>
        </p:blipFill>
        <p:spPr>
          <a:xfrm>
            <a:off x="56308" y="954075"/>
            <a:ext cx="5525786" cy="4116118"/>
          </a:xfrm>
          <a:prstGeom prst="rect">
            <a:avLst/>
          </a:prstGeom>
        </p:spPr>
      </p:pic>
      <p:grpSp>
        <p:nvGrpSpPr>
          <p:cNvPr id="9" name="Gruppieren 8"/>
          <p:cNvGrpSpPr/>
          <p:nvPr/>
        </p:nvGrpSpPr>
        <p:grpSpPr>
          <a:xfrm>
            <a:off x="5433232" y="1286062"/>
            <a:ext cx="1223412" cy="3340421"/>
            <a:chOff x="5475764" y="2104803"/>
            <a:chExt cx="1223412" cy="3340421"/>
          </a:xfrm>
        </p:grpSpPr>
        <p:pic>
          <p:nvPicPr>
            <p:cNvPr id="10" name="Grafik 9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109" r="-3"/>
            <a:stretch/>
          </p:blipFill>
          <p:spPr>
            <a:xfrm>
              <a:off x="5677785" y="2708920"/>
              <a:ext cx="478391" cy="2736304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>
            <a:xfrm>
              <a:off x="5475764" y="2104803"/>
              <a:ext cx="1223412" cy="307777"/>
            </a:xfrm>
            <a:prstGeom prst="rect">
              <a:avLst/>
            </a:prstGeom>
            <a:noFill/>
            <a:scene3d>
              <a:camera prst="orthographicFront">
                <a:rot lat="0" lon="0" rev="270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TP-DSM20617</a:t>
              </a:r>
              <a:endParaRPr lang="de-DE" sz="1400" dirty="0"/>
            </a:p>
          </p:txBody>
        </p:sp>
        <p:pic>
          <p:nvPicPr>
            <p:cNvPr id="12" name="Grafik 11"/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74" r="75264"/>
            <a:stretch/>
          </p:blipFill>
          <p:spPr>
            <a:xfrm>
              <a:off x="6162614" y="2708920"/>
              <a:ext cx="412426" cy="2736304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6050313" y="2410178"/>
              <a:ext cx="5870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MW</a:t>
              </a:r>
              <a:endParaRPr lang="de-DE" dirty="0"/>
            </a:p>
          </p:txBody>
        </p:sp>
      </p:grpSp>
      <p:sp>
        <p:nvSpPr>
          <p:cNvPr id="14" name="Textfeld 13"/>
          <p:cNvSpPr txBox="1"/>
          <p:nvPr/>
        </p:nvSpPr>
        <p:spPr>
          <a:xfrm>
            <a:off x="233916" y="552859"/>
            <a:ext cx="797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C)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489097" y="5358797"/>
            <a:ext cx="83997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2788" indent="-712788"/>
            <a:r>
              <a:rPr lang="de-DE" sz="1600" b="1" dirty="0" smtClean="0"/>
              <a:t>Fig. </a:t>
            </a:r>
            <a:r>
              <a:rPr lang="de-DE" sz="1600" b="1" smtClean="0"/>
              <a:t>S1C: </a:t>
            </a:r>
            <a:r>
              <a:rPr lang="en-US" sz="1600" dirty="0" smtClean="0"/>
              <a:t>Comparison of </a:t>
            </a:r>
            <a:r>
              <a:rPr lang="en-US" sz="1600" dirty="0" err="1" smtClean="0"/>
              <a:t>EcoRI</a:t>
            </a:r>
            <a:r>
              <a:rPr lang="en-US" sz="1600" dirty="0" smtClean="0"/>
              <a:t> restriction patterns of genomic DNA isolated from TP-DSM-20617 with </a:t>
            </a:r>
            <a:r>
              <a:rPr lang="en-US" sz="1600" i="1" dirty="0" smtClean="0"/>
              <a:t>in </a:t>
            </a:r>
            <a:r>
              <a:rPr lang="en-US" sz="1600" i="1" dirty="0" err="1" smtClean="0"/>
              <a:t>silico</a:t>
            </a:r>
            <a:r>
              <a:rPr lang="en-US" sz="1600" dirty="0" smtClean="0"/>
              <a:t>-generated </a:t>
            </a:r>
            <a:r>
              <a:rPr lang="en-US" sz="1600" dirty="0" err="1" smtClean="0"/>
              <a:t>EcoRI</a:t>
            </a:r>
            <a:r>
              <a:rPr lang="en-US" sz="1600" dirty="0" smtClean="0"/>
              <a:t> patterns of different </a:t>
            </a:r>
            <a:r>
              <a:rPr lang="en-US" sz="1600" i="1" dirty="0" smtClean="0"/>
              <a:t>Streptococcus</a:t>
            </a:r>
            <a:r>
              <a:rPr lang="en-US" sz="1600" dirty="0" smtClean="0"/>
              <a:t> phages’ genomic DNAs</a:t>
            </a:r>
            <a:r>
              <a:rPr lang="de-DE" sz="1600" dirty="0" smtClean="0"/>
              <a:t>.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right</a:t>
            </a:r>
            <a:r>
              <a:rPr lang="de-DE" sz="1600" dirty="0" smtClean="0"/>
              <a:t>,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restriction</a:t>
            </a:r>
            <a:r>
              <a:rPr lang="de-DE" sz="1600" dirty="0" smtClean="0"/>
              <a:t> </a:t>
            </a:r>
            <a:r>
              <a:rPr lang="de-DE" sz="1600" dirty="0" err="1" smtClean="0"/>
              <a:t>digest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genomic</a:t>
            </a:r>
            <a:r>
              <a:rPr lang="de-DE" sz="1600" dirty="0" smtClean="0"/>
              <a:t> TP-DSM20617 DNA </a:t>
            </a:r>
            <a:r>
              <a:rPr lang="de-DE" sz="1600" dirty="0" err="1" smtClean="0"/>
              <a:t>separated</a:t>
            </a:r>
            <a:r>
              <a:rPr lang="de-DE" sz="1600" dirty="0" smtClean="0"/>
              <a:t> on 0.8 % </a:t>
            </a:r>
            <a:r>
              <a:rPr lang="de-DE" sz="1600" dirty="0" err="1" smtClean="0"/>
              <a:t>agarose</a:t>
            </a:r>
            <a:r>
              <a:rPr lang="de-DE" sz="1600" dirty="0" smtClean="0"/>
              <a:t> </a:t>
            </a:r>
            <a:r>
              <a:rPr lang="de-DE" sz="1600" dirty="0" err="1" smtClean="0"/>
              <a:t>gel</a:t>
            </a:r>
            <a:r>
              <a:rPr lang="de-DE" sz="1600" dirty="0" smtClean="0"/>
              <a:t> </a:t>
            </a:r>
            <a:r>
              <a:rPr lang="de-DE" sz="1600" dirty="0" err="1" smtClean="0"/>
              <a:t>is</a:t>
            </a:r>
            <a:r>
              <a:rPr lang="de-DE" sz="1600" dirty="0" smtClean="0"/>
              <a:t> </a:t>
            </a:r>
            <a:r>
              <a:rPr lang="de-DE" sz="1600" dirty="0" err="1" smtClean="0"/>
              <a:t>shown</a:t>
            </a:r>
            <a:r>
              <a:rPr lang="de-DE" sz="1600" dirty="0" smtClean="0"/>
              <a:t> </a:t>
            </a:r>
            <a:r>
              <a:rPr lang="de-DE" sz="1600" dirty="0" err="1" smtClean="0"/>
              <a:t>together</a:t>
            </a:r>
            <a:r>
              <a:rPr lang="de-DE" sz="1600" dirty="0" smtClean="0"/>
              <a:t> </a:t>
            </a:r>
            <a:r>
              <a:rPr lang="de-DE" sz="1600" dirty="0" err="1" smtClean="0"/>
              <a:t>with</a:t>
            </a:r>
            <a:r>
              <a:rPr lang="de-DE" sz="1600" dirty="0" smtClean="0"/>
              <a:t> </a:t>
            </a:r>
            <a:r>
              <a:rPr lang="de-DE" sz="1600" dirty="0" err="1" smtClean="0"/>
              <a:t>marker</a:t>
            </a:r>
            <a:r>
              <a:rPr lang="de-DE" sz="1600" dirty="0" smtClean="0"/>
              <a:t> DNA. MW = bp </a:t>
            </a:r>
            <a:r>
              <a:rPr lang="de-DE" sz="1600" dirty="0" err="1" smtClean="0"/>
              <a:t>marker</a:t>
            </a:r>
            <a:r>
              <a:rPr lang="de-DE" sz="1600" dirty="0" smtClean="0"/>
              <a:t> (HindIII-</a:t>
            </a:r>
            <a:r>
              <a:rPr lang="de-DE" sz="1600" dirty="0" err="1" smtClean="0"/>
              <a:t>digested</a:t>
            </a:r>
            <a:r>
              <a:rPr lang="de-DE" sz="1600" dirty="0" smtClean="0"/>
              <a:t> Lambda DNA).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111316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314336D5B64B243929ABF7A6F2042C3" ma:contentTypeVersion="7" ma:contentTypeDescription="Create a new document." ma:contentTypeScope="" ma:versionID="fcfc8e5995a43021ae4cbe819a0dac15">
  <xsd:schema xmlns:xsd="http://www.w3.org/2001/XMLSchema" xmlns:p="http://schemas.microsoft.com/office/2006/metadata/properties" xmlns:ns2="0ee220af-f9d7-4c7f-8433-50fb4088673f" targetNamespace="http://schemas.microsoft.com/office/2006/metadata/properties" ma:root="true" ma:fieldsID="78890a358360b9fb23cfa529a447f4d9" ns2:_="">
    <xsd:import namespace="0ee220af-f9d7-4c7f-8433-50fb4088673f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0ee220af-f9d7-4c7f-8433-50fb4088673f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Checked_x0020_Out_x0020_To xmlns="0ee220af-f9d7-4c7f-8433-50fb4088673f">
      <UserInfo>
        <DisplayName/>
        <AccountId xsi:nil="true"/>
        <AccountType/>
      </UserInfo>
    </Checked_x0020_Out_x0020_To>
    <IsDeleted xmlns="0ee220af-f9d7-4c7f-8433-50fb4088673f">false</IsDeleted>
    <FileFormat xmlns="0ee220af-f9d7-4c7f-8433-50fb4088673f">PPTX</FileFormat>
    <DocumentType xmlns="0ee220af-f9d7-4c7f-8433-50fb4088673f">Presentation</DocumentType>
    <DocumentId xmlns="0ee220af-f9d7-4c7f-8433-50fb4088673f">Presentation 1.PPTX</DocumentId>
    <TitleName xmlns="0ee220af-f9d7-4c7f-8433-50fb4088673f">Presentation 1.PPTX</TitleName>
    <StageName xmlns="0ee220af-f9d7-4c7f-8433-50fb4088673f" xsi:nil="true"/>
  </documentManagement>
</p:properties>
</file>

<file path=customXml/itemProps1.xml><?xml version="1.0" encoding="utf-8"?>
<ds:datastoreItem xmlns:ds="http://schemas.openxmlformats.org/officeDocument/2006/customXml" ds:itemID="{E312E51D-1981-4514-8E3B-366B4D321591}"/>
</file>

<file path=customXml/itemProps2.xml><?xml version="1.0" encoding="utf-8"?>
<ds:datastoreItem xmlns:ds="http://schemas.openxmlformats.org/officeDocument/2006/customXml" ds:itemID="{1140C2CC-4B1D-4364-BA0A-F8E2FFF71370}"/>
</file>

<file path=customXml/itemProps3.xml><?xml version="1.0" encoding="utf-8"?>
<ds:datastoreItem xmlns:ds="http://schemas.openxmlformats.org/officeDocument/2006/customXml" ds:itemID="{4756EB8D-1201-4197-9842-116B332670D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354</Words>
  <Application>Microsoft Office PowerPoint</Application>
  <PresentationFormat>Bildschirmpräsentation (4:3)</PresentationFormat>
  <Paragraphs>61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DSM20617-Phage</dc:title>
  <dc:creator>User</dc:creator>
  <cp:lastModifiedBy>Heller</cp:lastModifiedBy>
  <cp:revision>84</cp:revision>
  <dcterms:created xsi:type="dcterms:W3CDTF">2013-12-20T06:29:33Z</dcterms:created>
  <dcterms:modified xsi:type="dcterms:W3CDTF">2014-02-10T14:27:13Z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0x010100A314336D5B64B243929ABF7A6F2042C3</vt:lpwstr>
  </property>
</Properties>
</file>