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6858000" cy="9144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4660"/>
  </p:normalViewPr>
  <p:slideViewPr>
    <p:cSldViewPr>
      <p:cViewPr>
        <p:scale>
          <a:sx n="100" d="100"/>
          <a:sy n="100" d="100"/>
        </p:scale>
        <p:origin x="-1248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F0870-4E38-4BF4-945A-472E3CD28763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A71AE-DB03-4DB9-A4D5-05EE146482A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919A9-472A-461E-B6F3-697CE380BDFF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F498B-E295-4B8D-8CA7-7BF3E56C1D8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171F5-E157-463E-8126-52A47869C042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4B416-7CCD-437B-9CA2-2F10D013A6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BD131-2148-4C73-9607-0D975F90C8ED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DAF66-2B86-4907-980D-F24C655CBC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EF63B-92D4-4324-A64B-F59EDA489872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6DEC9-F8CF-4610-9179-70FBCA77E1E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8F46F-F0EF-4099-95CC-B96C9AD07D3A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959BB-DED8-4632-B4ED-215A5443F43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C938C-AD4A-41F8-8EB9-17B0BB0CCC20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6C751-0C82-4E0E-9B3D-7B2A9D715A5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D9576-1FEE-46D9-9DEF-FD84FFEA0E0F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4C68D-A487-48C9-98D1-4C0EEAEA0DC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D9A5A-4031-4071-AC9C-F1C63260DBDB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1488A-54ED-438D-AE21-CF25528EB61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C0DFE-E4E6-45E1-BEB1-3F50F1331512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3DDB5-743C-4C33-86FB-3E2B2D9F9DE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20942-251E-4AD1-B3EF-1860FEAABF51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BA04A-E033-4ADA-834E-C02103F177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D99463-BF29-4F69-A8AA-F588BBA2474F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731C09-EA9E-4F5C-B393-E3D2B159B4C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uppieren 474"/>
          <p:cNvGrpSpPr>
            <a:grpSpLocks/>
          </p:cNvGrpSpPr>
          <p:nvPr/>
        </p:nvGrpSpPr>
        <p:grpSpPr bwMode="auto">
          <a:xfrm>
            <a:off x="331788" y="2262189"/>
            <a:ext cx="5878512" cy="1862630"/>
            <a:chOff x="331200" y="2405892"/>
            <a:chExt cx="5879850" cy="1862693"/>
          </a:xfrm>
        </p:grpSpPr>
        <p:grpSp>
          <p:nvGrpSpPr>
            <p:cNvPr id="2235" name="Gruppieren 473"/>
            <p:cNvGrpSpPr>
              <a:grpSpLocks/>
            </p:cNvGrpSpPr>
            <p:nvPr/>
          </p:nvGrpSpPr>
          <p:grpSpPr bwMode="auto">
            <a:xfrm>
              <a:off x="4265022" y="2477900"/>
              <a:ext cx="1946028" cy="1276571"/>
              <a:chOff x="4265022" y="2477900"/>
              <a:chExt cx="1946028" cy="1276571"/>
            </a:xfrm>
          </p:grpSpPr>
          <p:grpSp>
            <p:nvGrpSpPr>
              <p:cNvPr id="2316" name="Gruppieren 197"/>
              <p:cNvGrpSpPr>
                <a:grpSpLocks/>
              </p:cNvGrpSpPr>
              <p:nvPr/>
            </p:nvGrpSpPr>
            <p:grpSpPr bwMode="auto">
              <a:xfrm>
                <a:off x="5676154" y="2951155"/>
                <a:ext cx="144000" cy="703256"/>
                <a:chOff x="4427984" y="1234178"/>
                <a:chExt cx="144000" cy="703256"/>
              </a:xfrm>
            </p:grpSpPr>
            <p:cxnSp>
              <p:nvCxnSpPr>
                <p:cNvPr id="93" name="Gerade Verbindung mit Pfeil 92"/>
                <p:cNvCxnSpPr/>
                <p:nvPr/>
              </p:nvCxnSpPr>
              <p:spPr>
                <a:xfrm>
                  <a:off x="4427771" y="1935144"/>
                  <a:ext cx="144495" cy="1588"/>
                </a:xfrm>
                <a:prstGeom prst="straightConnector1">
                  <a:avLst/>
                </a:prstGeom>
                <a:ln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Gerade Verbindung mit Pfeil 93"/>
                <p:cNvCxnSpPr/>
                <p:nvPr/>
              </p:nvCxnSpPr>
              <p:spPr>
                <a:xfrm>
                  <a:off x="4427771" y="1233445"/>
                  <a:ext cx="144495" cy="1588"/>
                </a:xfrm>
                <a:prstGeom prst="straightConnector1">
                  <a:avLst/>
                </a:prstGeom>
                <a:ln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Gerade Verbindung mit Pfeil 94"/>
                <p:cNvCxnSpPr/>
                <p:nvPr/>
              </p:nvCxnSpPr>
              <p:spPr>
                <a:xfrm>
                  <a:off x="4427771" y="1719237"/>
                  <a:ext cx="144495" cy="1588"/>
                </a:xfrm>
                <a:prstGeom prst="straightConnector1">
                  <a:avLst/>
                </a:prstGeom>
                <a:ln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17" name="Gruppieren 114"/>
              <p:cNvGrpSpPr>
                <a:grpSpLocks/>
              </p:cNvGrpSpPr>
              <p:nvPr/>
            </p:nvGrpSpPr>
            <p:grpSpPr bwMode="auto">
              <a:xfrm>
                <a:off x="4265022" y="2477900"/>
                <a:ext cx="1411694" cy="230840"/>
                <a:chOff x="4889060" y="543747"/>
                <a:chExt cx="1411694" cy="230840"/>
              </a:xfrm>
            </p:grpSpPr>
            <p:sp>
              <p:nvSpPr>
                <p:cNvPr id="2322" name="Textfeld 89"/>
                <p:cNvSpPr txBox="1">
                  <a:spLocks noChangeArrowheads="1"/>
                </p:cNvSpPr>
                <p:nvPr/>
              </p:nvSpPr>
              <p:spPr bwMode="auto">
                <a:xfrm>
                  <a:off x="4889060" y="543747"/>
                  <a:ext cx="360040" cy="2308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de-DE" sz="900">
                      <a:latin typeface="Arial" panose="020B0604020202020204" pitchFamily="34" charset="0"/>
                      <a:cs typeface="Arial" panose="020B0604020202020204" pitchFamily="34" charset="0"/>
                    </a:rPr>
                    <a:t>wt</a:t>
                  </a:r>
                </a:p>
              </p:txBody>
            </p:sp>
            <p:sp>
              <p:nvSpPr>
                <p:cNvPr id="2323" name="Textfeld 90"/>
                <p:cNvSpPr txBox="1">
                  <a:spLocks noChangeArrowheads="1"/>
                </p:cNvSpPr>
                <p:nvPr/>
              </p:nvSpPr>
              <p:spPr bwMode="auto">
                <a:xfrm>
                  <a:off x="5374754" y="543747"/>
                  <a:ext cx="432048" cy="2308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de-DE" sz="900">
                      <a:latin typeface="Arial" panose="020B0604020202020204" pitchFamily="34" charset="0"/>
                      <a:cs typeface="Arial" panose="020B0604020202020204" pitchFamily="34" charset="0"/>
                    </a:rPr>
                    <a:t>PO</a:t>
                  </a:r>
                </a:p>
              </p:txBody>
            </p:sp>
            <p:sp>
              <p:nvSpPr>
                <p:cNvPr id="2324" name="Textfeld 91"/>
                <p:cNvSpPr txBox="1">
                  <a:spLocks noChangeArrowheads="1"/>
                </p:cNvSpPr>
                <p:nvPr/>
              </p:nvSpPr>
              <p:spPr bwMode="auto">
                <a:xfrm>
                  <a:off x="5796698" y="543747"/>
                  <a:ext cx="504056" cy="2308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de-DE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PI-1</a:t>
                  </a:r>
                </a:p>
              </p:txBody>
            </p:sp>
          </p:grpSp>
          <p:grpSp>
            <p:nvGrpSpPr>
              <p:cNvPr id="2318" name="Gruppieren 119"/>
              <p:cNvGrpSpPr>
                <a:grpSpLocks/>
              </p:cNvGrpSpPr>
              <p:nvPr/>
            </p:nvGrpSpPr>
            <p:grpSpPr bwMode="auto">
              <a:xfrm>
                <a:off x="5760000" y="2828415"/>
                <a:ext cx="451050" cy="926056"/>
                <a:chOff x="6391250" y="1035662"/>
                <a:chExt cx="451050" cy="926056"/>
              </a:xfrm>
            </p:grpSpPr>
            <p:sp>
              <p:nvSpPr>
                <p:cNvPr id="2319" name="Textfeld 86"/>
                <p:cNvSpPr txBox="1">
                  <a:spLocks noChangeArrowheads="1"/>
                </p:cNvSpPr>
                <p:nvPr/>
              </p:nvSpPr>
              <p:spPr bwMode="auto">
                <a:xfrm>
                  <a:off x="6410300" y="1534435"/>
                  <a:ext cx="432000" cy="2154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de-DE" sz="800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1224</a:t>
                  </a:r>
                </a:p>
              </p:txBody>
            </p:sp>
            <p:sp>
              <p:nvSpPr>
                <p:cNvPr id="2320" name="Textfeld 87"/>
                <p:cNvSpPr txBox="1">
                  <a:spLocks noChangeArrowheads="1"/>
                </p:cNvSpPr>
                <p:nvPr/>
              </p:nvSpPr>
              <p:spPr bwMode="auto">
                <a:xfrm>
                  <a:off x="6391250" y="1035662"/>
                  <a:ext cx="432000" cy="2154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de-DE" sz="800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1527</a:t>
                  </a:r>
                </a:p>
              </p:txBody>
            </p:sp>
            <p:sp>
              <p:nvSpPr>
                <p:cNvPr id="2321" name="Textfeld 88"/>
                <p:cNvSpPr txBox="1">
                  <a:spLocks noChangeArrowheads="1"/>
                </p:cNvSpPr>
                <p:nvPr/>
              </p:nvSpPr>
              <p:spPr bwMode="auto">
                <a:xfrm>
                  <a:off x="6406108" y="1746267"/>
                  <a:ext cx="432000" cy="2154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de-DE" sz="800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1133</a:t>
                  </a:r>
                </a:p>
              </p:txBody>
            </p:sp>
          </p:grpSp>
        </p:grpSp>
        <p:pic>
          <p:nvPicPr>
            <p:cNvPr id="2236" name="Picture 6"/>
            <p:cNvPicPr>
              <a:picLocks noChangeAspect="1" noChangeArrowheads="1"/>
            </p:cNvPicPr>
            <p:nvPr/>
          </p:nvPicPr>
          <p:blipFill>
            <a:blip r:embed="rId2">
              <a:lum bright="20000" contrast="40000"/>
            </a:blip>
            <a:srcRect l="3157" r="60410" b="37518"/>
            <a:stretch>
              <a:fillRect/>
            </a:stretch>
          </p:blipFill>
          <p:spPr bwMode="auto">
            <a:xfrm rot="-5400000">
              <a:off x="4371833" y="2630093"/>
              <a:ext cx="1080120" cy="1351798"/>
            </a:xfrm>
            <a:prstGeom prst="rect">
              <a:avLst/>
            </a:prstGeom>
            <a:noFill/>
            <a:ln w="127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237" name="Textfeld 27"/>
            <p:cNvSpPr txBox="1">
              <a:spLocks noChangeArrowheads="1"/>
            </p:cNvSpPr>
            <p:nvPr/>
          </p:nvSpPr>
          <p:spPr bwMode="auto">
            <a:xfrm>
              <a:off x="331200" y="2405892"/>
              <a:ext cx="432048" cy="277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grpSp>
          <p:nvGrpSpPr>
            <p:cNvPr id="2238" name="Gruppieren 104"/>
            <p:cNvGrpSpPr>
              <a:grpSpLocks/>
            </p:cNvGrpSpPr>
            <p:nvPr/>
          </p:nvGrpSpPr>
          <p:grpSpPr bwMode="auto">
            <a:xfrm>
              <a:off x="635594" y="2477907"/>
              <a:ext cx="3446859" cy="589199"/>
              <a:chOff x="764704" y="395543"/>
              <a:chExt cx="3446859" cy="589199"/>
            </a:xfrm>
          </p:grpSpPr>
          <p:sp>
            <p:nvSpPr>
              <p:cNvPr id="2289" name="Freeform 5"/>
              <p:cNvSpPr>
                <a:spLocks/>
              </p:cNvSpPr>
              <p:nvPr/>
            </p:nvSpPr>
            <p:spPr bwMode="auto">
              <a:xfrm>
                <a:off x="3167563" y="702618"/>
                <a:ext cx="1044000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0" name="Freeform 5"/>
              <p:cNvSpPr>
                <a:spLocks/>
              </p:cNvSpPr>
              <p:nvPr/>
            </p:nvSpPr>
            <p:spPr bwMode="auto">
              <a:xfrm>
                <a:off x="1124744" y="702618"/>
                <a:ext cx="970729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1" name="Textfeld 9"/>
              <p:cNvSpPr txBox="1">
                <a:spLocks noChangeArrowheads="1"/>
              </p:cNvSpPr>
              <p:nvPr/>
            </p:nvSpPr>
            <p:spPr bwMode="auto">
              <a:xfrm>
                <a:off x="764704" y="591126"/>
                <a:ext cx="665779" cy="2154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PI-1</a:t>
                </a:r>
              </a:p>
            </p:txBody>
          </p:sp>
          <p:cxnSp>
            <p:nvCxnSpPr>
              <p:cNvPr id="13" name="AutoShape 20"/>
              <p:cNvCxnSpPr>
                <a:cxnSpLocks noChangeShapeType="1"/>
              </p:cNvCxnSpPr>
              <p:nvPr/>
            </p:nvCxnSpPr>
            <p:spPr bwMode="auto">
              <a:xfrm>
                <a:off x="2100570" y="701366"/>
                <a:ext cx="1065455" cy="0"/>
              </a:xfrm>
              <a:prstGeom prst="straightConnector1">
                <a:avLst/>
              </a:prstGeom>
              <a:noFill/>
              <a:ln w="9525">
                <a:solidFill>
                  <a:schemeClr val="accent4"/>
                </a:solidFill>
                <a:round/>
                <a:headEnd/>
                <a:tailEnd/>
              </a:ln>
            </p:spPr>
          </p:cxnSp>
          <p:grpSp>
            <p:nvGrpSpPr>
              <p:cNvPr id="2293" name="Group 21"/>
              <p:cNvGrpSpPr>
                <a:grpSpLocks/>
              </p:cNvGrpSpPr>
              <p:nvPr/>
            </p:nvGrpSpPr>
            <p:grpSpPr bwMode="auto">
              <a:xfrm>
                <a:off x="1455499" y="659426"/>
                <a:ext cx="643873" cy="108188"/>
                <a:chOff x="7876" y="6420"/>
                <a:chExt cx="505" cy="206"/>
              </a:xfrm>
            </p:grpSpPr>
            <p:sp>
              <p:nvSpPr>
                <p:cNvPr id="2314" name="Rectangle 22"/>
                <p:cNvSpPr>
                  <a:spLocks noChangeArrowheads="1"/>
                </p:cNvSpPr>
                <p:nvPr/>
              </p:nvSpPr>
              <p:spPr bwMode="auto">
                <a:xfrm>
                  <a:off x="7876" y="6420"/>
                  <a:ext cx="505" cy="20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18000" rIns="0" bIns="0" anchor="ctr"/>
                <a:lstStyle/>
                <a:p>
                  <a:pPr>
                    <a:spcAft>
                      <a:spcPts val="1000"/>
                    </a:spcAft>
                  </a:pPr>
                  <a:r>
                    <a:rPr lang="de-DE" sz="800">
                      <a:latin typeface="Arial" panose="020B0604020202020204" pitchFamily="34" charset="0"/>
                      <a:cs typeface="Arial" panose="020B0604020202020204" pitchFamily="34" charset="0"/>
                    </a:rPr>
                    <a:t>   F1         F2</a:t>
                  </a:r>
                </a:p>
              </p:txBody>
            </p:sp>
            <p:sp>
              <p:nvSpPr>
                <p:cNvPr id="2315" name="AutoShape 23"/>
                <p:cNvSpPr>
                  <a:spLocks noChangeArrowheads="1"/>
                </p:cNvSpPr>
                <p:nvPr/>
              </p:nvSpPr>
              <p:spPr bwMode="auto">
                <a:xfrm>
                  <a:off x="8037" y="6422"/>
                  <a:ext cx="162" cy="19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tIns="18000"/>
                <a:lstStyle/>
                <a:p>
                  <a:endParaRPr lang="de-DE" sz="8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5" name="Pfeil nach rechts 14"/>
              <p:cNvSpPr/>
              <p:nvPr/>
            </p:nvSpPr>
            <p:spPr>
              <a:xfrm flipH="1">
                <a:off x="2357803" y="661676"/>
                <a:ext cx="211186" cy="73028"/>
              </a:xfrm>
              <a:prstGeom prst="rightArrow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Pfeil nach rechts 15"/>
              <p:cNvSpPr/>
              <p:nvPr/>
            </p:nvSpPr>
            <p:spPr>
              <a:xfrm flipH="1">
                <a:off x="2742066" y="661676"/>
                <a:ext cx="211186" cy="73028"/>
              </a:xfrm>
              <a:prstGeom prst="rightArrow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6" name="Textfeld 16"/>
              <p:cNvSpPr txBox="1">
                <a:spLocks noChangeArrowheads="1"/>
              </p:cNvSpPr>
              <p:nvPr/>
            </p:nvSpPr>
            <p:spPr bwMode="auto">
              <a:xfrm>
                <a:off x="2240075" y="731363"/>
                <a:ext cx="542314" cy="187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amp</a:t>
                </a:r>
                <a:r>
                  <a:rPr lang="de-DE" sz="800" i="1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</a:p>
            </p:txBody>
          </p:sp>
          <p:sp>
            <p:nvSpPr>
              <p:cNvPr id="2297" name="Textfeld 17"/>
              <p:cNvSpPr txBox="1">
                <a:spLocks noChangeArrowheads="1"/>
              </p:cNvSpPr>
              <p:nvPr/>
            </p:nvSpPr>
            <p:spPr bwMode="auto">
              <a:xfrm>
                <a:off x="2630130" y="731363"/>
                <a:ext cx="559885" cy="187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pyrE2</a:t>
                </a:r>
                <a:endParaRPr lang="de-DE" sz="800" i="1" baseline="30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8" name="Textfeld 46"/>
              <p:cNvSpPr txBox="1">
                <a:spLocks noChangeArrowheads="1"/>
              </p:cNvSpPr>
              <p:nvPr/>
            </p:nvSpPr>
            <p:spPr bwMode="auto">
              <a:xfrm>
                <a:off x="3291038" y="797282"/>
                <a:ext cx="623244" cy="187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htsf_468</a:t>
                </a:r>
                <a:endParaRPr lang="de-DE" sz="800" i="1" baseline="30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9" name="Rectangle 11"/>
              <p:cNvSpPr>
                <a:spLocks noChangeArrowheads="1"/>
              </p:cNvSpPr>
              <p:nvPr/>
            </p:nvSpPr>
            <p:spPr bwMode="auto">
              <a:xfrm>
                <a:off x="3155351" y="661377"/>
                <a:ext cx="320400" cy="108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F1</a:t>
                </a:r>
              </a:p>
            </p:txBody>
          </p:sp>
          <p:sp>
            <p:nvSpPr>
              <p:cNvPr id="2300" name="Rectangle 11"/>
              <p:cNvSpPr>
                <a:spLocks noChangeArrowheads="1"/>
              </p:cNvSpPr>
              <p:nvPr/>
            </p:nvSpPr>
            <p:spPr bwMode="auto">
              <a:xfrm>
                <a:off x="3668323" y="661377"/>
                <a:ext cx="320400" cy="108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F2</a:t>
                </a:r>
              </a:p>
            </p:txBody>
          </p:sp>
          <p:sp>
            <p:nvSpPr>
              <p:cNvPr id="22" name="Pfeil nach rechts 21"/>
              <p:cNvSpPr/>
              <p:nvPr/>
            </p:nvSpPr>
            <p:spPr>
              <a:xfrm>
                <a:off x="3523293" y="675965"/>
                <a:ext cx="107975" cy="82553"/>
              </a:xfrm>
              <a:prstGeom prst="rightArrow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302" name="Gruppieren 573"/>
              <p:cNvGrpSpPr>
                <a:grpSpLocks/>
              </p:cNvGrpSpPr>
              <p:nvPr/>
            </p:nvGrpSpPr>
            <p:grpSpPr bwMode="auto">
              <a:xfrm>
                <a:off x="1606744" y="401068"/>
                <a:ext cx="647847" cy="225684"/>
                <a:chOff x="2130905" y="3766793"/>
                <a:chExt cx="958650" cy="254189"/>
              </a:xfrm>
            </p:grpSpPr>
            <p:cxnSp>
              <p:nvCxnSpPr>
                <p:cNvPr id="80" name="Gerade Verbindung 79"/>
                <p:cNvCxnSpPr/>
                <p:nvPr/>
              </p:nvCxnSpPr>
              <p:spPr>
                <a:xfrm flipV="1">
                  <a:off x="2137954" y="3876148"/>
                  <a:ext cx="946902" cy="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Gerade Verbindung mit Pfeil 80"/>
                <p:cNvCxnSpPr/>
                <p:nvPr/>
              </p:nvCxnSpPr>
              <p:spPr>
                <a:xfrm rot="5400000">
                  <a:off x="2059663" y="3936662"/>
                  <a:ext cx="144834" cy="2349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Gerade Verbindung mit Pfeil 81"/>
                <p:cNvCxnSpPr/>
                <p:nvPr/>
              </p:nvCxnSpPr>
              <p:spPr>
                <a:xfrm rot="5400000">
                  <a:off x="3015963" y="3947390"/>
                  <a:ext cx="144834" cy="2350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13" name="Textfeld 82"/>
                <p:cNvSpPr txBox="1">
                  <a:spLocks noChangeArrowheads="1"/>
                </p:cNvSpPr>
                <p:nvPr/>
              </p:nvSpPr>
              <p:spPr bwMode="auto">
                <a:xfrm>
                  <a:off x="2334421" y="3766793"/>
                  <a:ext cx="532708" cy="22055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1133</a:t>
                  </a:r>
                </a:p>
              </p:txBody>
            </p:sp>
          </p:grpSp>
          <p:cxnSp>
            <p:nvCxnSpPr>
              <p:cNvPr id="26" name="Gerade Verbindung 25"/>
              <p:cNvCxnSpPr/>
              <p:nvPr/>
            </p:nvCxnSpPr>
            <p:spPr>
              <a:xfrm>
                <a:off x="1784586" y="626750"/>
                <a:ext cx="32074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26"/>
              <p:cNvCxnSpPr/>
              <p:nvPr/>
            </p:nvCxnSpPr>
            <p:spPr>
              <a:xfrm>
                <a:off x="3666201" y="631513"/>
                <a:ext cx="32074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05" name="Gruppieren 573"/>
              <p:cNvGrpSpPr>
                <a:grpSpLocks/>
              </p:cNvGrpSpPr>
              <p:nvPr/>
            </p:nvGrpSpPr>
            <p:grpSpPr bwMode="auto">
              <a:xfrm>
                <a:off x="3327987" y="395543"/>
                <a:ext cx="755821" cy="235978"/>
                <a:chOff x="2129296" y="3766793"/>
                <a:chExt cx="958648" cy="265783"/>
              </a:xfrm>
            </p:grpSpPr>
            <p:cxnSp>
              <p:nvCxnSpPr>
                <p:cNvPr id="76" name="Gerade Verbindung 75"/>
                <p:cNvCxnSpPr/>
                <p:nvPr/>
              </p:nvCxnSpPr>
              <p:spPr>
                <a:xfrm flipV="1">
                  <a:off x="2137351" y="3898469"/>
                  <a:ext cx="946565" cy="1789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Gerade Verbindung mit Pfeil 76"/>
                <p:cNvCxnSpPr/>
                <p:nvPr/>
              </p:nvCxnSpPr>
              <p:spPr>
                <a:xfrm rot="5400000">
                  <a:off x="2057886" y="3959151"/>
                  <a:ext cx="144834" cy="2013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Gerade Verbindung mit Pfeil 77"/>
                <p:cNvCxnSpPr/>
                <p:nvPr/>
              </p:nvCxnSpPr>
              <p:spPr>
                <a:xfrm rot="5400000">
                  <a:off x="3014520" y="3959151"/>
                  <a:ext cx="144834" cy="2015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09" name="Textfeld 78"/>
                <p:cNvSpPr txBox="1">
                  <a:spLocks noChangeArrowheads="1"/>
                </p:cNvSpPr>
                <p:nvPr/>
              </p:nvSpPr>
              <p:spPr bwMode="auto">
                <a:xfrm>
                  <a:off x="2334422" y="3766793"/>
                  <a:ext cx="532708" cy="22055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1527</a:t>
                  </a:r>
                </a:p>
              </p:txBody>
            </p:sp>
          </p:grpSp>
        </p:grpSp>
        <p:grpSp>
          <p:nvGrpSpPr>
            <p:cNvPr id="2239" name="Gruppieren 106"/>
            <p:cNvGrpSpPr>
              <a:grpSpLocks/>
            </p:cNvGrpSpPr>
            <p:nvPr/>
          </p:nvGrpSpPr>
          <p:grpSpPr bwMode="auto">
            <a:xfrm>
              <a:off x="635594" y="3059491"/>
              <a:ext cx="3456384" cy="627209"/>
              <a:chOff x="764704" y="977127"/>
              <a:chExt cx="3456384" cy="627209"/>
            </a:xfrm>
          </p:grpSpPr>
          <p:sp>
            <p:nvSpPr>
              <p:cNvPr id="2263" name="Textfeld 51"/>
              <p:cNvSpPr txBox="1">
                <a:spLocks noChangeArrowheads="1"/>
              </p:cNvSpPr>
              <p:nvPr/>
            </p:nvSpPr>
            <p:spPr bwMode="auto">
              <a:xfrm>
                <a:off x="764704" y="1213948"/>
                <a:ext cx="799320" cy="2154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PI-2</a:t>
                </a:r>
              </a:p>
            </p:txBody>
          </p:sp>
          <p:sp>
            <p:nvSpPr>
              <p:cNvPr id="2264" name="Freeform 4"/>
              <p:cNvSpPr>
                <a:spLocks/>
              </p:cNvSpPr>
              <p:nvPr/>
            </p:nvSpPr>
            <p:spPr bwMode="auto">
              <a:xfrm>
                <a:off x="3250359" y="1312640"/>
                <a:ext cx="970729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5" name="Freeform 5"/>
              <p:cNvSpPr>
                <a:spLocks/>
              </p:cNvSpPr>
              <p:nvPr/>
            </p:nvSpPr>
            <p:spPr bwMode="auto">
              <a:xfrm>
                <a:off x="1127684" y="1322165"/>
                <a:ext cx="970729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5" name="AutoShape 6"/>
              <p:cNvCxnSpPr>
                <a:cxnSpLocks noChangeShapeType="1"/>
              </p:cNvCxnSpPr>
              <p:nvPr/>
            </p:nvCxnSpPr>
            <p:spPr bwMode="auto">
              <a:xfrm>
                <a:off x="2103746" y="1322099"/>
                <a:ext cx="1116267" cy="0"/>
              </a:xfrm>
              <a:prstGeom prst="straightConnector1">
                <a:avLst/>
              </a:prstGeom>
              <a:noFill/>
              <a:ln w="9525">
                <a:solidFill>
                  <a:schemeClr val="accent4"/>
                </a:solidFill>
                <a:round/>
                <a:headEnd/>
                <a:tailEnd/>
              </a:ln>
            </p:spPr>
          </p:cxnSp>
          <p:sp>
            <p:nvSpPr>
              <p:cNvPr id="2267" name="Rectangle 8"/>
              <p:cNvSpPr>
                <a:spLocks noChangeArrowheads="1"/>
              </p:cNvSpPr>
              <p:nvPr/>
            </p:nvSpPr>
            <p:spPr bwMode="auto">
              <a:xfrm>
                <a:off x="3232026" y="1269742"/>
                <a:ext cx="643656" cy="1084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F1         F2</a:t>
                </a:r>
              </a:p>
            </p:txBody>
          </p:sp>
          <p:sp>
            <p:nvSpPr>
              <p:cNvPr id="2268" name="AutoShape 9"/>
              <p:cNvSpPr>
                <a:spLocks noChangeArrowheads="1"/>
              </p:cNvSpPr>
              <p:nvPr/>
            </p:nvSpPr>
            <p:spPr bwMode="auto">
              <a:xfrm>
                <a:off x="3445510" y="1279806"/>
                <a:ext cx="216333" cy="100641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9" name="Rectangle 11"/>
              <p:cNvSpPr>
                <a:spLocks noChangeArrowheads="1"/>
              </p:cNvSpPr>
              <p:nvPr/>
            </p:nvSpPr>
            <p:spPr bwMode="auto">
              <a:xfrm>
                <a:off x="1269427" y="1280519"/>
                <a:ext cx="320352" cy="10800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 F1</a:t>
                </a:r>
              </a:p>
            </p:txBody>
          </p:sp>
          <p:sp>
            <p:nvSpPr>
              <p:cNvPr id="2270" name="Rectangle 11"/>
              <p:cNvSpPr>
                <a:spLocks noChangeArrowheads="1"/>
              </p:cNvSpPr>
              <p:nvPr/>
            </p:nvSpPr>
            <p:spPr bwMode="auto">
              <a:xfrm>
                <a:off x="1806367" y="1280517"/>
                <a:ext cx="320352" cy="10800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F2</a:t>
                </a:r>
              </a:p>
            </p:txBody>
          </p:sp>
          <p:sp>
            <p:nvSpPr>
              <p:cNvPr id="61" name="Pfeil nach rechts 60"/>
              <p:cNvSpPr/>
              <p:nvPr/>
            </p:nvSpPr>
            <p:spPr>
              <a:xfrm>
                <a:off x="1654382" y="1296698"/>
                <a:ext cx="107975" cy="84141"/>
              </a:xfrm>
              <a:prstGeom prst="rightArrow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2" name="Textfeld 61"/>
              <p:cNvSpPr txBox="1">
                <a:spLocks noChangeArrowheads="1"/>
              </p:cNvSpPr>
              <p:nvPr/>
            </p:nvSpPr>
            <p:spPr bwMode="auto">
              <a:xfrm>
                <a:off x="2212595" y="1341576"/>
                <a:ext cx="556735" cy="1874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amp</a:t>
                </a:r>
                <a:r>
                  <a:rPr lang="de-DE" sz="800" i="1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</a:p>
            </p:txBody>
          </p:sp>
          <p:sp>
            <p:nvSpPr>
              <p:cNvPr id="2273" name="Textfeld 62"/>
              <p:cNvSpPr txBox="1">
                <a:spLocks noChangeArrowheads="1"/>
              </p:cNvSpPr>
              <p:nvPr/>
            </p:nvSpPr>
            <p:spPr bwMode="auto">
              <a:xfrm>
                <a:off x="2613022" y="1341576"/>
                <a:ext cx="574773" cy="1874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pyrE2</a:t>
                </a:r>
                <a:endParaRPr lang="de-DE" sz="800" i="1" baseline="30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Pfeil nach rechts 63"/>
              <p:cNvSpPr/>
              <p:nvPr/>
            </p:nvSpPr>
            <p:spPr>
              <a:xfrm flipH="1">
                <a:off x="2351452" y="1290348"/>
                <a:ext cx="215949" cy="74616"/>
              </a:xfrm>
              <a:prstGeom prst="rightArrow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Pfeil nach rechts 64"/>
              <p:cNvSpPr/>
              <p:nvPr/>
            </p:nvSpPr>
            <p:spPr>
              <a:xfrm flipH="1">
                <a:off x="2746830" y="1290348"/>
                <a:ext cx="215949" cy="74616"/>
              </a:xfrm>
              <a:prstGeom prst="rightArrow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276" name="Gruppieren 573"/>
              <p:cNvGrpSpPr>
                <a:grpSpLocks/>
              </p:cNvGrpSpPr>
              <p:nvPr/>
            </p:nvGrpSpPr>
            <p:grpSpPr bwMode="auto">
              <a:xfrm>
                <a:off x="3320047" y="977127"/>
                <a:ext cx="647848" cy="237020"/>
                <a:chOff x="2081376" y="3766793"/>
                <a:chExt cx="958651" cy="266957"/>
              </a:xfrm>
            </p:grpSpPr>
            <p:cxnSp>
              <p:nvCxnSpPr>
                <p:cNvPr id="72" name="Gerade Verbindung 71"/>
                <p:cNvCxnSpPr/>
                <p:nvPr/>
              </p:nvCxnSpPr>
              <p:spPr>
                <a:xfrm flipV="1">
                  <a:off x="2088426" y="3899645"/>
                  <a:ext cx="946902" cy="1788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Gerade Verbindung mit Pfeil 72"/>
                <p:cNvCxnSpPr/>
                <p:nvPr/>
              </p:nvCxnSpPr>
              <p:spPr>
                <a:xfrm rot="5400000">
                  <a:off x="2010134" y="3960159"/>
                  <a:ext cx="144833" cy="2350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Gerade Verbindung mit Pfeil 73"/>
                <p:cNvCxnSpPr/>
                <p:nvPr/>
              </p:nvCxnSpPr>
              <p:spPr>
                <a:xfrm rot="5400000">
                  <a:off x="2966436" y="3960159"/>
                  <a:ext cx="144833" cy="2349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88" name="Textfeld 74"/>
                <p:cNvSpPr txBox="1">
                  <a:spLocks noChangeArrowheads="1"/>
                </p:cNvSpPr>
                <p:nvPr/>
              </p:nvSpPr>
              <p:spPr bwMode="auto">
                <a:xfrm>
                  <a:off x="2334422" y="3766793"/>
                  <a:ext cx="532707" cy="22055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1223</a:t>
                  </a:r>
                </a:p>
              </p:txBody>
            </p:sp>
          </p:grpSp>
          <p:grpSp>
            <p:nvGrpSpPr>
              <p:cNvPr id="2277" name="Gruppieren 573"/>
              <p:cNvGrpSpPr>
                <a:grpSpLocks/>
              </p:cNvGrpSpPr>
              <p:nvPr/>
            </p:nvGrpSpPr>
            <p:grpSpPr bwMode="auto">
              <a:xfrm>
                <a:off x="1451135" y="977129"/>
                <a:ext cx="755821" cy="237021"/>
                <a:chOff x="2130170" y="3766793"/>
                <a:chExt cx="958648" cy="266958"/>
              </a:xfrm>
            </p:grpSpPr>
            <p:cxnSp>
              <p:nvCxnSpPr>
                <p:cNvPr id="68" name="Gerade Verbindung 67"/>
                <p:cNvCxnSpPr/>
                <p:nvPr/>
              </p:nvCxnSpPr>
              <p:spPr>
                <a:xfrm flipV="1">
                  <a:off x="2138225" y="3899645"/>
                  <a:ext cx="946565" cy="1788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Gerade Verbindung mit Pfeil 68"/>
                <p:cNvCxnSpPr/>
                <p:nvPr/>
              </p:nvCxnSpPr>
              <p:spPr>
                <a:xfrm rot="5400000">
                  <a:off x="2058760" y="3960327"/>
                  <a:ext cx="144833" cy="2013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Gerade Verbindung mit Pfeil 69"/>
                <p:cNvCxnSpPr/>
                <p:nvPr/>
              </p:nvCxnSpPr>
              <p:spPr>
                <a:xfrm rot="5400000">
                  <a:off x="3015394" y="3960327"/>
                  <a:ext cx="144833" cy="2015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84" name="Textfeld 70"/>
                <p:cNvSpPr txBox="1">
                  <a:spLocks noChangeArrowheads="1"/>
                </p:cNvSpPr>
                <p:nvPr/>
              </p:nvSpPr>
              <p:spPr bwMode="auto">
                <a:xfrm>
                  <a:off x="2334422" y="3766793"/>
                  <a:ext cx="532708" cy="22055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1437</a:t>
                  </a:r>
                </a:p>
              </p:txBody>
            </p:sp>
          </p:grpSp>
          <p:cxnSp>
            <p:nvCxnSpPr>
              <p:cNvPr id="101" name="Gerade Verbindung 100"/>
              <p:cNvCxnSpPr/>
              <p:nvPr/>
            </p:nvCxnSpPr>
            <p:spPr>
              <a:xfrm>
                <a:off x="1811579" y="1244309"/>
                <a:ext cx="31916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Gerade Verbindung 101"/>
              <p:cNvCxnSpPr/>
              <p:nvPr/>
            </p:nvCxnSpPr>
            <p:spPr>
              <a:xfrm>
                <a:off x="3548700" y="1241134"/>
                <a:ext cx="319161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80" name="Textfeld 57"/>
              <p:cNvSpPr txBox="1">
                <a:spLocks noChangeArrowheads="1"/>
              </p:cNvSpPr>
              <p:nvPr/>
            </p:nvSpPr>
            <p:spPr bwMode="auto">
              <a:xfrm>
                <a:off x="1394022" y="1416877"/>
                <a:ext cx="685557" cy="1874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htsf_468</a:t>
                </a:r>
                <a:endParaRPr lang="de-DE" sz="800" i="1" baseline="30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40" name="Gruppieren 105"/>
            <p:cNvGrpSpPr>
              <a:grpSpLocks/>
            </p:cNvGrpSpPr>
            <p:nvPr/>
          </p:nvGrpSpPr>
          <p:grpSpPr bwMode="auto">
            <a:xfrm>
              <a:off x="685395" y="3658590"/>
              <a:ext cx="3406583" cy="609995"/>
              <a:chOff x="814505" y="1576226"/>
              <a:chExt cx="3406583" cy="609995"/>
            </a:xfrm>
          </p:grpSpPr>
          <p:sp>
            <p:nvSpPr>
              <p:cNvPr id="2241" name="Freeform 4"/>
              <p:cNvSpPr>
                <a:spLocks/>
              </p:cNvSpPr>
              <p:nvPr/>
            </p:nvSpPr>
            <p:spPr bwMode="auto">
              <a:xfrm>
                <a:off x="3105088" y="1899942"/>
                <a:ext cx="1116000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2" name="Freeform 4"/>
              <p:cNvSpPr>
                <a:spLocks/>
              </p:cNvSpPr>
              <p:nvPr/>
            </p:nvSpPr>
            <p:spPr bwMode="auto">
              <a:xfrm>
                <a:off x="1158651" y="1899942"/>
                <a:ext cx="1116000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3" name="Textfeld 33"/>
              <p:cNvSpPr txBox="1">
                <a:spLocks noChangeArrowheads="1"/>
              </p:cNvSpPr>
              <p:nvPr/>
            </p:nvSpPr>
            <p:spPr bwMode="auto">
              <a:xfrm>
                <a:off x="814505" y="1795301"/>
                <a:ext cx="310239" cy="2154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2244" name="Textfeld 34"/>
              <p:cNvSpPr txBox="1">
                <a:spLocks noChangeArrowheads="1"/>
              </p:cNvSpPr>
              <p:nvPr/>
            </p:nvSpPr>
            <p:spPr bwMode="auto">
              <a:xfrm>
                <a:off x="1436286" y="1998762"/>
                <a:ext cx="689960" cy="1874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htsf_468</a:t>
                </a:r>
                <a:endParaRPr lang="de-DE" sz="800" i="1" baseline="30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5" name="Rectangle 11"/>
              <p:cNvSpPr>
                <a:spLocks noChangeArrowheads="1"/>
              </p:cNvSpPr>
              <p:nvPr/>
            </p:nvSpPr>
            <p:spPr bwMode="auto">
              <a:xfrm>
                <a:off x="1295301" y="1841939"/>
                <a:ext cx="320400" cy="108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1800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F1</a:t>
                </a:r>
              </a:p>
            </p:txBody>
          </p:sp>
          <p:sp>
            <p:nvSpPr>
              <p:cNvPr id="2246" name="Rectangle 11"/>
              <p:cNvSpPr>
                <a:spLocks noChangeArrowheads="1"/>
              </p:cNvSpPr>
              <p:nvPr/>
            </p:nvSpPr>
            <p:spPr bwMode="auto">
              <a:xfrm>
                <a:off x="1825074" y="1841940"/>
                <a:ext cx="320400" cy="108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1800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 F2</a:t>
                </a:r>
              </a:p>
            </p:txBody>
          </p:sp>
          <p:sp>
            <p:nvSpPr>
              <p:cNvPr id="38" name="Pfeil nach rechts 37"/>
              <p:cNvSpPr/>
              <p:nvPr/>
            </p:nvSpPr>
            <p:spPr>
              <a:xfrm>
                <a:off x="1675024" y="1869806"/>
                <a:ext cx="107975" cy="82553"/>
              </a:xfrm>
              <a:prstGeom prst="rightArrow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8" name="Rectangle 8"/>
              <p:cNvSpPr>
                <a:spLocks noChangeArrowheads="1"/>
              </p:cNvSpPr>
              <p:nvPr/>
            </p:nvSpPr>
            <p:spPr bwMode="auto">
              <a:xfrm>
                <a:off x="3351139" y="1852600"/>
                <a:ext cx="644400" cy="108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1800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F1         F2</a:t>
                </a:r>
              </a:p>
            </p:txBody>
          </p:sp>
          <p:sp>
            <p:nvSpPr>
              <p:cNvPr id="2249" name="Textfeld 39"/>
              <p:cNvSpPr txBox="1">
                <a:spLocks noChangeArrowheads="1"/>
              </p:cNvSpPr>
              <p:nvPr/>
            </p:nvSpPr>
            <p:spPr bwMode="auto">
              <a:xfrm>
                <a:off x="2708920" y="1800452"/>
                <a:ext cx="338889" cy="2154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PO</a:t>
                </a:r>
              </a:p>
            </p:txBody>
          </p:sp>
          <p:sp>
            <p:nvSpPr>
              <p:cNvPr id="2250" name="AutoShape 9"/>
              <p:cNvSpPr>
                <a:spLocks noChangeArrowheads="1"/>
              </p:cNvSpPr>
              <p:nvPr/>
            </p:nvSpPr>
            <p:spPr bwMode="auto">
              <a:xfrm>
                <a:off x="3573016" y="1853410"/>
                <a:ext cx="216333" cy="100641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251" name="Gruppieren 573"/>
              <p:cNvGrpSpPr>
                <a:grpSpLocks/>
              </p:cNvGrpSpPr>
              <p:nvPr/>
            </p:nvGrpSpPr>
            <p:grpSpPr bwMode="auto">
              <a:xfrm>
                <a:off x="1465426" y="1576226"/>
                <a:ext cx="755823" cy="236423"/>
                <a:chOff x="2129449" y="3777524"/>
                <a:chExt cx="958650" cy="266286"/>
              </a:xfrm>
            </p:grpSpPr>
            <p:cxnSp>
              <p:nvCxnSpPr>
                <p:cNvPr id="48" name="Gerade Verbindung 47"/>
                <p:cNvCxnSpPr/>
                <p:nvPr/>
              </p:nvCxnSpPr>
              <p:spPr>
                <a:xfrm flipV="1">
                  <a:off x="2137505" y="3909703"/>
                  <a:ext cx="946565" cy="1789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Gerade Verbindung mit Pfeil 48"/>
                <p:cNvCxnSpPr/>
                <p:nvPr/>
              </p:nvCxnSpPr>
              <p:spPr>
                <a:xfrm rot="5400000">
                  <a:off x="2058039" y="3970385"/>
                  <a:ext cx="144835" cy="2015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Gerade Verbindung mit Pfeil 49"/>
                <p:cNvCxnSpPr/>
                <p:nvPr/>
              </p:nvCxnSpPr>
              <p:spPr>
                <a:xfrm rot="5400000">
                  <a:off x="3014675" y="3970385"/>
                  <a:ext cx="144835" cy="2013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62" name="Textfeld 50"/>
                <p:cNvSpPr txBox="1">
                  <a:spLocks noChangeArrowheads="1"/>
                </p:cNvSpPr>
                <p:nvPr/>
              </p:nvSpPr>
              <p:spPr bwMode="auto">
                <a:xfrm>
                  <a:off x="2334421" y="3777524"/>
                  <a:ext cx="532708" cy="22055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1527</a:t>
                  </a:r>
                </a:p>
              </p:txBody>
            </p:sp>
          </p:grpSp>
          <p:grpSp>
            <p:nvGrpSpPr>
              <p:cNvPr id="2252" name="Gruppieren 573"/>
              <p:cNvGrpSpPr>
                <a:grpSpLocks/>
              </p:cNvGrpSpPr>
              <p:nvPr/>
            </p:nvGrpSpPr>
            <p:grpSpPr bwMode="auto">
              <a:xfrm>
                <a:off x="3501064" y="1576236"/>
                <a:ext cx="647847" cy="245945"/>
                <a:chOff x="2129924" y="3777515"/>
                <a:chExt cx="958649" cy="277009"/>
              </a:xfrm>
            </p:grpSpPr>
            <p:cxnSp>
              <p:nvCxnSpPr>
                <p:cNvPr id="44" name="Gerade Verbindung 43"/>
                <p:cNvCxnSpPr/>
                <p:nvPr/>
              </p:nvCxnSpPr>
              <p:spPr>
                <a:xfrm flipV="1">
                  <a:off x="2136974" y="3909690"/>
                  <a:ext cx="946900" cy="1789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Gerade Verbindung mit Pfeil 44"/>
                <p:cNvCxnSpPr/>
                <p:nvPr/>
              </p:nvCxnSpPr>
              <p:spPr>
                <a:xfrm rot="5400000">
                  <a:off x="2058682" y="3970204"/>
                  <a:ext cx="144834" cy="2350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Gerade Verbindung mit Pfeil 45"/>
                <p:cNvCxnSpPr/>
                <p:nvPr/>
              </p:nvCxnSpPr>
              <p:spPr>
                <a:xfrm rot="5400000">
                  <a:off x="3014982" y="3980932"/>
                  <a:ext cx="144834" cy="2349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58" name="Textfeld 46"/>
                <p:cNvSpPr txBox="1">
                  <a:spLocks noChangeArrowheads="1"/>
                </p:cNvSpPr>
                <p:nvPr/>
              </p:nvSpPr>
              <p:spPr bwMode="auto">
                <a:xfrm>
                  <a:off x="2334420" y="3777515"/>
                  <a:ext cx="532708" cy="22055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1133</a:t>
                  </a:r>
                </a:p>
              </p:txBody>
            </p:sp>
          </p:grpSp>
          <p:cxnSp>
            <p:nvCxnSpPr>
              <p:cNvPr id="103" name="Gerade Verbindung 102"/>
              <p:cNvCxnSpPr/>
              <p:nvPr/>
            </p:nvCxnSpPr>
            <p:spPr>
              <a:xfrm>
                <a:off x="1825871" y="1811066"/>
                <a:ext cx="32074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Gerade Verbindung 103"/>
              <p:cNvCxnSpPr/>
              <p:nvPr/>
            </p:nvCxnSpPr>
            <p:spPr>
              <a:xfrm>
                <a:off x="3672553" y="1815829"/>
                <a:ext cx="32074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51" name="Gruppieren 475"/>
          <p:cNvGrpSpPr>
            <a:grpSpLocks/>
          </p:cNvGrpSpPr>
          <p:nvPr/>
        </p:nvGrpSpPr>
        <p:grpSpPr bwMode="auto">
          <a:xfrm>
            <a:off x="333375" y="342900"/>
            <a:ext cx="5857875" cy="1910199"/>
            <a:chOff x="332656" y="342578"/>
            <a:chExt cx="5859344" cy="1909731"/>
          </a:xfrm>
        </p:grpSpPr>
        <p:sp>
          <p:nvSpPr>
            <p:cNvPr id="2144" name="Textfeld 121"/>
            <p:cNvSpPr txBox="1">
              <a:spLocks noChangeArrowheads="1"/>
            </p:cNvSpPr>
            <p:nvPr/>
          </p:nvSpPr>
          <p:spPr bwMode="auto">
            <a:xfrm>
              <a:off x="332656" y="342578"/>
              <a:ext cx="432048" cy="2769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grpSp>
          <p:nvGrpSpPr>
            <p:cNvPr id="2145" name="Gruppieren 122"/>
            <p:cNvGrpSpPr>
              <a:grpSpLocks/>
            </p:cNvGrpSpPr>
            <p:nvPr/>
          </p:nvGrpSpPr>
          <p:grpSpPr bwMode="auto">
            <a:xfrm>
              <a:off x="620688" y="408712"/>
              <a:ext cx="3446859" cy="589159"/>
              <a:chOff x="764704" y="395530"/>
              <a:chExt cx="3446859" cy="589159"/>
            </a:xfrm>
          </p:grpSpPr>
          <p:sp>
            <p:nvSpPr>
              <p:cNvPr id="2208" name="Freeform 5"/>
              <p:cNvSpPr>
                <a:spLocks/>
              </p:cNvSpPr>
              <p:nvPr/>
            </p:nvSpPr>
            <p:spPr bwMode="auto">
              <a:xfrm>
                <a:off x="3167563" y="702618"/>
                <a:ext cx="1044000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9" name="Freeform 5"/>
              <p:cNvSpPr>
                <a:spLocks/>
              </p:cNvSpPr>
              <p:nvPr/>
            </p:nvSpPr>
            <p:spPr bwMode="auto">
              <a:xfrm>
                <a:off x="1124744" y="702618"/>
                <a:ext cx="970729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0" name="Textfeld 125"/>
              <p:cNvSpPr txBox="1">
                <a:spLocks noChangeArrowheads="1"/>
              </p:cNvSpPr>
              <p:nvPr/>
            </p:nvSpPr>
            <p:spPr bwMode="auto">
              <a:xfrm>
                <a:off x="764704" y="591126"/>
                <a:ext cx="665779" cy="2153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PI-1</a:t>
                </a:r>
              </a:p>
            </p:txBody>
          </p:sp>
          <p:cxnSp>
            <p:nvCxnSpPr>
              <p:cNvPr id="127" name="AutoShape 20"/>
              <p:cNvCxnSpPr>
                <a:cxnSpLocks noChangeShapeType="1"/>
              </p:cNvCxnSpPr>
              <p:nvPr/>
            </p:nvCxnSpPr>
            <p:spPr bwMode="auto">
              <a:xfrm>
                <a:off x="2101092" y="700780"/>
                <a:ext cx="1065479" cy="0"/>
              </a:xfrm>
              <a:prstGeom prst="straightConnector1">
                <a:avLst/>
              </a:prstGeom>
              <a:noFill/>
              <a:ln w="9525">
                <a:solidFill>
                  <a:schemeClr val="accent4"/>
                </a:solidFill>
                <a:round/>
                <a:headEnd/>
                <a:tailEnd/>
              </a:ln>
            </p:spPr>
          </p:cxnSp>
          <p:grpSp>
            <p:nvGrpSpPr>
              <p:cNvPr id="2212" name="Group 21"/>
              <p:cNvGrpSpPr>
                <a:grpSpLocks/>
              </p:cNvGrpSpPr>
              <p:nvPr/>
            </p:nvGrpSpPr>
            <p:grpSpPr bwMode="auto">
              <a:xfrm>
                <a:off x="1455499" y="659426"/>
                <a:ext cx="643873" cy="108188"/>
                <a:chOff x="7876" y="6420"/>
                <a:chExt cx="505" cy="206"/>
              </a:xfrm>
            </p:grpSpPr>
            <p:sp>
              <p:nvSpPr>
                <p:cNvPr id="2233" name="Rectangle 22"/>
                <p:cNvSpPr>
                  <a:spLocks noChangeArrowheads="1"/>
                </p:cNvSpPr>
                <p:nvPr/>
              </p:nvSpPr>
              <p:spPr bwMode="auto">
                <a:xfrm>
                  <a:off x="7876" y="6420"/>
                  <a:ext cx="505" cy="20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18000" rIns="0" bIns="0" anchor="ctr"/>
                <a:lstStyle/>
                <a:p>
                  <a:pPr>
                    <a:spcAft>
                      <a:spcPts val="1000"/>
                    </a:spcAft>
                  </a:pPr>
                  <a:r>
                    <a:rPr lang="de-DE" sz="800">
                      <a:latin typeface="Arial" panose="020B0604020202020204" pitchFamily="34" charset="0"/>
                      <a:cs typeface="Arial" panose="020B0604020202020204" pitchFamily="34" charset="0"/>
                    </a:rPr>
                    <a:t>   F1         F2</a:t>
                  </a:r>
                </a:p>
              </p:txBody>
            </p:sp>
            <p:sp>
              <p:nvSpPr>
                <p:cNvPr id="2234" name="AutoShape 23"/>
                <p:cNvSpPr>
                  <a:spLocks noChangeArrowheads="1"/>
                </p:cNvSpPr>
                <p:nvPr/>
              </p:nvSpPr>
              <p:spPr bwMode="auto">
                <a:xfrm>
                  <a:off x="8037" y="6422"/>
                  <a:ext cx="162" cy="19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tIns="18000"/>
                <a:lstStyle/>
                <a:p>
                  <a:endParaRPr lang="de-DE" sz="8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Pfeil nach rechts 128"/>
              <p:cNvSpPr/>
              <p:nvPr/>
            </p:nvSpPr>
            <p:spPr>
              <a:xfrm>
                <a:off x="2358331" y="662690"/>
                <a:ext cx="209603" cy="73007"/>
              </a:xfrm>
              <a:prstGeom prst="rightArrow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Pfeil nach rechts 129"/>
              <p:cNvSpPr/>
              <p:nvPr/>
            </p:nvSpPr>
            <p:spPr>
              <a:xfrm>
                <a:off x="2742603" y="662690"/>
                <a:ext cx="209603" cy="73007"/>
              </a:xfrm>
              <a:prstGeom prst="rightArrow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5" name="Textfeld 130"/>
              <p:cNvSpPr txBox="1">
                <a:spLocks noChangeArrowheads="1"/>
              </p:cNvSpPr>
              <p:nvPr/>
            </p:nvSpPr>
            <p:spPr bwMode="auto">
              <a:xfrm>
                <a:off x="2240075" y="740888"/>
                <a:ext cx="542314" cy="187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pyrE2</a:t>
                </a:r>
                <a:endParaRPr lang="de-DE" sz="800" i="1" baseline="30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6" name="Textfeld 131"/>
              <p:cNvSpPr txBox="1">
                <a:spLocks noChangeArrowheads="1"/>
              </p:cNvSpPr>
              <p:nvPr/>
            </p:nvSpPr>
            <p:spPr bwMode="auto">
              <a:xfrm>
                <a:off x="2630130" y="740888"/>
                <a:ext cx="559885" cy="187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amp</a:t>
                </a:r>
                <a:r>
                  <a:rPr lang="de-DE" sz="800" i="1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</a:p>
            </p:txBody>
          </p:sp>
          <p:sp>
            <p:nvSpPr>
              <p:cNvPr id="2217" name="Textfeld 46"/>
              <p:cNvSpPr txBox="1">
                <a:spLocks noChangeArrowheads="1"/>
              </p:cNvSpPr>
              <p:nvPr/>
            </p:nvSpPr>
            <p:spPr bwMode="auto">
              <a:xfrm>
                <a:off x="3291038" y="797282"/>
                <a:ext cx="623244" cy="187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htsf_416</a:t>
                </a:r>
                <a:endParaRPr lang="de-DE" sz="800" i="1" baseline="30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8" name="Rectangle 11"/>
              <p:cNvSpPr>
                <a:spLocks noChangeArrowheads="1"/>
              </p:cNvSpPr>
              <p:nvPr/>
            </p:nvSpPr>
            <p:spPr bwMode="auto">
              <a:xfrm>
                <a:off x="3155351" y="661377"/>
                <a:ext cx="320400" cy="108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F1</a:t>
                </a:r>
              </a:p>
            </p:txBody>
          </p:sp>
          <p:sp>
            <p:nvSpPr>
              <p:cNvPr id="2219" name="Rectangle 11"/>
              <p:cNvSpPr>
                <a:spLocks noChangeArrowheads="1"/>
              </p:cNvSpPr>
              <p:nvPr/>
            </p:nvSpPr>
            <p:spPr bwMode="auto">
              <a:xfrm>
                <a:off x="3668323" y="661377"/>
                <a:ext cx="320400" cy="108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F2</a:t>
                </a:r>
              </a:p>
            </p:txBody>
          </p:sp>
          <p:sp>
            <p:nvSpPr>
              <p:cNvPr id="136" name="Pfeil nach rechts 21"/>
              <p:cNvSpPr/>
              <p:nvPr/>
            </p:nvSpPr>
            <p:spPr>
              <a:xfrm>
                <a:off x="3522260" y="675386"/>
                <a:ext cx="107977" cy="84117"/>
              </a:xfrm>
              <a:prstGeom prst="rightArrow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221" name="Gruppieren 573"/>
              <p:cNvGrpSpPr>
                <a:grpSpLocks/>
              </p:cNvGrpSpPr>
              <p:nvPr/>
            </p:nvGrpSpPr>
            <p:grpSpPr bwMode="auto">
              <a:xfrm>
                <a:off x="1605667" y="401064"/>
                <a:ext cx="647861" cy="245752"/>
                <a:chOff x="2129312" y="3766793"/>
                <a:chExt cx="958671" cy="276792"/>
              </a:xfrm>
            </p:grpSpPr>
            <p:cxnSp>
              <p:nvCxnSpPr>
                <p:cNvPr id="145" name="Gerade Verbindung 144"/>
                <p:cNvCxnSpPr/>
                <p:nvPr/>
              </p:nvCxnSpPr>
              <p:spPr>
                <a:xfrm flipV="1">
                  <a:off x="2136360" y="3898792"/>
                  <a:ext cx="946924" cy="1787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Gerade Verbindung mit Pfeil 145"/>
                <p:cNvCxnSpPr/>
                <p:nvPr/>
              </p:nvCxnSpPr>
              <p:spPr>
                <a:xfrm rot="5400000">
                  <a:off x="2058090" y="3959288"/>
                  <a:ext cx="144793" cy="2349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Gerade Verbindung mit Pfeil 146"/>
                <p:cNvCxnSpPr/>
                <p:nvPr/>
              </p:nvCxnSpPr>
              <p:spPr>
                <a:xfrm rot="5400000">
                  <a:off x="3014411" y="3970014"/>
                  <a:ext cx="144793" cy="2350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32" name="Textfeld 147"/>
                <p:cNvSpPr txBox="1">
                  <a:spLocks noChangeArrowheads="1"/>
                </p:cNvSpPr>
                <p:nvPr/>
              </p:nvSpPr>
              <p:spPr bwMode="auto">
                <a:xfrm>
                  <a:off x="2334422" y="3766793"/>
                  <a:ext cx="532707" cy="22049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1106</a:t>
                  </a:r>
                </a:p>
              </p:txBody>
            </p:sp>
          </p:grpSp>
          <p:cxnSp>
            <p:nvCxnSpPr>
              <p:cNvPr id="138" name="Gerade Verbindung 137"/>
              <p:cNvCxnSpPr/>
              <p:nvPr/>
            </p:nvCxnSpPr>
            <p:spPr>
              <a:xfrm>
                <a:off x="1785100" y="627773"/>
                <a:ext cx="31916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Gerade Verbindung 138"/>
              <p:cNvCxnSpPr/>
              <p:nvPr/>
            </p:nvCxnSpPr>
            <p:spPr>
              <a:xfrm>
                <a:off x="3666759" y="632535"/>
                <a:ext cx="3207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24" name="Gruppieren 573"/>
              <p:cNvGrpSpPr>
                <a:grpSpLocks/>
              </p:cNvGrpSpPr>
              <p:nvPr/>
            </p:nvGrpSpPr>
            <p:grpSpPr bwMode="auto">
              <a:xfrm>
                <a:off x="3328537" y="395530"/>
                <a:ext cx="755840" cy="236999"/>
                <a:chOff x="2129993" y="3766793"/>
                <a:chExt cx="958672" cy="266934"/>
              </a:xfrm>
            </p:grpSpPr>
            <p:cxnSp>
              <p:nvCxnSpPr>
                <p:cNvPr id="141" name="Gerade Verbindung 140"/>
                <p:cNvCxnSpPr/>
                <p:nvPr/>
              </p:nvCxnSpPr>
              <p:spPr>
                <a:xfrm flipV="1">
                  <a:off x="2138049" y="3899658"/>
                  <a:ext cx="946588" cy="1788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Gerade Verbindung mit Pfeil 141"/>
                <p:cNvCxnSpPr/>
                <p:nvPr/>
              </p:nvCxnSpPr>
              <p:spPr>
                <a:xfrm rot="5400000">
                  <a:off x="2058604" y="3960322"/>
                  <a:ext cx="144794" cy="2015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Gerade Verbindung mit Pfeil 142"/>
                <p:cNvCxnSpPr/>
                <p:nvPr/>
              </p:nvCxnSpPr>
              <p:spPr>
                <a:xfrm rot="5400000">
                  <a:off x="3015262" y="3960322"/>
                  <a:ext cx="144794" cy="2013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28" name="Textfeld 143"/>
                <p:cNvSpPr txBox="1">
                  <a:spLocks noChangeArrowheads="1"/>
                </p:cNvSpPr>
                <p:nvPr/>
              </p:nvSpPr>
              <p:spPr bwMode="auto">
                <a:xfrm>
                  <a:off x="2334422" y="3766793"/>
                  <a:ext cx="532708" cy="2204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2444</a:t>
                  </a:r>
                </a:p>
              </p:txBody>
            </p:sp>
          </p:grpSp>
        </p:grpSp>
        <p:grpSp>
          <p:nvGrpSpPr>
            <p:cNvPr id="2146" name="Gruppieren 150"/>
            <p:cNvGrpSpPr>
              <a:grpSpLocks/>
            </p:cNvGrpSpPr>
            <p:nvPr/>
          </p:nvGrpSpPr>
          <p:grpSpPr bwMode="auto">
            <a:xfrm>
              <a:off x="620688" y="990310"/>
              <a:ext cx="3456384" cy="627156"/>
              <a:chOff x="764704" y="977128"/>
              <a:chExt cx="3456384" cy="627156"/>
            </a:xfrm>
          </p:grpSpPr>
          <p:sp>
            <p:nvSpPr>
              <p:cNvPr id="2182" name="Textfeld 151"/>
              <p:cNvSpPr txBox="1">
                <a:spLocks noChangeArrowheads="1"/>
              </p:cNvSpPr>
              <p:nvPr/>
            </p:nvSpPr>
            <p:spPr bwMode="auto">
              <a:xfrm>
                <a:off x="764704" y="1213948"/>
                <a:ext cx="799320" cy="2153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PI-2</a:t>
                </a:r>
              </a:p>
            </p:txBody>
          </p:sp>
          <p:sp>
            <p:nvSpPr>
              <p:cNvPr id="2183" name="Freeform 4"/>
              <p:cNvSpPr>
                <a:spLocks/>
              </p:cNvSpPr>
              <p:nvPr/>
            </p:nvSpPr>
            <p:spPr bwMode="auto">
              <a:xfrm>
                <a:off x="3250359" y="1312640"/>
                <a:ext cx="970729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4" name="Freeform 5"/>
              <p:cNvSpPr>
                <a:spLocks/>
              </p:cNvSpPr>
              <p:nvPr/>
            </p:nvSpPr>
            <p:spPr bwMode="auto">
              <a:xfrm>
                <a:off x="1127684" y="1322165"/>
                <a:ext cx="970729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AutoShape 6"/>
              <p:cNvCxnSpPr>
                <a:cxnSpLocks noChangeShapeType="1"/>
              </p:cNvCxnSpPr>
              <p:nvPr/>
            </p:nvCxnSpPr>
            <p:spPr bwMode="auto">
              <a:xfrm>
                <a:off x="2102680" y="1322927"/>
                <a:ext cx="1116293" cy="0"/>
              </a:xfrm>
              <a:prstGeom prst="straightConnector1">
                <a:avLst/>
              </a:prstGeom>
              <a:noFill/>
              <a:ln w="9525">
                <a:solidFill>
                  <a:schemeClr val="accent4"/>
                </a:solidFill>
                <a:round/>
                <a:headEnd/>
                <a:tailEnd/>
              </a:ln>
            </p:spPr>
          </p:cxnSp>
          <p:sp>
            <p:nvSpPr>
              <p:cNvPr id="2186" name="Rectangle 8"/>
              <p:cNvSpPr>
                <a:spLocks noChangeArrowheads="1"/>
              </p:cNvSpPr>
              <p:nvPr/>
            </p:nvSpPr>
            <p:spPr bwMode="auto">
              <a:xfrm>
                <a:off x="3232026" y="1269742"/>
                <a:ext cx="643656" cy="1084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F1         F2</a:t>
                </a:r>
              </a:p>
            </p:txBody>
          </p:sp>
          <p:sp>
            <p:nvSpPr>
              <p:cNvPr id="2187" name="AutoShape 9"/>
              <p:cNvSpPr>
                <a:spLocks noChangeArrowheads="1"/>
              </p:cNvSpPr>
              <p:nvPr/>
            </p:nvSpPr>
            <p:spPr bwMode="auto">
              <a:xfrm>
                <a:off x="3445510" y="1279806"/>
                <a:ext cx="216333" cy="100641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8" name="Textfeld 157"/>
              <p:cNvSpPr txBox="1">
                <a:spLocks noChangeArrowheads="1"/>
              </p:cNvSpPr>
              <p:nvPr/>
            </p:nvSpPr>
            <p:spPr bwMode="auto">
              <a:xfrm>
                <a:off x="1394022" y="1416877"/>
                <a:ext cx="685557" cy="187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htsf_416</a:t>
                </a:r>
                <a:endParaRPr lang="de-DE" sz="800" i="1" baseline="30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9" name="Rectangle 11"/>
              <p:cNvSpPr>
                <a:spLocks noChangeArrowheads="1"/>
              </p:cNvSpPr>
              <p:nvPr/>
            </p:nvSpPr>
            <p:spPr bwMode="auto">
              <a:xfrm>
                <a:off x="1269427" y="1280519"/>
                <a:ext cx="320352" cy="10800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 F1</a:t>
                </a:r>
              </a:p>
            </p:txBody>
          </p:sp>
          <p:sp>
            <p:nvSpPr>
              <p:cNvPr id="2190" name="Rectangle 11"/>
              <p:cNvSpPr>
                <a:spLocks noChangeArrowheads="1"/>
              </p:cNvSpPr>
              <p:nvPr/>
            </p:nvSpPr>
            <p:spPr bwMode="auto">
              <a:xfrm>
                <a:off x="1806367" y="1280517"/>
                <a:ext cx="320352" cy="10800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F2</a:t>
                </a:r>
              </a:p>
            </p:txBody>
          </p:sp>
          <p:sp>
            <p:nvSpPr>
              <p:cNvPr id="161" name="Pfeil nach rechts 160"/>
              <p:cNvSpPr/>
              <p:nvPr/>
            </p:nvSpPr>
            <p:spPr>
              <a:xfrm>
                <a:off x="1653305" y="1295947"/>
                <a:ext cx="107977" cy="84116"/>
              </a:xfrm>
              <a:prstGeom prst="rightArrow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2" name="Textfeld 161"/>
              <p:cNvSpPr txBox="1">
                <a:spLocks noChangeArrowheads="1"/>
              </p:cNvSpPr>
              <p:nvPr/>
            </p:nvSpPr>
            <p:spPr bwMode="auto">
              <a:xfrm>
                <a:off x="2650860" y="1370152"/>
                <a:ext cx="556735" cy="187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amp</a:t>
                </a:r>
                <a:r>
                  <a:rPr lang="de-DE" sz="800" i="1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</a:p>
            </p:txBody>
          </p:sp>
          <p:sp>
            <p:nvSpPr>
              <p:cNvPr id="2193" name="Textfeld 162"/>
              <p:cNvSpPr txBox="1">
                <a:spLocks noChangeArrowheads="1"/>
              </p:cNvSpPr>
              <p:nvPr/>
            </p:nvSpPr>
            <p:spPr bwMode="auto">
              <a:xfrm>
                <a:off x="2199483" y="1370152"/>
                <a:ext cx="574773" cy="187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pyrE2</a:t>
                </a:r>
                <a:endParaRPr lang="de-DE" sz="800" i="1" baseline="30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Pfeil nach rechts 163"/>
              <p:cNvSpPr/>
              <p:nvPr/>
            </p:nvSpPr>
            <p:spPr>
              <a:xfrm>
                <a:off x="2351980" y="1291185"/>
                <a:ext cx="215954" cy="74595"/>
              </a:xfrm>
              <a:prstGeom prst="rightArrow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Pfeil nach rechts 164"/>
              <p:cNvSpPr/>
              <p:nvPr/>
            </p:nvSpPr>
            <p:spPr>
              <a:xfrm>
                <a:off x="2745779" y="1291185"/>
                <a:ext cx="215954" cy="74595"/>
              </a:xfrm>
              <a:prstGeom prst="rightArrow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196" name="Gruppieren 573"/>
              <p:cNvGrpSpPr>
                <a:grpSpLocks/>
              </p:cNvGrpSpPr>
              <p:nvPr/>
            </p:nvGrpSpPr>
            <p:grpSpPr bwMode="auto">
              <a:xfrm>
                <a:off x="3352355" y="977128"/>
                <a:ext cx="647862" cy="236292"/>
                <a:chOff x="2129185" y="3766793"/>
                <a:chExt cx="958672" cy="266137"/>
              </a:xfrm>
            </p:grpSpPr>
            <p:cxnSp>
              <p:nvCxnSpPr>
                <p:cNvPr id="174" name="Gerade Verbindung 173"/>
                <p:cNvCxnSpPr/>
                <p:nvPr/>
              </p:nvCxnSpPr>
              <p:spPr>
                <a:xfrm flipV="1">
                  <a:off x="2136233" y="3898862"/>
                  <a:ext cx="946925" cy="1788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Gerade Verbindung mit Pfeil 174"/>
                <p:cNvCxnSpPr/>
                <p:nvPr/>
              </p:nvCxnSpPr>
              <p:spPr>
                <a:xfrm rot="5400000">
                  <a:off x="2057963" y="3959358"/>
                  <a:ext cx="144794" cy="2349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Gerade Verbindung mit Pfeil 175"/>
                <p:cNvCxnSpPr/>
                <p:nvPr/>
              </p:nvCxnSpPr>
              <p:spPr>
                <a:xfrm rot="5400000">
                  <a:off x="3014285" y="3959358"/>
                  <a:ext cx="144794" cy="2350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07" name="Textfeld 176"/>
                <p:cNvSpPr txBox="1">
                  <a:spLocks noChangeArrowheads="1"/>
                </p:cNvSpPr>
                <p:nvPr/>
              </p:nvSpPr>
              <p:spPr bwMode="auto">
                <a:xfrm>
                  <a:off x="2334422" y="3766793"/>
                  <a:ext cx="532708" cy="2204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2885</a:t>
                  </a:r>
                </a:p>
              </p:txBody>
            </p:sp>
          </p:grpSp>
          <p:grpSp>
            <p:nvGrpSpPr>
              <p:cNvPr id="2197" name="Gruppieren 573"/>
              <p:cNvGrpSpPr>
                <a:grpSpLocks/>
              </p:cNvGrpSpPr>
              <p:nvPr/>
            </p:nvGrpSpPr>
            <p:grpSpPr bwMode="auto">
              <a:xfrm>
                <a:off x="1418296" y="977129"/>
                <a:ext cx="755840" cy="236293"/>
                <a:chOff x="2088518" y="3766793"/>
                <a:chExt cx="958672" cy="266138"/>
              </a:xfrm>
            </p:grpSpPr>
            <p:cxnSp>
              <p:nvCxnSpPr>
                <p:cNvPr id="170" name="Gerade Verbindung 169"/>
                <p:cNvCxnSpPr/>
                <p:nvPr/>
              </p:nvCxnSpPr>
              <p:spPr>
                <a:xfrm flipV="1">
                  <a:off x="2096574" y="3898862"/>
                  <a:ext cx="946588" cy="1788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Gerade Verbindung mit Pfeil 170"/>
                <p:cNvCxnSpPr/>
                <p:nvPr/>
              </p:nvCxnSpPr>
              <p:spPr>
                <a:xfrm rot="5400000">
                  <a:off x="2017128" y="3959526"/>
                  <a:ext cx="144794" cy="2013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Gerade Verbindung mit Pfeil 171"/>
                <p:cNvCxnSpPr/>
                <p:nvPr/>
              </p:nvCxnSpPr>
              <p:spPr>
                <a:xfrm rot="5400000">
                  <a:off x="2973786" y="3959526"/>
                  <a:ext cx="144794" cy="2015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03" name="Textfeld 172"/>
                <p:cNvSpPr txBox="1">
                  <a:spLocks noChangeArrowheads="1"/>
                </p:cNvSpPr>
                <p:nvPr/>
              </p:nvSpPr>
              <p:spPr bwMode="auto">
                <a:xfrm>
                  <a:off x="2334422" y="3766793"/>
                  <a:ext cx="532708" cy="2204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695</a:t>
                  </a:r>
                </a:p>
              </p:txBody>
            </p:sp>
          </p:grpSp>
          <p:cxnSp>
            <p:nvCxnSpPr>
              <p:cNvPr id="168" name="Gerade Verbindung 167"/>
              <p:cNvCxnSpPr/>
              <p:nvPr/>
            </p:nvCxnSpPr>
            <p:spPr>
              <a:xfrm>
                <a:off x="1810506" y="1245159"/>
                <a:ext cx="3207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Gerade Verbindung 168"/>
              <p:cNvCxnSpPr/>
              <p:nvPr/>
            </p:nvCxnSpPr>
            <p:spPr>
              <a:xfrm>
                <a:off x="3547667" y="1240397"/>
                <a:ext cx="3207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47" name="Gruppieren 177"/>
            <p:cNvGrpSpPr>
              <a:grpSpLocks/>
            </p:cNvGrpSpPr>
            <p:nvPr/>
          </p:nvGrpSpPr>
          <p:grpSpPr bwMode="auto">
            <a:xfrm>
              <a:off x="670489" y="1632849"/>
              <a:ext cx="3406583" cy="619460"/>
              <a:chOff x="814505" y="1566709"/>
              <a:chExt cx="3406583" cy="619460"/>
            </a:xfrm>
          </p:grpSpPr>
          <p:sp>
            <p:nvSpPr>
              <p:cNvPr id="2160" name="Freeform 4"/>
              <p:cNvSpPr>
                <a:spLocks/>
              </p:cNvSpPr>
              <p:nvPr/>
            </p:nvSpPr>
            <p:spPr bwMode="auto">
              <a:xfrm>
                <a:off x="3105088" y="1899942"/>
                <a:ext cx="1116000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1" name="Freeform 4"/>
              <p:cNvSpPr>
                <a:spLocks/>
              </p:cNvSpPr>
              <p:nvPr/>
            </p:nvSpPr>
            <p:spPr bwMode="auto">
              <a:xfrm>
                <a:off x="1158651" y="1899942"/>
                <a:ext cx="1116000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2" name="Textfeld 33"/>
              <p:cNvSpPr txBox="1">
                <a:spLocks noChangeArrowheads="1"/>
              </p:cNvSpPr>
              <p:nvPr/>
            </p:nvSpPr>
            <p:spPr bwMode="auto">
              <a:xfrm>
                <a:off x="814505" y="1795301"/>
                <a:ext cx="310239" cy="2153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2163" name="Textfeld 181"/>
              <p:cNvSpPr txBox="1">
                <a:spLocks noChangeArrowheads="1"/>
              </p:cNvSpPr>
              <p:nvPr/>
            </p:nvSpPr>
            <p:spPr bwMode="auto">
              <a:xfrm>
                <a:off x="1436286" y="1998762"/>
                <a:ext cx="689960" cy="187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htsf_416</a:t>
                </a:r>
                <a:endParaRPr lang="de-DE" sz="800" i="1" baseline="30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4" name="Rectangle 11"/>
              <p:cNvSpPr>
                <a:spLocks noChangeArrowheads="1"/>
              </p:cNvSpPr>
              <p:nvPr/>
            </p:nvSpPr>
            <p:spPr bwMode="auto">
              <a:xfrm>
                <a:off x="1295301" y="1841939"/>
                <a:ext cx="320400" cy="108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1800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F1</a:t>
                </a:r>
              </a:p>
            </p:txBody>
          </p:sp>
          <p:sp>
            <p:nvSpPr>
              <p:cNvPr id="2165" name="Rectangle 11"/>
              <p:cNvSpPr>
                <a:spLocks noChangeArrowheads="1"/>
              </p:cNvSpPr>
              <p:nvPr/>
            </p:nvSpPr>
            <p:spPr bwMode="auto">
              <a:xfrm>
                <a:off x="1825074" y="1841940"/>
                <a:ext cx="320400" cy="108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1800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 F2</a:t>
                </a:r>
              </a:p>
            </p:txBody>
          </p:sp>
          <p:sp>
            <p:nvSpPr>
              <p:cNvPr id="185" name="Pfeil nach rechts 184"/>
              <p:cNvSpPr/>
              <p:nvPr/>
            </p:nvSpPr>
            <p:spPr>
              <a:xfrm>
                <a:off x="1675536" y="1869898"/>
                <a:ext cx="107977" cy="82530"/>
              </a:xfrm>
              <a:prstGeom prst="rightArrow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7" name="Rectangle 8"/>
              <p:cNvSpPr>
                <a:spLocks noChangeArrowheads="1"/>
              </p:cNvSpPr>
              <p:nvPr/>
            </p:nvSpPr>
            <p:spPr bwMode="auto">
              <a:xfrm>
                <a:off x="3351139" y="1852600"/>
                <a:ext cx="644400" cy="108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1800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F1         F2</a:t>
                </a:r>
              </a:p>
            </p:txBody>
          </p:sp>
          <p:sp>
            <p:nvSpPr>
              <p:cNvPr id="2168" name="Textfeld 186"/>
              <p:cNvSpPr txBox="1">
                <a:spLocks noChangeArrowheads="1"/>
              </p:cNvSpPr>
              <p:nvPr/>
            </p:nvSpPr>
            <p:spPr bwMode="auto">
              <a:xfrm>
                <a:off x="2708920" y="1800452"/>
                <a:ext cx="338889" cy="2153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PO</a:t>
                </a:r>
              </a:p>
            </p:txBody>
          </p:sp>
          <p:sp>
            <p:nvSpPr>
              <p:cNvPr id="2169" name="AutoShape 9"/>
              <p:cNvSpPr>
                <a:spLocks noChangeArrowheads="1"/>
              </p:cNvSpPr>
              <p:nvPr/>
            </p:nvSpPr>
            <p:spPr bwMode="auto">
              <a:xfrm>
                <a:off x="3573016" y="1853410"/>
                <a:ext cx="216333" cy="100641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170" name="Gruppieren 573"/>
              <p:cNvGrpSpPr>
                <a:grpSpLocks/>
              </p:cNvGrpSpPr>
              <p:nvPr/>
            </p:nvGrpSpPr>
            <p:grpSpPr bwMode="auto">
              <a:xfrm>
                <a:off x="1465933" y="1566709"/>
                <a:ext cx="755839" cy="236525"/>
                <a:chOff x="2130094" y="3766793"/>
                <a:chExt cx="958671" cy="266400"/>
              </a:xfrm>
            </p:grpSpPr>
            <p:cxnSp>
              <p:nvCxnSpPr>
                <p:cNvPr id="197" name="Gerade Verbindung 196"/>
                <p:cNvCxnSpPr/>
                <p:nvPr/>
              </p:nvCxnSpPr>
              <p:spPr>
                <a:xfrm flipV="1">
                  <a:off x="2138150" y="3899125"/>
                  <a:ext cx="946588" cy="1787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Gerade Verbindung mit Pfeil 197"/>
                <p:cNvCxnSpPr/>
                <p:nvPr/>
              </p:nvCxnSpPr>
              <p:spPr>
                <a:xfrm rot="5400000">
                  <a:off x="2058704" y="3959789"/>
                  <a:ext cx="144793" cy="2013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Gerade Verbindung mit Pfeil 198"/>
                <p:cNvCxnSpPr/>
                <p:nvPr/>
              </p:nvCxnSpPr>
              <p:spPr>
                <a:xfrm rot="5400000">
                  <a:off x="3015361" y="3959789"/>
                  <a:ext cx="144793" cy="2015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81" name="Textfeld 199"/>
                <p:cNvSpPr txBox="1">
                  <a:spLocks noChangeArrowheads="1"/>
                </p:cNvSpPr>
                <p:nvPr/>
              </p:nvSpPr>
              <p:spPr bwMode="auto">
                <a:xfrm>
                  <a:off x="2334422" y="3766793"/>
                  <a:ext cx="532708" cy="22049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2444</a:t>
                  </a:r>
                </a:p>
              </p:txBody>
            </p:sp>
          </p:grpSp>
          <p:grpSp>
            <p:nvGrpSpPr>
              <p:cNvPr id="2171" name="Gruppieren 573"/>
              <p:cNvGrpSpPr>
                <a:grpSpLocks/>
              </p:cNvGrpSpPr>
              <p:nvPr/>
            </p:nvGrpSpPr>
            <p:grpSpPr bwMode="auto">
              <a:xfrm>
                <a:off x="3501617" y="1566716"/>
                <a:ext cx="647861" cy="246048"/>
                <a:chOff x="2130746" y="3766793"/>
                <a:chExt cx="958671" cy="277125"/>
              </a:xfrm>
            </p:grpSpPr>
            <p:cxnSp>
              <p:nvCxnSpPr>
                <p:cNvPr id="193" name="Gerade Verbindung 192"/>
                <p:cNvCxnSpPr/>
                <p:nvPr/>
              </p:nvCxnSpPr>
              <p:spPr>
                <a:xfrm flipV="1">
                  <a:off x="2137794" y="3899125"/>
                  <a:ext cx="946924" cy="1787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Gerade Verbindung mit Pfeil 193"/>
                <p:cNvCxnSpPr/>
                <p:nvPr/>
              </p:nvCxnSpPr>
              <p:spPr>
                <a:xfrm rot="5400000">
                  <a:off x="2059524" y="3959622"/>
                  <a:ext cx="144793" cy="2349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Gerade Verbindung mit Pfeil 194"/>
                <p:cNvCxnSpPr/>
                <p:nvPr/>
              </p:nvCxnSpPr>
              <p:spPr>
                <a:xfrm rot="5400000">
                  <a:off x="3015845" y="3970347"/>
                  <a:ext cx="144793" cy="2350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77" name="Textfeld 195"/>
                <p:cNvSpPr txBox="1">
                  <a:spLocks noChangeArrowheads="1"/>
                </p:cNvSpPr>
                <p:nvPr/>
              </p:nvSpPr>
              <p:spPr bwMode="auto">
                <a:xfrm>
                  <a:off x="2334422" y="3766793"/>
                  <a:ext cx="532707" cy="22049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2885</a:t>
                  </a:r>
                </a:p>
              </p:txBody>
            </p:sp>
          </p:grpSp>
          <p:cxnSp>
            <p:nvCxnSpPr>
              <p:cNvPr id="191" name="Gerade Verbindung 190"/>
              <p:cNvCxnSpPr/>
              <p:nvPr/>
            </p:nvCxnSpPr>
            <p:spPr>
              <a:xfrm>
                <a:off x="1826386" y="1811175"/>
                <a:ext cx="3207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Gerade Verbindung 191"/>
              <p:cNvCxnSpPr/>
              <p:nvPr/>
            </p:nvCxnSpPr>
            <p:spPr>
              <a:xfrm>
                <a:off x="3673112" y="1815936"/>
                <a:ext cx="3207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48" name="Gruppieren 114"/>
            <p:cNvGrpSpPr>
              <a:grpSpLocks/>
            </p:cNvGrpSpPr>
            <p:nvPr/>
          </p:nvGrpSpPr>
          <p:grpSpPr bwMode="auto">
            <a:xfrm>
              <a:off x="4653136" y="414586"/>
              <a:ext cx="940296" cy="233392"/>
              <a:chOff x="5145151" y="424114"/>
              <a:chExt cx="940296" cy="233392"/>
            </a:xfrm>
          </p:grpSpPr>
          <p:sp>
            <p:nvSpPr>
              <p:cNvPr id="2157" name="Textfeld 207"/>
              <p:cNvSpPr txBox="1">
                <a:spLocks noChangeArrowheads="1"/>
              </p:cNvSpPr>
              <p:nvPr/>
            </p:nvSpPr>
            <p:spPr bwMode="auto">
              <a:xfrm>
                <a:off x="5145151" y="424114"/>
                <a:ext cx="360040" cy="2307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9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de-DE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8" name="Textfeld 208"/>
              <p:cNvSpPr txBox="1">
                <a:spLocks noChangeArrowheads="1"/>
              </p:cNvSpPr>
              <p:nvPr/>
            </p:nvSpPr>
            <p:spPr bwMode="auto">
              <a:xfrm>
                <a:off x="5365367" y="426730"/>
                <a:ext cx="432048" cy="2307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PO</a:t>
                </a:r>
              </a:p>
            </p:txBody>
          </p:sp>
          <p:sp>
            <p:nvSpPr>
              <p:cNvPr id="2159" name="Textfeld 209"/>
              <p:cNvSpPr txBox="1">
                <a:spLocks noChangeArrowheads="1"/>
              </p:cNvSpPr>
              <p:nvPr/>
            </p:nvSpPr>
            <p:spPr bwMode="auto">
              <a:xfrm>
                <a:off x="5581391" y="426729"/>
                <a:ext cx="504056" cy="2307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900">
                    <a:latin typeface="Arial" panose="020B0604020202020204" pitchFamily="34" charset="0"/>
                    <a:cs typeface="Arial" panose="020B0604020202020204" pitchFamily="34" charset="0"/>
                  </a:rPr>
                  <a:t>PI-1</a:t>
                </a:r>
              </a:p>
            </p:txBody>
          </p:sp>
        </p:grpSp>
        <p:grpSp>
          <p:nvGrpSpPr>
            <p:cNvPr id="2149" name="Gruppieren 119"/>
            <p:cNvGrpSpPr>
              <a:grpSpLocks/>
            </p:cNvGrpSpPr>
            <p:nvPr/>
          </p:nvGrpSpPr>
          <p:grpSpPr bwMode="auto">
            <a:xfrm>
              <a:off x="5760000" y="587177"/>
              <a:ext cx="432000" cy="1439527"/>
              <a:chOff x="6444208" y="1156808"/>
              <a:chExt cx="507824" cy="1439527"/>
            </a:xfrm>
          </p:grpSpPr>
          <p:sp>
            <p:nvSpPr>
              <p:cNvPr id="2154" name="Textfeld 204"/>
              <p:cNvSpPr txBox="1">
                <a:spLocks noChangeArrowheads="1"/>
              </p:cNvSpPr>
              <p:nvPr/>
            </p:nvSpPr>
            <p:spPr bwMode="auto">
              <a:xfrm>
                <a:off x="6447976" y="1156808"/>
                <a:ext cx="504056" cy="2153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solidFill>
                      <a:srgbClr val="4A7EB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2855</a:t>
                </a:r>
              </a:p>
            </p:txBody>
          </p:sp>
          <p:sp>
            <p:nvSpPr>
              <p:cNvPr id="2155" name="Textfeld 205"/>
              <p:cNvSpPr txBox="1">
                <a:spLocks noChangeArrowheads="1"/>
              </p:cNvSpPr>
              <p:nvPr/>
            </p:nvSpPr>
            <p:spPr bwMode="auto">
              <a:xfrm>
                <a:off x="6444208" y="1369919"/>
                <a:ext cx="504056" cy="2153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solidFill>
                      <a:srgbClr val="4A7EB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2444</a:t>
                </a:r>
              </a:p>
            </p:txBody>
          </p:sp>
          <p:sp>
            <p:nvSpPr>
              <p:cNvPr id="2156" name="Textfeld 206"/>
              <p:cNvSpPr txBox="1">
                <a:spLocks noChangeArrowheads="1"/>
              </p:cNvSpPr>
              <p:nvPr/>
            </p:nvSpPr>
            <p:spPr bwMode="auto">
              <a:xfrm>
                <a:off x="6447976" y="2380944"/>
                <a:ext cx="504056" cy="2153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solidFill>
                      <a:srgbClr val="4A7EB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1106</a:t>
                </a:r>
              </a:p>
            </p:txBody>
          </p:sp>
        </p:grpSp>
        <p:pic>
          <p:nvPicPr>
            <p:cNvPr id="2150" name="Picture 3"/>
            <p:cNvPicPr>
              <a:picLocks noChangeAspect="1" noChangeArrowheads="1"/>
            </p:cNvPicPr>
            <p:nvPr/>
          </p:nvPicPr>
          <p:blipFill>
            <a:blip r:embed="rId3">
              <a:lum bright="10000" contrast="40000"/>
            </a:blip>
            <a:srcRect l="18753" t="26375" r="40225" b="14342"/>
            <a:stretch>
              <a:fillRect/>
            </a:stretch>
          </p:blipFill>
          <p:spPr bwMode="auto">
            <a:xfrm rot="10800000">
              <a:off x="4700761" y="630610"/>
              <a:ext cx="688661" cy="1448577"/>
            </a:xfrm>
            <a:prstGeom prst="rect">
              <a:avLst/>
            </a:prstGeom>
            <a:noFill/>
            <a:ln w="1270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218" name="Gerade Verbindung mit Pfeil 217"/>
            <p:cNvCxnSpPr/>
            <p:nvPr/>
          </p:nvCxnSpPr>
          <p:spPr>
            <a:xfrm>
              <a:off x="5579071" y="918700"/>
              <a:ext cx="144499" cy="1587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Gerade Verbindung mit Pfeil 218"/>
            <p:cNvCxnSpPr/>
            <p:nvPr/>
          </p:nvCxnSpPr>
          <p:spPr>
            <a:xfrm>
              <a:off x="5579071" y="702853"/>
              <a:ext cx="144499" cy="1587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Gerade Verbindung mit Pfeil 219"/>
            <p:cNvCxnSpPr/>
            <p:nvPr/>
          </p:nvCxnSpPr>
          <p:spPr>
            <a:xfrm>
              <a:off x="5579071" y="1926515"/>
              <a:ext cx="144499" cy="1588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2" name="Gruppieren 472"/>
          <p:cNvGrpSpPr>
            <a:grpSpLocks/>
          </p:cNvGrpSpPr>
          <p:nvPr/>
        </p:nvGrpSpPr>
        <p:grpSpPr bwMode="auto">
          <a:xfrm>
            <a:off x="333375" y="4067174"/>
            <a:ext cx="5857875" cy="1851450"/>
            <a:chOff x="332656" y="4649876"/>
            <a:chExt cx="5859344" cy="1850895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>
              <a:lum bright="10000" contrast="40000"/>
            </a:blip>
            <a:srcRect r="2522"/>
            <a:stretch>
              <a:fillRect/>
            </a:stretch>
          </p:blipFill>
          <p:spPr bwMode="auto">
            <a:xfrm rot="5400000">
              <a:off x="4212061" y="5085131"/>
              <a:ext cx="1379697" cy="1073515"/>
            </a:xfrm>
            <a:prstGeom prst="rect">
              <a:avLst/>
            </a:prstGeom>
            <a:noFill/>
            <a:ln w="1270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2054" name="Textfeld 224"/>
            <p:cNvSpPr txBox="1">
              <a:spLocks noChangeArrowheads="1"/>
            </p:cNvSpPr>
            <p:nvPr/>
          </p:nvSpPr>
          <p:spPr bwMode="auto">
            <a:xfrm>
              <a:off x="332656" y="4649876"/>
              <a:ext cx="432048" cy="276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 b="1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cxnSp>
          <p:nvCxnSpPr>
            <p:cNvPr id="304" name="Gerade Verbindung mit Pfeil 303"/>
            <p:cNvCxnSpPr/>
            <p:nvPr/>
          </p:nvCxnSpPr>
          <p:spPr>
            <a:xfrm>
              <a:off x="5607653" y="5237075"/>
              <a:ext cx="144499" cy="1588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Gerade Verbindung mit Pfeil 304"/>
            <p:cNvCxnSpPr/>
            <p:nvPr/>
          </p:nvCxnSpPr>
          <p:spPr>
            <a:xfrm>
              <a:off x="5614005" y="5021240"/>
              <a:ext cx="142911" cy="1588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Gerade Verbindung mit Pfeil 305"/>
            <p:cNvCxnSpPr/>
            <p:nvPr/>
          </p:nvCxnSpPr>
          <p:spPr>
            <a:xfrm>
              <a:off x="5607653" y="6154375"/>
              <a:ext cx="144499" cy="1588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58" name="Gruppieren 114"/>
            <p:cNvGrpSpPr>
              <a:grpSpLocks/>
            </p:cNvGrpSpPr>
            <p:nvPr/>
          </p:nvGrpSpPr>
          <p:grpSpPr bwMode="auto">
            <a:xfrm>
              <a:off x="4365152" y="4698592"/>
              <a:ext cx="1224136" cy="233379"/>
              <a:chOff x="5001135" y="424114"/>
              <a:chExt cx="1224136" cy="233379"/>
            </a:xfrm>
          </p:grpSpPr>
          <p:sp>
            <p:nvSpPr>
              <p:cNvPr id="2141" name="Textfeld 307"/>
              <p:cNvSpPr txBox="1">
                <a:spLocks noChangeArrowheads="1"/>
              </p:cNvSpPr>
              <p:nvPr/>
            </p:nvSpPr>
            <p:spPr bwMode="auto">
              <a:xfrm>
                <a:off x="5001135" y="424114"/>
                <a:ext cx="360040" cy="230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9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de-DE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2" name="Textfeld 308"/>
              <p:cNvSpPr txBox="1">
                <a:spLocks noChangeArrowheads="1"/>
              </p:cNvSpPr>
              <p:nvPr/>
            </p:nvSpPr>
            <p:spPr bwMode="auto">
              <a:xfrm>
                <a:off x="5365367" y="426730"/>
                <a:ext cx="432048" cy="230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900">
                    <a:latin typeface="Arial" panose="020B0604020202020204" pitchFamily="34" charset="0"/>
                    <a:cs typeface="Arial" panose="020B0604020202020204" pitchFamily="34" charset="0"/>
                  </a:rPr>
                  <a:t>PO</a:t>
                </a:r>
              </a:p>
            </p:txBody>
          </p:sp>
          <p:sp>
            <p:nvSpPr>
              <p:cNvPr id="2143" name="Textfeld 309"/>
              <p:cNvSpPr txBox="1">
                <a:spLocks noChangeArrowheads="1"/>
              </p:cNvSpPr>
              <p:nvPr/>
            </p:nvSpPr>
            <p:spPr bwMode="auto">
              <a:xfrm>
                <a:off x="5721215" y="426729"/>
                <a:ext cx="504056" cy="230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PI-1</a:t>
                </a:r>
              </a:p>
            </p:txBody>
          </p:sp>
        </p:grpSp>
        <p:grpSp>
          <p:nvGrpSpPr>
            <p:cNvPr id="2059" name="Gruppieren 119"/>
            <p:cNvGrpSpPr>
              <a:grpSpLocks/>
            </p:cNvGrpSpPr>
            <p:nvPr/>
          </p:nvGrpSpPr>
          <p:grpSpPr bwMode="auto">
            <a:xfrm>
              <a:off x="5760000" y="4901095"/>
              <a:ext cx="432000" cy="1350827"/>
              <a:chOff x="6444208" y="1245496"/>
              <a:chExt cx="507824" cy="1350827"/>
            </a:xfrm>
          </p:grpSpPr>
          <p:sp>
            <p:nvSpPr>
              <p:cNvPr id="2138" name="Textfeld 311"/>
              <p:cNvSpPr txBox="1">
                <a:spLocks noChangeArrowheads="1"/>
              </p:cNvSpPr>
              <p:nvPr/>
            </p:nvSpPr>
            <p:spPr bwMode="auto">
              <a:xfrm>
                <a:off x="6447976" y="1245496"/>
                <a:ext cx="504056" cy="215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solidFill>
                      <a:srgbClr val="4A7EB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2062</a:t>
                </a:r>
              </a:p>
            </p:txBody>
          </p:sp>
          <p:sp>
            <p:nvSpPr>
              <p:cNvPr id="2139" name="Textfeld 312"/>
              <p:cNvSpPr txBox="1">
                <a:spLocks noChangeArrowheads="1"/>
              </p:cNvSpPr>
              <p:nvPr/>
            </p:nvSpPr>
            <p:spPr bwMode="auto">
              <a:xfrm>
                <a:off x="6444208" y="1468132"/>
                <a:ext cx="504056" cy="215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solidFill>
                      <a:srgbClr val="4A7EB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1849</a:t>
                </a:r>
              </a:p>
            </p:txBody>
          </p:sp>
          <p:sp>
            <p:nvSpPr>
              <p:cNvPr id="2140" name="Textfeld 313"/>
              <p:cNvSpPr txBox="1">
                <a:spLocks noChangeArrowheads="1"/>
              </p:cNvSpPr>
              <p:nvPr/>
            </p:nvSpPr>
            <p:spPr bwMode="auto">
              <a:xfrm>
                <a:off x="6447976" y="2380944"/>
                <a:ext cx="504056" cy="215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solidFill>
                      <a:srgbClr val="4A7EB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1128</a:t>
                </a:r>
              </a:p>
            </p:txBody>
          </p:sp>
        </p:grpSp>
        <p:grpSp>
          <p:nvGrpSpPr>
            <p:cNvPr id="2060" name="Gruppieren 104"/>
            <p:cNvGrpSpPr>
              <a:grpSpLocks/>
            </p:cNvGrpSpPr>
            <p:nvPr/>
          </p:nvGrpSpPr>
          <p:grpSpPr bwMode="auto">
            <a:xfrm>
              <a:off x="620688" y="4710145"/>
              <a:ext cx="3446859" cy="589146"/>
              <a:chOff x="764704" y="395533"/>
              <a:chExt cx="3446859" cy="589146"/>
            </a:xfrm>
          </p:grpSpPr>
          <p:sp>
            <p:nvSpPr>
              <p:cNvPr id="2111" name="Freeform 5"/>
              <p:cNvSpPr>
                <a:spLocks/>
              </p:cNvSpPr>
              <p:nvPr/>
            </p:nvSpPr>
            <p:spPr bwMode="auto">
              <a:xfrm>
                <a:off x="3167563" y="702618"/>
                <a:ext cx="1044000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2" name="Freeform 5"/>
              <p:cNvSpPr>
                <a:spLocks/>
              </p:cNvSpPr>
              <p:nvPr/>
            </p:nvSpPr>
            <p:spPr bwMode="auto">
              <a:xfrm>
                <a:off x="1124744" y="702618"/>
                <a:ext cx="970729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3" name="Textfeld 395"/>
              <p:cNvSpPr txBox="1">
                <a:spLocks noChangeArrowheads="1"/>
              </p:cNvSpPr>
              <p:nvPr/>
            </p:nvSpPr>
            <p:spPr bwMode="auto">
              <a:xfrm>
                <a:off x="764704" y="591126"/>
                <a:ext cx="665779" cy="2153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PI-1</a:t>
                </a:r>
              </a:p>
            </p:txBody>
          </p:sp>
          <p:cxnSp>
            <p:nvCxnSpPr>
              <p:cNvPr id="397" name="AutoShape 20"/>
              <p:cNvCxnSpPr>
                <a:cxnSpLocks noChangeShapeType="1"/>
              </p:cNvCxnSpPr>
              <p:nvPr/>
            </p:nvCxnSpPr>
            <p:spPr bwMode="auto">
              <a:xfrm>
                <a:off x="2101092" y="700280"/>
                <a:ext cx="1065479" cy="0"/>
              </a:xfrm>
              <a:prstGeom prst="straightConnector1">
                <a:avLst/>
              </a:prstGeom>
              <a:noFill/>
              <a:ln w="9525">
                <a:solidFill>
                  <a:schemeClr val="accent4"/>
                </a:solidFill>
                <a:round/>
                <a:headEnd/>
                <a:tailEnd/>
              </a:ln>
            </p:spPr>
          </p:cxnSp>
          <p:grpSp>
            <p:nvGrpSpPr>
              <p:cNvPr id="2115" name="Group 21"/>
              <p:cNvGrpSpPr>
                <a:grpSpLocks/>
              </p:cNvGrpSpPr>
              <p:nvPr/>
            </p:nvGrpSpPr>
            <p:grpSpPr bwMode="auto">
              <a:xfrm>
                <a:off x="1455499" y="659426"/>
                <a:ext cx="643873" cy="108188"/>
                <a:chOff x="7876" y="6420"/>
                <a:chExt cx="505" cy="206"/>
              </a:xfrm>
            </p:grpSpPr>
            <p:sp>
              <p:nvSpPr>
                <p:cNvPr id="2136" name="Rectangle 22"/>
                <p:cNvSpPr>
                  <a:spLocks noChangeArrowheads="1"/>
                </p:cNvSpPr>
                <p:nvPr/>
              </p:nvSpPr>
              <p:spPr bwMode="auto">
                <a:xfrm>
                  <a:off x="7876" y="6420"/>
                  <a:ext cx="505" cy="206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0" tIns="18000" rIns="0" bIns="0" anchor="ctr"/>
                <a:lstStyle/>
                <a:p>
                  <a:pPr>
                    <a:spcAft>
                      <a:spcPts val="1000"/>
                    </a:spcAft>
                  </a:pPr>
                  <a:r>
                    <a:rPr lang="de-DE" sz="800">
                      <a:latin typeface="Arial" panose="020B0604020202020204" pitchFamily="34" charset="0"/>
                      <a:cs typeface="Arial" panose="020B0604020202020204" pitchFamily="34" charset="0"/>
                    </a:rPr>
                    <a:t>   F1         F2</a:t>
                  </a:r>
                </a:p>
              </p:txBody>
            </p:sp>
            <p:sp>
              <p:nvSpPr>
                <p:cNvPr id="2137" name="AutoShape 23"/>
                <p:cNvSpPr>
                  <a:spLocks noChangeArrowheads="1"/>
                </p:cNvSpPr>
                <p:nvPr/>
              </p:nvSpPr>
              <p:spPr bwMode="auto">
                <a:xfrm>
                  <a:off x="8037" y="6422"/>
                  <a:ext cx="162" cy="19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tIns="18000"/>
                <a:lstStyle/>
                <a:p>
                  <a:endParaRPr lang="de-DE" sz="8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99" name="Pfeil nach rechts 398"/>
              <p:cNvSpPr/>
              <p:nvPr/>
            </p:nvSpPr>
            <p:spPr>
              <a:xfrm flipH="1">
                <a:off x="2358331" y="660605"/>
                <a:ext cx="209603" cy="74590"/>
              </a:xfrm>
              <a:prstGeom prst="rightArrow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Pfeil nach rechts 399"/>
              <p:cNvSpPr/>
              <p:nvPr/>
            </p:nvSpPr>
            <p:spPr>
              <a:xfrm flipH="1">
                <a:off x="2742603" y="660605"/>
                <a:ext cx="209603" cy="74590"/>
              </a:xfrm>
              <a:prstGeom prst="rightArrow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8" name="Textfeld 400"/>
              <p:cNvSpPr txBox="1">
                <a:spLocks noChangeArrowheads="1"/>
              </p:cNvSpPr>
              <p:nvPr/>
            </p:nvSpPr>
            <p:spPr bwMode="auto">
              <a:xfrm>
                <a:off x="2240075" y="731363"/>
                <a:ext cx="542314" cy="1873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amp</a:t>
                </a:r>
                <a:r>
                  <a:rPr lang="de-DE" sz="800" i="1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</a:p>
            </p:txBody>
          </p:sp>
          <p:sp>
            <p:nvSpPr>
              <p:cNvPr id="2119" name="Textfeld 401"/>
              <p:cNvSpPr txBox="1">
                <a:spLocks noChangeArrowheads="1"/>
              </p:cNvSpPr>
              <p:nvPr/>
            </p:nvSpPr>
            <p:spPr bwMode="auto">
              <a:xfrm>
                <a:off x="2630130" y="731363"/>
                <a:ext cx="559885" cy="1873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pyrE2</a:t>
                </a:r>
                <a:endParaRPr lang="de-DE" sz="800" i="1" baseline="30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0" name="Textfeld 46"/>
              <p:cNvSpPr txBox="1">
                <a:spLocks noChangeArrowheads="1"/>
              </p:cNvSpPr>
              <p:nvPr/>
            </p:nvSpPr>
            <p:spPr bwMode="auto">
              <a:xfrm>
                <a:off x="3291038" y="797282"/>
                <a:ext cx="623244" cy="1873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htsf_574</a:t>
                </a:r>
                <a:endParaRPr lang="de-DE" sz="800" i="1" baseline="30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1" name="Rectangle 11"/>
              <p:cNvSpPr>
                <a:spLocks noChangeArrowheads="1"/>
              </p:cNvSpPr>
              <p:nvPr/>
            </p:nvSpPr>
            <p:spPr bwMode="auto">
              <a:xfrm>
                <a:off x="3155351" y="661377"/>
                <a:ext cx="320400" cy="108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F1</a:t>
                </a:r>
              </a:p>
            </p:txBody>
          </p:sp>
          <p:sp>
            <p:nvSpPr>
              <p:cNvPr id="2122" name="Rectangle 11"/>
              <p:cNvSpPr>
                <a:spLocks noChangeArrowheads="1"/>
              </p:cNvSpPr>
              <p:nvPr/>
            </p:nvSpPr>
            <p:spPr bwMode="auto">
              <a:xfrm>
                <a:off x="3668323" y="661377"/>
                <a:ext cx="320400" cy="108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F2</a:t>
                </a:r>
              </a:p>
            </p:txBody>
          </p:sp>
          <p:sp>
            <p:nvSpPr>
              <p:cNvPr id="406" name="Pfeil nach rechts 405"/>
              <p:cNvSpPr/>
              <p:nvPr/>
            </p:nvSpPr>
            <p:spPr>
              <a:xfrm>
                <a:off x="3522260" y="674887"/>
                <a:ext cx="107977" cy="82525"/>
              </a:xfrm>
              <a:prstGeom prst="rightArrow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124" name="Gruppieren 573"/>
              <p:cNvGrpSpPr>
                <a:grpSpLocks/>
              </p:cNvGrpSpPr>
              <p:nvPr/>
            </p:nvGrpSpPr>
            <p:grpSpPr bwMode="auto">
              <a:xfrm>
                <a:off x="1605667" y="401073"/>
                <a:ext cx="647861" cy="245252"/>
                <a:chOff x="2129312" y="3766791"/>
                <a:chExt cx="958671" cy="276228"/>
              </a:xfrm>
            </p:grpSpPr>
            <p:cxnSp>
              <p:nvCxnSpPr>
                <p:cNvPr id="415" name="Gerade Verbindung 414"/>
                <p:cNvCxnSpPr/>
                <p:nvPr/>
              </p:nvCxnSpPr>
              <p:spPr>
                <a:xfrm flipV="1">
                  <a:off x="2136360" y="3898234"/>
                  <a:ext cx="946924" cy="1787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6" name="Gerade Verbindung mit Pfeil 415"/>
                <p:cNvCxnSpPr/>
                <p:nvPr/>
              </p:nvCxnSpPr>
              <p:spPr>
                <a:xfrm rot="5400000">
                  <a:off x="2058094" y="3958727"/>
                  <a:ext cx="144785" cy="2349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7" name="Gerade Verbindung mit Pfeil 416"/>
                <p:cNvCxnSpPr/>
                <p:nvPr/>
              </p:nvCxnSpPr>
              <p:spPr>
                <a:xfrm rot="5400000">
                  <a:off x="3014415" y="3969452"/>
                  <a:ext cx="144785" cy="2350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35" name="Textfeld 417"/>
                <p:cNvSpPr txBox="1">
                  <a:spLocks noChangeArrowheads="1"/>
                </p:cNvSpPr>
                <p:nvPr/>
              </p:nvSpPr>
              <p:spPr bwMode="auto">
                <a:xfrm>
                  <a:off x="2334422" y="3766791"/>
                  <a:ext cx="532707" cy="2204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1849</a:t>
                  </a:r>
                </a:p>
              </p:txBody>
            </p:sp>
          </p:grpSp>
          <p:cxnSp>
            <p:nvCxnSpPr>
              <p:cNvPr id="408" name="Gerade Verbindung 407"/>
              <p:cNvCxnSpPr/>
              <p:nvPr/>
            </p:nvCxnSpPr>
            <p:spPr>
              <a:xfrm>
                <a:off x="1785100" y="625690"/>
                <a:ext cx="319168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Gerade Verbindung 408"/>
              <p:cNvCxnSpPr/>
              <p:nvPr/>
            </p:nvCxnSpPr>
            <p:spPr>
              <a:xfrm>
                <a:off x="3666759" y="632038"/>
                <a:ext cx="3207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27" name="Gruppieren 573"/>
              <p:cNvGrpSpPr>
                <a:grpSpLocks/>
              </p:cNvGrpSpPr>
              <p:nvPr/>
            </p:nvGrpSpPr>
            <p:grpSpPr bwMode="auto">
              <a:xfrm>
                <a:off x="3328537" y="395533"/>
                <a:ext cx="755840" cy="236502"/>
                <a:chOff x="2129993" y="3766793"/>
                <a:chExt cx="958672" cy="266374"/>
              </a:xfrm>
            </p:grpSpPr>
            <p:cxnSp>
              <p:nvCxnSpPr>
                <p:cNvPr id="411" name="Gerade Verbindung 410"/>
                <p:cNvCxnSpPr/>
                <p:nvPr/>
              </p:nvCxnSpPr>
              <p:spPr>
                <a:xfrm flipV="1">
                  <a:off x="2138049" y="3899106"/>
                  <a:ext cx="946588" cy="1788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" name="Gerade Verbindung mit Pfeil 411"/>
                <p:cNvCxnSpPr/>
                <p:nvPr/>
              </p:nvCxnSpPr>
              <p:spPr>
                <a:xfrm rot="5400000">
                  <a:off x="2058608" y="3959766"/>
                  <a:ext cx="144786" cy="2015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Gerade Verbindung mit Pfeil 412"/>
                <p:cNvCxnSpPr/>
                <p:nvPr/>
              </p:nvCxnSpPr>
              <p:spPr>
                <a:xfrm rot="5400000">
                  <a:off x="3015266" y="3959766"/>
                  <a:ext cx="144786" cy="2013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31" name="Textfeld 413"/>
                <p:cNvSpPr txBox="1">
                  <a:spLocks noChangeArrowheads="1"/>
                </p:cNvSpPr>
                <p:nvPr/>
              </p:nvSpPr>
              <p:spPr bwMode="auto">
                <a:xfrm>
                  <a:off x="2334422" y="3766793"/>
                  <a:ext cx="532708" cy="2204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1128</a:t>
                  </a:r>
                </a:p>
              </p:txBody>
            </p:sp>
          </p:grpSp>
        </p:grpSp>
        <p:grpSp>
          <p:nvGrpSpPr>
            <p:cNvPr id="2061" name="Gruppieren 106"/>
            <p:cNvGrpSpPr>
              <a:grpSpLocks/>
            </p:cNvGrpSpPr>
            <p:nvPr/>
          </p:nvGrpSpPr>
          <p:grpSpPr bwMode="auto">
            <a:xfrm>
              <a:off x="620688" y="5291738"/>
              <a:ext cx="3456384" cy="617624"/>
              <a:chOff x="764704" y="977126"/>
              <a:chExt cx="3456384" cy="617624"/>
            </a:xfrm>
          </p:grpSpPr>
          <p:sp>
            <p:nvSpPr>
              <p:cNvPr id="2085" name="Textfeld 421"/>
              <p:cNvSpPr txBox="1">
                <a:spLocks noChangeArrowheads="1"/>
              </p:cNvSpPr>
              <p:nvPr/>
            </p:nvSpPr>
            <p:spPr bwMode="auto">
              <a:xfrm>
                <a:off x="764704" y="1213948"/>
                <a:ext cx="799320" cy="215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PI-2</a:t>
                </a:r>
              </a:p>
            </p:txBody>
          </p:sp>
          <p:sp>
            <p:nvSpPr>
              <p:cNvPr id="2086" name="Freeform 4"/>
              <p:cNvSpPr>
                <a:spLocks/>
              </p:cNvSpPr>
              <p:nvPr/>
            </p:nvSpPr>
            <p:spPr bwMode="auto">
              <a:xfrm>
                <a:off x="3250359" y="1312640"/>
                <a:ext cx="970729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7" name="Freeform 5"/>
              <p:cNvSpPr>
                <a:spLocks/>
              </p:cNvSpPr>
              <p:nvPr/>
            </p:nvSpPr>
            <p:spPr bwMode="auto">
              <a:xfrm>
                <a:off x="1127684" y="1322165"/>
                <a:ext cx="970729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25" name="AutoShape 6"/>
              <p:cNvCxnSpPr>
                <a:cxnSpLocks noChangeShapeType="1"/>
              </p:cNvCxnSpPr>
              <p:nvPr/>
            </p:nvCxnSpPr>
            <p:spPr bwMode="auto">
              <a:xfrm>
                <a:off x="2102680" y="1322392"/>
                <a:ext cx="1116293" cy="0"/>
              </a:xfrm>
              <a:prstGeom prst="straightConnector1">
                <a:avLst/>
              </a:prstGeom>
              <a:noFill/>
              <a:ln w="9525">
                <a:solidFill>
                  <a:schemeClr val="accent4"/>
                </a:solidFill>
                <a:round/>
                <a:headEnd/>
                <a:tailEnd/>
              </a:ln>
            </p:spPr>
          </p:cxnSp>
          <p:sp>
            <p:nvSpPr>
              <p:cNvPr id="2089" name="Rectangle 8"/>
              <p:cNvSpPr>
                <a:spLocks noChangeArrowheads="1"/>
              </p:cNvSpPr>
              <p:nvPr/>
            </p:nvSpPr>
            <p:spPr bwMode="auto">
              <a:xfrm>
                <a:off x="3232026" y="1269742"/>
                <a:ext cx="643656" cy="10842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F1         F2</a:t>
                </a:r>
              </a:p>
            </p:txBody>
          </p:sp>
          <p:sp>
            <p:nvSpPr>
              <p:cNvPr id="2090" name="AutoShape 9"/>
              <p:cNvSpPr>
                <a:spLocks noChangeArrowheads="1"/>
              </p:cNvSpPr>
              <p:nvPr/>
            </p:nvSpPr>
            <p:spPr bwMode="auto">
              <a:xfrm>
                <a:off x="3445510" y="1279806"/>
                <a:ext cx="216333" cy="100641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1" name="Rectangle 11"/>
              <p:cNvSpPr>
                <a:spLocks noChangeArrowheads="1"/>
              </p:cNvSpPr>
              <p:nvPr/>
            </p:nvSpPr>
            <p:spPr bwMode="auto">
              <a:xfrm>
                <a:off x="1269427" y="1280519"/>
                <a:ext cx="320352" cy="10800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 F1</a:t>
                </a:r>
              </a:p>
            </p:txBody>
          </p:sp>
          <p:sp>
            <p:nvSpPr>
              <p:cNvPr id="2092" name="Rectangle 11"/>
              <p:cNvSpPr>
                <a:spLocks noChangeArrowheads="1"/>
              </p:cNvSpPr>
              <p:nvPr/>
            </p:nvSpPr>
            <p:spPr bwMode="auto">
              <a:xfrm>
                <a:off x="1806367" y="1280517"/>
                <a:ext cx="320352" cy="10800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F2</a:t>
                </a:r>
              </a:p>
            </p:txBody>
          </p:sp>
          <p:sp>
            <p:nvSpPr>
              <p:cNvPr id="431" name="Pfeil nach rechts 430"/>
              <p:cNvSpPr/>
              <p:nvPr/>
            </p:nvSpPr>
            <p:spPr>
              <a:xfrm>
                <a:off x="1653305" y="1297000"/>
                <a:ext cx="107977" cy="84113"/>
              </a:xfrm>
              <a:prstGeom prst="rightArrow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4" name="Textfeld 431"/>
              <p:cNvSpPr txBox="1">
                <a:spLocks noChangeArrowheads="1"/>
              </p:cNvSpPr>
              <p:nvPr/>
            </p:nvSpPr>
            <p:spPr bwMode="auto">
              <a:xfrm>
                <a:off x="2212595" y="1341578"/>
                <a:ext cx="556735" cy="1873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amp</a:t>
                </a:r>
                <a:r>
                  <a:rPr lang="de-DE" sz="800" i="1" baseline="3000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</a:p>
            </p:txBody>
          </p:sp>
          <p:sp>
            <p:nvSpPr>
              <p:cNvPr id="2095" name="Textfeld 432"/>
              <p:cNvSpPr txBox="1">
                <a:spLocks noChangeArrowheads="1"/>
              </p:cNvSpPr>
              <p:nvPr/>
            </p:nvSpPr>
            <p:spPr bwMode="auto">
              <a:xfrm>
                <a:off x="2613022" y="1341578"/>
                <a:ext cx="574773" cy="1873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pyrE2</a:t>
                </a:r>
                <a:endParaRPr lang="de-DE" sz="800" i="1" baseline="30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4" name="Pfeil nach rechts 433"/>
              <p:cNvSpPr/>
              <p:nvPr/>
            </p:nvSpPr>
            <p:spPr>
              <a:xfrm flipH="1">
                <a:off x="2351980" y="1290652"/>
                <a:ext cx="215954" cy="74591"/>
              </a:xfrm>
              <a:prstGeom prst="rightArrow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5" name="Pfeil nach rechts 434"/>
              <p:cNvSpPr/>
              <p:nvPr/>
            </p:nvSpPr>
            <p:spPr>
              <a:xfrm flipH="1">
                <a:off x="2745779" y="1290652"/>
                <a:ext cx="215954" cy="74591"/>
              </a:xfrm>
              <a:prstGeom prst="rightArrow">
                <a:avLst/>
              </a:prstGeom>
              <a:solidFill>
                <a:schemeClr val="accent4"/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098" name="Gruppieren 573"/>
              <p:cNvGrpSpPr>
                <a:grpSpLocks/>
              </p:cNvGrpSpPr>
              <p:nvPr/>
            </p:nvGrpSpPr>
            <p:grpSpPr bwMode="auto">
              <a:xfrm>
                <a:off x="3352357" y="977126"/>
                <a:ext cx="647863" cy="235765"/>
                <a:chOff x="2129187" y="3766785"/>
                <a:chExt cx="958673" cy="265543"/>
              </a:xfrm>
            </p:grpSpPr>
            <p:cxnSp>
              <p:nvCxnSpPr>
                <p:cNvPr id="444" name="Gerade Verbindung 443"/>
                <p:cNvCxnSpPr/>
                <p:nvPr/>
              </p:nvCxnSpPr>
              <p:spPr>
                <a:xfrm flipV="1">
                  <a:off x="2136235" y="3898267"/>
                  <a:ext cx="946926" cy="1788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5" name="Gerade Verbindung mit Pfeil 444"/>
                <p:cNvCxnSpPr/>
                <p:nvPr/>
              </p:nvCxnSpPr>
              <p:spPr>
                <a:xfrm rot="5400000">
                  <a:off x="2057969" y="3958760"/>
                  <a:ext cx="144786" cy="2349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6" name="Gerade Verbindung mit Pfeil 445"/>
                <p:cNvCxnSpPr/>
                <p:nvPr/>
              </p:nvCxnSpPr>
              <p:spPr>
                <a:xfrm rot="5400000">
                  <a:off x="3014292" y="3958760"/>
                  <a:ext cx="144786" cy="2350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10" name="Textfeld 446"/>
                <p:cNvSpPr txBox="1">
                  <a:spLocks noChangeArrowheads="1"/>
                </p:cNvSpPr>
                <p:nvPr/>
              </p:nvSpPr>
              <p:spPr bwMode="auto">
                <a:xfrm>
                  <a:off x="2334424" y="3766785"/>
                  <a:ext cx="532708" cy="2204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915</a:t>
                  </a:r>
                </a:p>
              </p:txBody>
            </p:sp>
          </p:grpSp>
          <p:grpSp>
            <p:nvGrpSpPr>
              <p:cNvPr id="2099" name="Gruppieren 573"/>
              <p:cNvGrpSpPr>
                <a:grpSpLocks/>
              </p:cNvGrpSpPr>
              <p:nvPr/>
            </p:nvGrpSpPr>
            <p:grpSpPr bwMode="auto">
              <a:xfrm>
                <a:off x="1418296" y="977132"/>
                <a:ext cx="755839" cy="235764"/>
                <a:chOff x="2088518" y="3766793"/>
                <a:chExt cx="958671" cy="265542"/>
              </a:xfrm>
            </p:grpSpPr>
            <p:cxnSp>
              <p:nvCxnSpPr>
                <p:cNvPr id="440" name="Gerade Verbindung 439"/>
                <p:cNvCxnSpPr/>
                <p:nvPr/>
              </p:nvCxnSpPr>
              <p:spPr>
                <a:xfrm flipV="1">
                  <a:off x="2096574" y="3898273"/>
                  <a:ext cx="946588" cy="1788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1" name="Gerade Verbindung mit Pfeil 440"/>
                <p:cNvCxnSpPr/>
                <p:nvPr/>
              </p:nvCxnSpPr>
              <p:spPr>
                <a:xfrm rot="5400000">
                  <a:off x="2017132" y="3958934"/>
                  <a:ext cx="144786" cy="2013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2" name="Gerade Verbindung mit Pfeil 441"/>
                <p:cNvCxnSpPr/>
                <p:nvPr/>
              </p:nvCxnSpPr>
              <p:spPr>
                <a:xfrm rot="5400000">
                  <a:off x="2973789" y="3958934"/>
                  <a:ext cx="144786" cy="2015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06" name="Textfeld 442"/>
                <p:cNvSpPr txBox="1">
                  <a:spLocks noChangeArrowheads="1"/>
                </p:cNvSpPr>
                <p:nvPr/>
              </p:nvSpPr>
              <p:spPr bwMode="auto">
                <a:xfrm>
                  <a:off x="2334422" y="3766793"/>
                  <a:ext cx="532708" cy="2204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2062</a:t>
                  </a:r>
                </a:p>
              </p:txBody>
            </p:sp>
          </p:grpSp>
          <p:cxnSp>
            <p:nvCxnSpPr>
              <p:cNvPr id="438" name="Gerade Verbindung 437"/>
              <p:cNvCxnSpPr/>
              <p:nvPr/>
            </p:nvCxnSpPr>
            <p:spPr>
              <a:xfrm>
                <a:off x="1810506" y="1244629"/>
                <a:ext cx="3207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Gerade Verbindung 438"/>
              <p:cNvCxnSpPr/>
              <p:nvPr/>
            </p:nvCxnSpPr>
            <p:spPr>
              <a:xfrm>
                <a:off x="3547667" y="1239867"/>
                <a:ext cx="3207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02" name="Textfeld 427"/>
              <p:cNvSpPr txBox="1">
                <a:spLocks noChangeArrowheads="1"/>
              </p:cNvSpPr>
              <p:nvPr/>
            </p:nvSpPr>
            <p:spPr bwMode="auto">
              <a:xfrm>
                <a:off x="1394022" y="1407353"/>
                <a:ext cx="666504" cy="1873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htsf_574</a:t>
                </a:r>
                <a:endParaRPr lang="de-DE" sz="800" i="1" baseline="30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062" name="Gruppieren 105"/>
            <p:cNvGrpSpPr>
              <a:grpSpLocks/>
            </p:cNvGrpSpPr>
            <p:nvPr/>
          </p:nvGrpSpPr>
          <p:grpSpPr bwMode="auto">
            <a:xfrm>
              <a:off x="670489" y="5890841"/>
              <a:ext cx="3406583" cy="609930"/>
              <a:chOff x="814505" y="1576229"/>
              <a:chExt cx="3406583" cy="609930"/>
            </a:xfrm>
          </p:grpSpPr>
          <p:sp>
            <p:nvSpPr>
              <p:cNvPr id="2063" name="Freeform 4"/>
              <p:cNvSpPr>
                <a:spLocks/>
              </p:cNvSpPr>
              <p:nvPr/>
            </p:nvSpPr>
            <p:spPr bwMode="auto">
              <a:xfrm>
                <a:off x="3105088" y="1899942"/>
                <a:ext cx="1116000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4" name="Freeform 4"/>
              <p:cNvSpPr>
                <a:spLocks/>
              </p:cNvSpPr>
              <p:nvPr/>
            </p:nvSpPr>
            <p:spPr bwMode="auto">
              <a:xfrm>
                <a:off x="1158651" y="1899942"/>
                <a:ext cx="1116000" cy="17092"/>
              </a:xfrm>
              <a:custGeom>
                <a:avLst/>
                <a:gdLst>
                  <a:gd name="T0" fmla="*/ 0 w 7530"/>
                  <a:gd name="T1" fmla="*/ 2147483647 h 285"/>
                  <a:gd name="T2" fmla="*/ 2147483647 w 7530"/>
                  <a:gd name="T3" fmla="*/ 0 h 285"/>
                  <a:gd name="T4" fmla="*/ 2147483647 w 7530"/>
                  <a:gd name="T5" fmla="*/ 2147483647 h 285"/>
                  <a:gd name="T6" fmla="*/ 2147483647 w 7530"/>
                  <a:gd name="T7" fmla="*/ 0 h 285"/>
                  <a:gd name="T8" fmla="*/ 2147483647 w 7530"/>
                  <a:gd name="T9" fmla="*/ 2147483647 h 285"/>
                  <a:gd name="T10" fmla="*/ 2147483647 w 7530"/>
                  <a:gd name="T11" fmla="*/ 0 h 285"/>
                  <a:gd name="T12" fmla="*/ 2147483647 w 7530"/>
                  <a:gd name="T13" fmla="*/ 2147483647 h 285"/>
                  <a:gd name="T14" fmla="*/ 2147483647 w 7530"/>
                  <a:gd name="T15" fmla="*/ 0 h 285"/>
                  <a:gd name="T16" fmla="*/ 2147483647 w 7530"/>
                  <a:gd name="T17" fmla="*/ 2147483647 h 285"/>
                  <a:gd name="T18" fmla="*/ 2147483647 w 7530"/>
                  <a:gd name="T19" fmla="*/ 0 h 285"/>
                  <a:gd name="T20" fmla="*/ 2147483647 w 7530"/>
                  <a:gd name="T21" fmla="*/ 2147483647 h 285"/>
                  <a:gd name="T22" fmla="*/ 2147483647 w 7530"/>
                  <a:gd name="T23" fmla="*/ 0 h 285"/>
                  <a:gd name="T24" fmla="*/ 2147483647 w 7530"/>
                  <a:gd name="T25" fmla="*/ 2147483647 h 285"/>
                  <a:gd name="T26" fmla="*/ 2147483647 w 7530"/>
                  <a:gd name="T27" fmla="*/ 0 h 285"/>
                  <a:gd name="T28" fmla="*/ 2147483647 w 7530"/>
                  <a:gd name="T29" fmla="*/ 2147483647 h 285"/>
                  <a:gd name="T30" fmla="*/ 2147483647 w 7530"/>
                  <a:gd name="T31" fmla="*/ 0 h 285"/>
                  <a:gd name="T32" fmla="*/ 2147483647 w 7530"/>
                  <a:gd name="T33" fmla="*/ 2147483647 h 285"/>
                  <a:gd name="T34" fmla="*/ 2147483647 w 7530"/>
                  <a:gd name="T35" fmla="*/ 0 h 285"/>
                  <a:gd name="T36" fmla="*/ 2147483647 w 7530"/>
                  <a:gd name="T37" fmla="*/ 2147483647 h 285"/>
                  <a:gd name="T38" fmla="*/ 2147483647 w 7530"/>
                  <a:gd name="T39" fmla="*/ 0 h 285"/>
                  <a:gd name="T40" fmla="*/ 2147483647 w 7530"/>
                  <a:gd name="T41" fmla="*/ 2147483647 h 285"/>
                  <a:gd name="T42" fmla="*/ 2147483647 w 7530"/>
                  <a:gd name="T43" fmla="*/ 0 h 285"/>
                  <a:gd name="T44" fmla="*/ 2147483647 w 7530"/>
                  <a:gd name="T45" fmla="*/ 2147483647 h 285"/>
                  <a:gd name="T46" fmla="*/ 2147483647 w 7530"/>
                  <a:gd name="T47" fmla="*/ 0 h 285"/>
                  <a:gd name="T48" fmla="*/ 2147483647 w 7530"/>
                  <a:gd name="T49" fmla="*/ 2147483647 h 285"/>
                  <a:gd name="T50" fmla="*/ 2147483647 w 7530"/>
                  <a:gd name="T51" fmla="*/ 0 h 285"/>
                  <a:gd name="T52" fmla="*/ 2147483647 w 7530"/>
                  <a:gd name="T53" fmla="*/ 2147483647 h 285"/>
                  <a:gd name="T54" fmla="*/ 2147483647 w 7530"/>
                  <a:gd name="T55" fmla="*/ 0 h 285"/>
                  <a:gd name="T56" fmla="*/ 2147483647 w 7530"/>
                  <a:gd name="T57" fmla="*/ 2147483647 h 285"/>
                  <a:gd name="T58" fmla="*/ 2147483647 w 7530"/>
                  <a:gd name="T59" fmla="*/ 0 h 285"/>
                  <a:gd name="T60" fmla="*/ 2147483647 w 7530"/>
                  <a:gd name="T61" fmla="*/ 2147483647 h 285"/>
                  <a:gd name="T62" fmla="*/ 2147483647 w 7530"/>
                  <a:gd name="T63" fmla="*/ 0 h 285"/>
                  <a:gd name="T64" fmla="*/ 2147483647 w 7530"/>
                  <a:gd name="T65" fmla="*/ 2147483647 h 285"/>
                  <a:gd name="T66" fmla="*/ 2147483647 w 7530"/>
                  <a:gd name="T67" fmla="*/ 0 h 285"/>
                  <a:gd name="T68" fmla="*/ 2147483647 w 7530"/>
                  <a:gd name="T69" fmla="*/ 2147483647 h 2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530"/>
                  <a:gd name="T106" fmla="*/ 0 h 285"/>
                  <a:gd name="T107" fmla="*/ 7530 w 7530"/>
                  <a:gd name="T108" fmla="*/ 285 h 2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530" h="285">
                    <a:moveTo>
                      <a:pt x="0" y="285"/>
                    </a:moveTo>
                    <a:cubicBezTo>
                      <a:pt x="70" y="142"/>
                      <a:pt x="140" y="0"/>
                      <a:pt x="210" y="0"/>
                    </a:cubicBezTo>
                    <a:cubicBezTo>
                      <a:pt x="280" y="0"/>
                      <a:pt x="348" y="285"/>
                      <a:pt x="420" y="285"/>
                    </a:cubicBezTo>
                    <a:cubicBezTo>
                      <a:pt x="492" y="285"/>
                      <a:pt x="570" y="0"/>
                      <a:pt x="645" y="0"/>
                    </a:cubicBezTo>
                    <a:cubicBezTo>
                      <a:pt x="720" y="0"/>
                      <a:pt x="795" y="285"/>
                      <a:pt x="870" y="285"/>
                    </a:cubicBezTo>
                    <a:cubicBezTo>
                      <a:pt x="945" y="285"/>
                      <a:pt x="1023" y="0"/>
                      <a:pt x="1095" y="0"/>
                    </a:cubicBezTo>
                    <a:cubicBezTo>
                      <a:pt x="1167" y="0"/>
                      <a:pt x="1233" y="285"/>
                      <a:pt x="1305" y="285"/>
                    </a:cubicBezTo>
                    <a:cubicBezTo>
                      <a:pt x="1377" y="285"/>
                      <a:pt x="1463" y="0"/>
                      <a:pt x="1530" y="0"/>
                    </a:cubicBezTo>
                    <a:cubicBezTo>
                      <a:pt x="1597" y="0"/>
                      <a:pt x="1635" y="285"/>
                      <a:pt x="1710" y="285"/>
                    </a:cubicBezTo>
                    <a:cubicBezTo>
                      <a:pt x="1785" y="285"/>
                      <a:pt x="1898" y="0"/>
                      <a:pt x="1980" y="0"/>
                    </a:cubicBezTo>
                    <a:cubicBezTo>
                      <a:pt x="2062" y="0"/>
                      <a:pt x="2135" y="285"/>
                      <a:pt x="2205" y="285"/>
                    </a:cubicBezTo>
                    <a:cubicBezTo>
                      <a:pt x="2275" y="285"/>
                      <a:pt x="2335" y="0"/>
                      <a:pt x="2400" y="0"/>
                    </a:cubicBezTo>
                    <a:cubicBezTo>
                      <a:pt x="2465" y="0"/>
                      <a:pt x="2513" y="285"/>
                      <a:pt x="2595" y="285"/>
                    </a:cubicBezTo>
                    <a:cubicBezTo>
                      <a:pt x="2677" y="285"/>
                      <a:pt x="2813" y="0"/>
                      <a:pt x="2895" y="0"/>
                    </a:cubicBezTo>
                    <a:cubicBezTo>
                      <a:pt x="2977" y="0"/>
                      <a:pt x="3020" y="285"/>
                      <a:pt x="3090" y="285"/>
                    </a:cubicBezTo>
                    <a:cubicBezTo>
                      <a:pt x="3160" y="285"/>
                      <a:pt x="3240" y="0"/>
                      <a:pt x="3315" y="0"/>
                    </a:cubicBezTo>
                    <a:cubicBezTo>
                      <a:pt x="3390" y="0"/>
                      <a:pt x="3461" y="285"/>
                      <a:pt x="3540" y="285"/>
                    </a:cubicBezTo>
                    <a:cubicBezTo>
                      <a:pt x="3619" y="285"/>
                      <a:pt x="3720" y="0"/>
                      <a:pt x="3792" y="0"/>
                    </a:cubicBezTo>
                    <a:cubicBezTo>
                      <a:pt x="3864" y="0"/>
                      <a:pt x="3907" y="285"/>
                      <a:pt x="3975" y="285"/>
                    </a:cubicBezTo>
                    <a:cubicBezTo>
                      <a:pt x="4043" y="285"/>
                      <a:pt x="4128" y="0"/>
                      <a:pt x="4200" y="0"/>
                    </a:cubicBezTo>
                    <a:cubicBezTo>
                      <a:pt x="4272" y="0"/>
                      <a:pt x="4340" y="285"/>
                      <a:pt x="4410" y="285"/>
                    </a:cubicBezTo>
                    <a:cubicBezTo>
                      <a:pt x="4480" y="285"/>
                      <a:pt x="4555" y="0"/>
                      <a:pt x="4620" y="0"/>
                    </a:cubicBezTo>
                    <a:cubicBezTo>
                      <a:pt x="4685" y="0"/>
                      <a:pt x="4723" y="285"/>
                      <a:pt x="4800" y="285"/>
                    </a:cubicBezTo>
                    <a:cubicBezTo>
                      <a:pt x="4877" y="285"/>
                      <a:pt x="5000" y="0"/>
                      <a:pt x="5085" y="0"/>
                    </a:cubicBezTo>
                    <a:cubicBezTo>
                      <a:pt x="5170" y="0"/>
                      <a:pt x="5235" y="285"/>
                      <a:pt x="5310" y="285"/>
                    </a:cubicBezTo>
                    <a:cubicBezTo>
                      <a:pt x="5385" y="285"/>
                      <a:pt x="5455" y="0"/>
                      <a:pt x="5535" y="0"/>
                    </a:cubicBezTo>
                    <a:cubicBezTo>
                      <a:pt x="5615" y="0"/>
                      <a:pt x="5725" y="285"/>
                      <a:pt x="5790" y="285"/>
                    </a:cubicBezTo>
                    <a:cubicBezTo>
                      <a:pt x="5855" y="285"/>
                      <a:pt x="5860" y="0"/>
                      <a:pt x="5925" y="0"/>
                    </a:cubicBezTo>
                    <a:cubicBezTo>
                      <a:pt x="5990" y="0"/>
                      <a:pt x="6103" y="285"/>
                      <a:pt x="6180" y="285"/>
                    </a:cubicBezTo>
                    <a:cubicBezTo>
                      <a:pt x="6257" y="285"/>
                      <a:pt x="6320" y="0"/>
                      <a:pt x="6390" y="0"/>
                    </a:cubicBezTo>
                    <a:cubicBezTo>
                      <a:pt x="6460" y="0"/>
                      <a:pt x="6520" y="285"/>
                      <a:pt x="6600" y="285"/>
                    </a:cubicBezTo>
                    <a:cubicBezTo>
                      <a:pt x="6680" y="285"/>
                      <a:pt x="6793" y="0"/>
                      <a:pt x="6870" y="0"/>
                    </a:cubicBezTo>
                    <a:cubicBezTo>
                      <a:pt x="6947" y="0"/>
                      <a:pt x="6993" y="285"/>
                      <a:pt x="7065" y="285"/>
                    </a:cubicBezTo>
                    <a:cubicBezTo>
                      <a:pt x="7137" y="285"/>
                      <a:pt x="7228" y="0"/>
                      <a:pt x="7305" y="0"/>
                    </a:cubicBezTo>
                    <a:cubicBezTo>
                      <a:pt x="7382" y="0"/>
                      <a:pt x="7456" y="142"/>
                      <a:pt x="7530" y="28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5" name="Textfeld 450"/>
              <p:cNvSpPr txBox="1">
                <a:spLocks noChangeArrowheads="1"/>
              </p:cNvSpPr>
              <p:nvPr/>
            </p:nvSpPr>
            <p:spPr bwMode="auto">
              <a:xfrm>
                <a:off x="814505" y="1795301"/>
                <a:ext cx="310239" cy="215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</a:p>
            </p:txBody>
          </p:sp>
          <p:sp>
            <p:nvSpPr>
              <p:cNvPr id="2066" name="Textfeld 451"/>
              <p:cNvSpPr txBox="1">
                <a:spLocks noChangeArrowheads="1"/>
              </p:cNvSpPr>
              <p:nvPr/>
            </p:nvSpPr>
            <p:spPr bwMode="auto">
              <a:xfrm>
                <a:off x="1436286" y="1998762"/>
                <a:ext cx="689960" cy="1873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tIns="18000">
                <a:spAutoFit/>
              </a:bodyPr>
              <a:lstStyle/>
              <a:p>
                <a:r>
                  <a:rPr lang="de-DE" sz="800" i="1">
                    <a:latin typeface="Arial" panose="020B0604020202020204" pitchFamily="34" charset="0"/>
                    <a:cs typeface="Arial" panose="020B0604020202020204" pitchFamily="34" charset="0"/>
                  </a:rPr>
                  <a:t>htsf_574</a:t>
                </a:r>
                <a:endParaRPr lang="de-DE" sz="800" i="1" baseline="30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7" name="Rectangle 11"/>
              <p:cNvSpPr>
                <a:spLocks noChangeArrowheads="1"/>
              </p:cNvSpPr>
              <p:nvPr/>
            </p:nvSpPr>
            <p:spPr bwMode="auto">
              <a:xfrm>
                <a:off x="1295301" y="1841939"/>
                <a:ext cx="320400" cy="108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1800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F1</a:t>
                </a:r>
              </a:p>
            </p:txBody>
          </p:sp>
          <p:sp>
            <p:nvSpPr>
              <p:cNvPr id="2068" name="Rectangle 11"/>
              <p:cNvSpPr>
                <a:spLocks noChangeArrowheads="1"/>
              </p:cNvSpPr>
              <p:nvPr/>
            </p:nvSpPr>
            <p:spPr bwMode="auto">
              <a:xfrm>
                <a:off x="1825074" y="1841940"/>
                <a:ext cx="320400" cy="108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1800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  F2</a:t>
                </a:r>
              </a:p>
            </p:txBody>
          </p:sp>
          <p:sp>
            <p:nvSpPr>
              <p:cNvPr id="455" name="Pfeil nach rechts 454"/>
              <p:cNvSpPr/>
              <p:nvPr/>
            </p:nvSpPr>
            <p:spPr>
              <a:xfrm>
                <a:off x="1675536" y="1869917"/>
                <a:ext cx="107977" cy="82525"/>
              </a:xfrm>
              <a:prstGeom prst="rightArrow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8000" anchor="ctr"/>
              <a:lstStyle/>
              <a:p>
                <a:pPr algn="ctr">
                  <a:defRPr/>
                </a:pPr>
                <a:endParaRPr lang="de-DE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0" name="Rectangle 8"/>
              <p:cNvSpPr>
                <a:spLocks noChangeArrowheads="1"/>
              </p:cNvSpPr>
              <p:nvPr/>
            </p:nvSpPr>
            <p:spPr bwMode="auto">
              <a:xfrm>
                <a:off x="3351139" y="1852600"/>
                <a:ext cx="644400" cy="108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0" tIns="18000" rIns="0" bIns="0" anchor="ctr"/>
              <a:lstStyle/>
              <a:p>
                <a:pPr>
                  <a:spcAft>
                    <a:spcPts val="1000"/>
                  </a:spcAft>
                </a:pPr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   F1         F2</a:t>
                </a:r>
              </a:p>
            </p:txBody>
          </p:sp>
          <p:sp>
            <p:nvSpPr>
              <p:cNvPr id="2071" name="Textfeld 456"/>
              <p:cNvSpPr txBox="1">
                <a:spLocks noChangeArrowheads="1"/>
              </p:cNvSpPr>
              <p:nvPr/>
            </p:nvSpPr>
            <p:spPr bwMode="auto">
              <a:xfrm>
                <a:off x="2708920" y="1800452"/>
                <a:ext cx="338889" cy="215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 sz="800">
                    <a:latin typeface="Arial" panose="020B0604020202020204" pitchFamily="34" charset="0"/>
                    <a:cs typeface="Arial" panose="020B0604020202020204" pitchFamily="34" charset="0"/>
                  </a:rPr>
                  <a:t>PO</a:t>
                </a:r>
              </a:p>
            </p:txBody>
          </p:sp>
          <p:sp>
            <p:nvSpPr>
              <p:cNvPr id="2072" name="AutoShape 9"/>
              <p:cNvSpPr>
                <a:spLocks noChangeArrowheads="1"/>
              </p:cNvSpPr>
              <p:nvPr/>
            </p:nvSpPr>
            <p:spPr bwMode="auto">
              <a:xfrm>
                <a:off x="3573016" y="1853410"/>
                <a:ext cx="216333" cy="100641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tIns="18000"/>
              <a:lstStyle/>
              <a:p>
                <a:endParaRPr lang="de-DE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073" name="Gruppieren 573"/>
              <p:cNvGrpSpPr>
                <a:grpSpLocks/>
              </p:cNvGrpSpPr>
              <p:nvPr/>
            </p:nvGrpSpPr>
            <p:grpSpPr bwMode="auto">
              <a:xfrm>
                <a:off x="1465933" y="1576229"/>
                <a:ext cx="755838" cy="236552"/>
                <a:chOff x="2130094" y="3777525"/>
                <a:chExt cx="958670" cy="266431"/>
              </a:xfrm>
            </p:grpSpPr>
            <p:cxnSp>
              <p:nvCxnSpPr>
                <p:cNvPr id="467" name="Gerade Verbindung 466"/>
                <p:cNvCxnSpPr/>
                <p:nvPr/>
              </p:nvCxnSpPr>
              <p:spPr>
                <a:xfrm flipV="1">
                  <a:off x="2138150" y="3909894"/>
                  <a:ext cx="946587" cy="1788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8" name="Gerade Verbindung mit Pfeil 467"/>
                <p:cNvCxnSpPr/>
                <p:nvPr/>
              </p:nvCxnSpPr>
              <p:spPr>
                <a:xfrm rot="5400000">
                  <a:off x="2058708" y="3970555"/>
                  <a:ext cx="144786" cy="2013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9" name="Gerade Verbindung mit Pfeil 468"/>
                <p:cNvCxnSpPr/>
                <p:nvPr/>
              </p:nvCxnSpPr>
              <p:spPr>
                <a:xfrm rot="5400000">
                  <a:off x="3015364" y="3970555"/>
                  <a:ext cx="144786" cy="2015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84" name="Textfeld 469"/>
                <p:cNvSpPr txBox="1">
                  <a:spLocks noChangeArrowheads="1"/>
                </p:cNvSpPr>
                <p:nvPr/>
              </p:nvSpPr>
              <p:spPr bwMode="auto">
                <a:xfrm>
                  <a:off x="2334422" y="3777525"/>
                  <a:ext cx="532707" cy="2204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2065</a:t>
                  </a:r>
                </a:p>
              </p:txBody>
            </p:sp>
          </p:grpSp>
          <p:grpSp>
            <p:nvGrpSpPr>
              <p:cNvPr id="2074" name="Gruppieren 573"/>
              <p:cNvGrpSpPr>
                <a:grpSpLocks/>
              </p:cNvGrpSpPr>
              <p:nvPr/>
            </p:nvGrpSpPr>
            <p:grpSpPr bwMode="auto">
              <a:xfrm>
                <a:off x="3501620" y="1576239"/>
                <a:ext cx="647862" cy="246064"/>
                <a:chOff x="2130747" y="3777518"/>
                <a:chExt cx="958671" cy="277143"/>
              </a:xfrm>
            </p:grpSpPr>
            <p:cxnSp>
              <p:nvCxnSpPr>
                <p:cNvPr id="463" name="Gerade Verbindung 462"/>
                <p:cNvCxnSpPr/>
                <p:nvPr/>
              </p:nvCxnSpPr>
              <p:spPr>
                <a:xfrm flipV="1">
                  <a:off x="2137795" y="3909875"/>
                  <a:ext cx="946924" cy="1788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4" name="Gerade Verbindung mit Pfeil 44"/>
                <p:cNvCxnSpPr/>
                <p:nvPr/>
              </p:nvCxnSpPr>
              <p:spPr>
                <a:xfrm rot="5400000">
                  <a:off x="2059529" y="3970368"/>
                  <a:ext cx="144786" cy="2349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5" name="Gerade Verbindung mit Pfeil 45"/>
                <p:cNvCxnSpPr/>
                <p:nvPr/>
              </p:nvCxnSpPr>
              <p:spPr>
                <a:xfrm rot="5400000">
                  <a:off x="3015850" y="3981093"/>
                  <a:ext cx="144786" cy="2350"/>
                </a:xfrm>
                <a:prstGeom prst="straightConnector1">
                  <a:avLst/>
                </a:prstGeom>
                <a:ln>
                  <a:solidFill>
                    <a:srgbClr val="4A7EBB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80" name="Textfeld 465"/>
                <p:cNvSpPr txBox="1">
                  <a:spLocks noChangeArrowheads="1"/>
                </p:cNvSpPr>
                <p:nvPr/>
              </p:nvSpPr>
              <p:spPr bwMode="auto">
                <a:xfrm>
                  <a:off x="2334422" y="3777518"/>
                  <a:ext cx="532707" cy="2204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36000" tIns="36000" rIns="36000" bIns="36000">
                  <a:spAutoFit/>
                </a:bodyPr>
                <a:lstStyle/>
                <a:p>
                  <a:pPr algn="ctr"/>
                  <a:r>
                    <a:rPr lang="de-DE" sz="800" b="1">
                      <a:solidFill>
                        <a:srgbClr val="4A7EBB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1849</a:t>
                  </a:r>
                </a:p>
              </p:txBody>
            </p:sp>
          </p:grpSp>
          <p:cxnSp>
            <p:nvCxnSpPr>
              <p:cNvPr id="461" name="Gerade Verbindung 460"/>
              <p:cNvCxnSpPr/>
              <p:nvPr/>
            </p:nvCxnSpPr>
            <p:spPr>
              <a:xfrm>
                <a:off x="1826386" y="1811196"/>
                <a:ext cx="3207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2" name="Gerade Verbindung 461"/>
              <p:cNvCxnSpPr/>
              <p:nvPr/>
            </p:nvCxnSpPr>
            <p:spPr>
              <a:xfrm>
                <a:off x="3673112" y="1815958"/>
                <a:ext cx="32075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</Words>
  <Application>Microsoft Office PowerPoint</Application>
  <PresentationFormat>Bildschirmpräsentation (4:3)</PresentationFormat>
  <Paragraphs>99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Garry</dc:creator>
  <cp:lastModifiedBy>JuKa</cp:lastModifiedBy>
  <cp:revision>100</cp:revision>
  <dcterms:created xsi:type="dcterms:W3CDTF">2012-08-16T11:20:38Z</dcterms:created>
  <dcterms:modified xsi:type="dcterms:W3CDTF">2014-02-18T12:04:17Z</dcterms:modified>
</cp:coreProperties>
</file>