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8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5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3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4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2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34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5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92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5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2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2F6EC-CEA7-4F69-96B9-9BC670DE06CC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60CF-2FD5-4F9B-9955-E5B28716A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1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14754" t="8578" b="10789"/>
          <a:stretch>
            <a:fillRect/>
          </a:stretch>
        </p:blipFill>
        <p:spPr bwMode="auto">
          <a:xfrm>
            <a:off x="609600" y="942201"/>
            <a:ext cx="396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05039" y="4676001"/>
            <a:ext cx="1823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Annealing Temperature    </a:t>
            </a:r>
            <a:endParaRPr lang="en-US" sz="1200" b="1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166450" y="2632652"/>
            <a:ext cx="12195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FAM Amplitude 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7913" y="443215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65</a:t>
            </a:r>
            <a:endParaRPr lang="en-US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31026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64.5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0757" y="4432158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63.3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95304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61.9</a:t>
            </a:r>
            <a:endParaRPr 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076727" y="4651062"/>
            <a:ext cx="327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ym typeface="Symbol"/>
              </a:rPr>
              <a:t>C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94450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58.9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68139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57.1</a:t>
            </a:r>
            <a:endParaRPr lang="en-US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76600" y="4429780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55.8</a:t>
            </a:r>
            <a:endParaRPr lang="en-US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75502" y="4429780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55.0</a:t>
            </a:r>
            <a:endParaRPr lang="en-US" sz="1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3048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9600" y="54102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Assay optimization. For each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TaqMan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probe, the optimal annealing temperature was determined by testing each assay across a temperature gradient of 55.0 – 65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C. Typical FAM plots for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/>
              </a:rPr>
              <a:t>EGFR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 L858R (A) and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/>
              </a:rPr>
              <a:t>EGFR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 exon 19 deletion (B) are shown.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 l="14156" t="7407" b="11111"/>
          <a:stretch>
            <a:fillRect/>
          </a:stretch>
        </p:blipFill>
        <p:spPr bwMode="auto">
          <a:xfrm>
            <a:off x="4753801" y="990599"/>
            <a:ext cx="3856799" cy="349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5796039" y="4676001"/>
            <a:ext cx="1823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Annealing Temperature    </a:t>
            </a:r>
            <a:endParaRPr lang="en-US" sz="1200" b="1" dirty="0"/>
          </a:p>
        </p:txBody>
      </p:sp>
      <p:sp>
        <p:nvSpPr>
          <p:cNvPr id="24" name="Rectangle 23"/>
          <p:cNvSpPr/>
          <p:nvPr/>
        </p:nvSpPr>
        <p:spPr>
          <a:xfrm rot="16200000">
            <a:off x="4024550" y="2632652"/>
            <a:ext cx="12195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FAM Amplitude </a:t>
            </a:r>
            <a:endParaRPr 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65488" y="443215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65</a:t>
            </a:r>
            <a:endParaRPr lang="en-US" sz="1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223302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64.5</a:t>
            </a:r>
            <a:endParaRPr lang="en-US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680502" y="4432158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63.3</a:t>
            </a:r>
            <a:endParaRPr lang="en-US" sz="1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37702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61.9</a:t>
            </a:r>
            <a:endParaRPr lang="en-US" sz="1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518702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58.9</a:t>
            </a:r>
            <a:endParaRPr lang="en-US" sz="1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934200" y="4430775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57.1</a:t>
            </a:r>
            <a:endParaRPr lang="en-US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391400" y="4429780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55.8</a:t>
            </a:r>
            <a:endParaRPr lang="en-US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848600" y="4419600"/>
            <a:ext cx="415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55.0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28600" y="914400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38650" y="9144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18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95600"/>
            <a:ext cx="276398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57200"/>
            <a:ext cx="3790950" cy="238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28650" y="1524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54102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Assay characteristics.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As the sample input increases, the copies/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 output increases in a linear fashion across a wide dynamic range for both the L858R assay (A) and the exon 19 deletion assay (B). Testing for 10 and 50 copies of mutant </a:t>
            </a:r>
            <a:r>
              <a:rPr lang="en-US" sz="1600" i="1" dirty="0" smtClean="0">
                <a:latin typeface="Arial" pitchFamily="34" charset="0"/>
                <a:cs typeface="Arial" pitchFamily="34" charset="0"/>
                <a:sym typeface="Symbol"/>
              </a:rPr>
              <a:t>EGFR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 in a background of 1000 and 50,000 genome equivalents (GE), the L858R assay demonstrates more consistent sensitivity (C) than the exon 19 deletion assay (D).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457200"/>
            <a:ext cx="3913959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895600"/>
            <a:ext cx="276398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95400" y="609600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96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B.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2819400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C.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2819400"/>
            <a:ext cx="38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62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286000" y="49530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Detection of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BRAF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V600E in cfDNA from patients with advanced melanoma.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3048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3</a:t>
            </a:r>
            <a:endParaRPr lang="en-US" dirty="0"/>
          </a:p>
        </p:txBody>
      </p:sp>
      <p:pic>
        <p:nvPicPr>
          <p:cNvPr id="4098" name="Picture 2" descr="C:\Documents and Settings\oxnardg\My Documents\Dropbox\ddPCR\Manuscript\2nd Revision\Figure S3 lay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7848600" cy="3159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97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45720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Correlation of LINE-1 quantitative PCR (QPCR) levels with DNA concentration as measured with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PicoGreen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across 69 plasma specimens (R</a:t>
            </a:r>
            <a:r>
              <a:rPr lang="en-US" sz="16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= 0.94, p&lt;0.0001).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048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  <p:pic>
        <p:nvPicPr>
          <p:cNvPr id="2050" name="Picture 2" descr="C:\Users\gro4\Dropbox\ddPCR\Manuscript\2nd Revision\Figure 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19200"/>
            <a:ext cx="3978275" cy="3203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454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3048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343400"/>
            <a:ext cx="807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Inter- and intra-day variation of the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ddPCR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assay. (A) Identical serial dilutions ranging from 10-10,000 T790M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/>
              </a:rPr>
              <a:t>mutation copies per reaction were assayed in triplicates on three nonconsecutive days. Percent coefficients of variation ranged between 12.2-21.4% within days and 15.9-32.2% between days. (B)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Technical replicates of samples containing either 1, 2, 10, or 20 copies of mutant T790M were assayed 32 times on the same day. Results show that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ddPCR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exhibits Poisson-distributed single molecule detection.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066800"/>
            <a:ext cx="3657600" cy="313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27244"/>
            <a:ext cx="4191000" cy="318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838200"/>
            <a:ext cx="38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8382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1554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315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Siegmann</dc:creator>
  <cp:lastModifiedBy>Bill Siegmann</cp:lastModifiedBy>
  <cp:revision>1</cp:revision>
  <dcterms:created xsi:type="dcterms:W3CDTF">2014-01-14T20:43:16Z</dcterms:created>
  <dcterms:modified xsi:type="dcterms:W3CDTF">2014-01-14T20:45:34Z</dcterms:modified>
</cp:coreProperties>
</file>