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65" r:id="rId3"/>
    <p:sldId id="260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9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A97E08-E627-427F-9E89-5F583BC27943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3F738-3799-42B5-9B35-D57626EB4F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723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DA22B1BE-2F0A-4B72-9ED1-9C3FBF44BBC6}" type="slidenum">
              <a:rPr lang="en-US" sz="1200" smtClean="0"/>
              <a:pPr/>
              <a:t>3</a:t>
            </a:fld>
            <a:endParaRPr 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0DF0-42D6-43D0-8ECF-0957E689CD90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0886D-9C42-4CBC-BBF8-34D20C2D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159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0DF0-42D6-43D0-8ECF-0957E689CD90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0886D-9C42-4CBC-BBF8-34D20C2D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590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0DF0-42D6-43D0-8ECF-0957E689CD90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0886D-9C42-4CBC-BBF8-34D20C2D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999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0DF0-42D6-43D0-8ECF-0957E689CD90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0886D-9C42-4CBC-BBF8-34D20C2D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780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0DF0-42D6-43D0-8ECF-0957E689CD90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0886D-9C42-4CBC-BBF8-34D20C2D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512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0DF0-42D6-43D0-8ECF-0957E689CD90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0886D-9C42-4CBC-BBF8-34D20C2D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47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0DF0-42D6-43D0-8ECF-0957E689CD90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0886D-9C42-4CBC-BBF8-34D20C2D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737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0DF0-42D6-43D0-8ECF-0957E689CD90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0886D-9C42-4CBC-BBF8-34D20C2D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717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0DF0-42D6-43D0-8ECF-0957E689CD90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0886D-9C42-4CBC-BBF8-34D20C2D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462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0DF0-42D6-43D0-8ECF-0957E689CD90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0886D-9C42-4CBC-BBF8-34D20C2D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881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0DF0-42D6-43D0-8ECF-0957E689CD90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0886D-9C42-4CBC-BBF8-34D20C2D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862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90DF0-42D6-43D0-8ECF-0957E689CD90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0886D-9C42-4CBC-BBF8-34D20C2D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619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image" Target="../media/image5.png"/><Relationship Id="rId18" Type="http://schemas.openxmlformats.org/officeDocument/2006/relationships/image" Target="../media/image9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20" Type="http://schemas.openxmlformats.org/officeDocument/2006/relationships/image" Target="../media/image11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11" Type="http://schemas.openxmlformats.org/officeDocument/2006/relationships/image" Target="../media/image8.png"/><Relationship Id="rId5" Type="http://schemas.openxmlformats.org/officeDocument/2006/relationships/oleObject" Target="../embeddings/oleObject2.bin"/><Relationship Id="rId15" Type="http://schemas.openxmlformats.org/officeDocument/2006/relationships/image" Target="../media/image6.png"/><Relationship Id="rId10" Type="http://schemas.openxmlformats.org/officeDocument/2006/relationships/image" Target="../media/image4.png"/><Relationship Id="rId19" Type="http://schemas.openxmlformats.org/officeDocument/2006/relationships/image" Target="../media/image10.png"/><Relationship Id="rId4" Type="http://schemas.openxmlformats.org/officeDocument/2006/relationships/image" Target="../media/image1.png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86822" y="316468"/>
            <a:ext cx="8163182" cy="5627132"/>
            <a:chOff x="486822" y="316468"/>
            <a:chExt cx="8163182" cy="5627132"/>
          </a:xfrm>
        </p:grpSpPr>
        <p:grpSp>
          <p:nvGrpSpPr>
            <p:cNvPr id="14338" name="Group 1"/>
            <p:cNvGrpSpPr>
              <a:grpSpLocks/>
            </p:cNvGrpSpPr>
            <p:nvPr/>
          </p:nvGrpSpPr>
          <p:grpSpPr bwMode="auto">
            <a:xfrm>
              <a:off x="5562600" y="1512392"/>
              <a:ext cx="3087404" cy="2669004"/>
              <a:chOff x="304800" y="1066800"/>
              <a:chExt cx="3086609" cy="2669004"/>
            </a:xfrm>
          </p:grpSpPr>
          <p:graphicFrame>
            <p:nvGraphicFramePr>
              <p:cNvPr id="14340" name="Object 44"/>
              <p:cNvGraphicFramePr>
                <a:graphicFrameLocks noChangeAspect="1"/>
              </p:cNvGraphicFramePr>
              <p:nvPr/>
            </p:nvGraphicFramePr>
            <p:xfrm>
              <a:off x="1304923" y="2209800"/>
              <a:ext cx="1971676" cy="33813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6" name="Image" r:id="rId3" imgW="4482540" imgH="291961" progId="PhotoshopElements.Image.6">
                      <p:embed/>
                    </p:oleObj>
                  </mc:Choice>
                  <mc:Fallback>
                    <p:oleObj name="Image" r:id="rId3" imgW="4482540" imgH="291961" progId="PhotoshopElements.Image.6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04923" y="2209800"/>
                            <a:ext cx="1971676" cy="338139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4341" name="Group 45"/>
              <p:cNvGrpSpPr>
                <a:grpSpLocks/>
              </p:cNvGrpSpPr>
              <p:nvPr/>
            </p:nvGrpSpPr>
            <p:grpSpPr bwMode="auto">
              <a:xfrm>
                <a:off x="1304925" y="2606675"/>
                <a:ext cx="1966913" cy="682625"/>
                <a:chOff x="624" y="2592"/>
                <a:chExt cx="2856" cy="632"/>
              </a:xfrm>
            </p:grpSpPr>
            <p:graphicFrame>
              <p:nvGraphicFramePr>
                <p:cNvPr id="14357" name="Object 46"/>
                <p:cNvGraphicFramePr>
                  <a:graphicFrameLocks noChangeAspect="1"/>
                </p:cNvGraphicFramePr>
                <p:nvPr/>
              </p:nvGraphicFramePr>
              <p:xfrm>
                <a:off x="624" y="2592"/>
                <a:ext cx="1416" cy="63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7" name="Image" r:id="rId5" imgW="2247619" imgH="1002821" progId="PhotoshopElements.Image.6">
                        <p:embed/>
                      </p:oleObj>
                    </mc:Choice>
                    <mc:Fallback>
                      <p:oleObj name="Image" r:id="rId5" imgW="2247619" imgH="1002821" progId="PhotoshopElements.Image.6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24" y="2592"/>
                              <a:ext cx="1416" cy="632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4358" name="Object 4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133160643"/>
                    </p:ext>
                  </p:extLst>
                </p:nvPr>
              </p:nvGraphicFramePr>
              <p:xfrm>
                <a:off x="2064" y="2592"/>
                <a:ext cx="1416" cy="63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8" name="Image" r:id="rId7" imgW="2247480" imgH="1002960" progId="PhotoshopElements.Image.6">
                        <p:embed/>
                      </p:oleObj>
                    </mc:Choice>
                    <mc:Fallback>
                      <p:oleObj name="Image" r:id="rId7" imgW="2247480" imgH="1002960" progId="PhotoshopElements.Image.6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064" y="2592"/>
                              <a:ext cx="1416" cy="632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14342" name="Object 48"/>
              <p:cNvGraphicFramePr>
                <a:graphicFrameLocks noChangeAspect="1"/>
              </p:cNvGraphicFramePr>
              <p:nvPr/>
            </p:nvGraphicFramePr>
            <p:xfrm>
              <a:off x="1304925" y="3429000"/>
              <a:ext cx="1966913" cy="228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" name="Image" r:id="rId9" imgW="4609524" imgH="380818" progId="PhotoshopElements.Image.6">
                      <p:embed/>
                    </p:oleObj>
                  </mc:Choice>
                  <mc:Fallback>
                    <p:oleObj name="Image" r:id="rId9" imgW="4609524" imgH="380818" progId="PhotoshopElements.Image.6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04925" y="3429000"/>
                            <a:ext cx="1966913" cy="228600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343" name="Text Box 49"/>
              <p:cNvSpPr txBox="1">
                <a:spLocks noChangeArrowheads="1"/>
              </p:cNvSpPr>
              <p:nvPr/>
            </p:nvSpPr>
            <p:spPr bwMode="auto">
              <a:xfrm>
                <a:off x="2401888" y="1066800"/>
                <a:ext cx="950913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IRE1 cl3</a:t>
                </a:r>
              </a:p>
            </p:txBody>
          </p:sp>
          <p:sp>
            <p:nvSpPr>
              <p:cNvPr id="14344" name="Text Box 50"/>
              <p:cNvSpPr txBox="1">
                <a:spLocks noChangeArrowheads="1"/>
              </p:cNvSpPr>
              <p:nvPr/>
            </p:nvSpPr>
            <p:spPr bwMode="auto">
              <a:xfrm rot="16200000">
                <a:off x="2015246" y="728948"/>
                <a:ext cx="641522" cy="2110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</a:p>
              <a:p>
                <a:pPr algn="l"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Tg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Tg+S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</a:p>
              <a:p>
                <a:pPr algn="l"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Tg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Tg+S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45" name="Line 51"/>
              <p:cNvSpPr>
                <a:spLocks noChangeShapeType="1"/>
              </p:cNvSpPr>
              <p:nvPr/>
            </p:nvSpPr>
            <p:spPr bwMode="auto">
              <a:xfrm>
                <a:off x="2436813" y="1447800"/>
                <a:ext cx="8397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46" name="Text Box 52"/>
              <p:cNvSpPr txBox="1">
                <a:spLocks noChangeArrowheads="1"/>
              </p:cNvSpPr>
              <p:nvPr/>
            </p:nvSpPr>
            <p:spPr bwMode="auto">
              <a:xfrm>
                <a:off x="644525" y="2133600"/>
                <a:ext cx="635000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IRE1</a:t>
                </a:r>
              </a:p>
            </p:txBody>
          </p:sp>
          <p:sp>
            <p:nvSpPr>
              <p:cNvPr id="14347" name="Text Box 53"/>
              <p:cNvSpPr txBox="1">
                <a:spLocks noChangeArrowheads="1"/>
              </p:cNvSpPr>
              <p:nvPr/>
            </p:nvSpPr>
            <p:spPr bwMode="auto">
              <a:xfrm>
                <a:off x="304800" y="2635250"/>
                <a:ext cx="1008063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XBP-1(s)</a:t>
                </a:r>
              </a:p>
            </p:txBody>
          </p:sp>
          <p:sp>
            <p:nvSpPr>
              <p:cNvPr id="14348" name="Text Box 54"/>
              <p:cNvSpPr txBox="1">
                <a:spLocks noChangeArrowheads="1"/>
              </p:cNvSpPr>
              <p:nvPr/>
            </p:nvSpPr>
            <p:spPr bwMode="auto">
              <a:xfrm>
                <a:off x="685800" y="3397250"/>
                <a:ext cx="447443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tub</a:t>
                </a:r>
              </a:p>
            </p:txBody>
          </p:sp>
          <p:sp>
            <p:nvSpPr>
              <p:cNvPr id="14349" name="Line 55"/>
              <p:cNvSpPr>
                <a:spLocks noChangeShapeType="1"/>
              </p:cNvSpPr>
              <p:nvPr/>
            </p:nvSpPr>
            <p:spPr bwMode="auto">
              <a:xfrm>
                <a:off x="1225550" y="2819400"/>
                <a:ext cx="698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50" name="Text Box 56"/>
              <p:cNvSpPr txBox="1">
                <a:spLocks noChangeArrowheads="1"/>
              </p:cNvSpPr>
              <p:nvPr/>
            </p:nvSpPr>
            <p:spPr bwMode="auto">
              <a:xfrm>
                <a:off x="304800" y="1219200"/>
                <a:ext cx="184683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51" name="Text Box 58"/>
              <p:cNvSpPr txBox="1">
                <a:spLocks noChangeArrowheads="1"/>
              </p:cNvSpPr>
              <p:nvPr/>
            </p:nvSpPr>
            <p:spPr bwMode="auto">
              <a:xfrm>
                <a:off x="655638" y="2955925"/>
                <a:ext cx="413789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NS</a:t>
                </a:r>
              </a:p>
            </p:txBody>
          </p:sp>
          <p:sp>
            <p:nvSpPr>
              <p:cNvPr id="14352" name="Line 59"/>
              <p:cNvSpPr>
                <a:spLocks noChangeShapeType="1"/>
              </p:cNvSpPr>
              <p:nvPr/>
            </p:nvSpPr>
            <p:spPr bwMode="auto">
              <a:xfrm>
                <a:off x="1225550" y="3124200"/>
                <a:ext cx="698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Right Arrow 16"/>
              <p:cNvSpPr>
                <a:spLocks noChangeArrowheads="1"/>
              </p:cNvSpPr>
              <p:nvPr/>
            </p:nvSpPr>
            <p:spPr bwMode="auto">
              <a:xfrm rot="16200000" flipV="1">
                <a:off x="1751414" y="2934503"/>
                <a:ext cx="152400" cy="71420"/>
              </a:xfrm>
              <a:prstGeom prst="rightArrow">
                <a:avLst>
                  <a:gd name="adj1" fmla="val 50000"/>
                  <a:gd name="adj2" fmla="val 53333"/>
                </a:avLst>
              </a:pr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schemeClr val="l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Right Arrow 17"/>
              <p:cNvSpPr>
                <a:spLocks noChangeArrowheads="1"/>
              </p:cNvSpPr>
              <p:nvPr/>
            </p:nvSpPr>
            <p:spPr bwMode="auto">
              <a:xfrm rot="16200000" flipV="1">
                <a:off x="2702082" y="2934503"/>
                <a:ext cx="152400" cy="71419"/>
              </a:xfrm>
              <a:prstGeom prst="rightArrow">
                <a:avLst>
                  <a:gd name="adj1" fmla="val 50000"/>
                  <a:gd name="adj2" fmla="val 53333"/>
                </a:avLst>
              </a:pr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schemeClr val="l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55" name="Text Box 49"/>
              <p:cNvSpPr txBox="1">
                <a:spLocks noChangeArrowheads="1"/>
              </p:cNvSpPr>
              <p:nvPr/>
            </p:nvSpPr>
            <p:spPr bwMode="auto">
              <a:xfrm>
                <a:off x="1592263" y="1066800"/>
                <a:ext cx="583664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</a:t>
                </a:r>
              </a:p>
            </p:txBody>
          </p:sp>
          <p:sp>
            <p:nvSpPr>
              <p:cNvPr id="14356" name="Line 51"/>
              <p:cNvSpPr>
                <a:spLocks noChangeShapeType="1"/>
              </p:cNvSpPr>
              <p:nvPr/>
            </p:nvSpPr>
            <p:spPr bwMode="auto">
              <a:xfrm>
                <a:off x="1406525" y="1447800"/>
                <a:ext cx="8397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525244" y="316468"/>
              <a:ext cx="77805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Supplementary 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 1: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SCH727965 blocks induction of 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XBP-1s and Grp78.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4" name="Picture 4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074" y="2059106"/>
              <a:ext cx="2173126" cy="2020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486822" y="1285994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252246" y="1261627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536395" y="1230491"/>
              <a:ext cx="3183070" cy="3036709"/>
              <a:chOff x="1519482" y="3605817"/>
              <a:chExt cx="3183070" cy="3036709"/>
            </a:xfrm>
          </p:grpSpPr>
          <p:sp>
            <p:nvSpPr>
              <p:cNvPr id="33" name="TextBox 32"/>
              <p:cNvSpPr txBox="1"/>
              <p:nvPr/>
            </p:nvSpPr>
            <p:spPr bwMode="auto">
              <a:xfrm>
                <a:off x="4240887" y="5719306"/>
                <a:ext cx="461665" cy="605294"/>
              </a:xfrm>
              <a:prstGeom prst="rect">
                <a:avLst/>
              </a:prstGeom>
              <a:noFill/>
            </p:spPr>
            <p:txBody>
              <a:bodyPr vert="vert270" wrap="none">
                <a:spAutoFit/>
              </a:bodyPr>
              <a:lstStyle/>
              <a:p>
                <a:pPr>
                  <a:defRPr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H929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807288" y="6154579"/>
                <a:ext cx="14670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1    1.1   1.1    0.9    0.75 </a:t>
                </a:r>
                <a:endPara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Text Box 24"/>
              <p:cNvSpPr txBox="1">
                <a:spLocks noChangeArrowheads="1"/>
              </p:cNvSpPr>
              <p:nvPr/>
            </p:nvSpPr>
            <p:spPr bwMode="auto">
              <a:xfrm>
                <a:off x="3280019" y="3605817"/>
                <a:ext cx="477838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Tg </a:t>
                </a:r>
              </a:p>
            </p:txBody>
          </p:sp>
          <p:sp>
            <p:nvSpPr>
              <p:cNvPr id="37" name="Line 25"/>
              <p:cNvSpPr>
                <a:spLocks noChangeShapeType="1"/>
              </p:cNvSpPr>
              <p:nvPr/>
            </p:nvSpPr>
            <p:spPr bwMode="auto">
              <a:xfrm>
                <a:off x="3122857" y="3986817"/>
                <a:ext cx="107156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Text Box 27"/>
              <p:cNvSpPr txBox="1">
                <a:spLocks noChangeArrowheads="1"/>
              </p:cNvSpPr>
              <p:nvPr/>
            </p:nvSpPr>
            <p:spPr bwMode="auto">
              <a:xfrm>
                <a:off x="1679820" y="4291617"/>
                <a:ext cx="971741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XBP-1(s)</a:t>
                </a:r>
              </a:p>
            </p:txBody>
          </p:sp>
          <p:sp>
            <p:nvSpPr>
              <p:cNvPr id="39" name="Text Box 28"/>
              <p:cNvSpPr txBox="1">
                <a:spLocks noChangeArrowheads="1"/>
              </p:cNvSpPr>
              <p:nvPr/>
            </p:nvSpPr>
            <p:spPr bwMode="auto">
              <a:xfrm>
                <a:off x="2038595" y="5073650"/>
                <a:ext cx="447558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tub</a:t>
                </a:r>
              </a:p>
            </p:txBody>
          </p:sp>
          <p:graphicFrame>
            <p:nvGraphicFramePr>
              <p:cNvPr id="40" name="Object 3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76799830"/>
                  </p:ext>
                </p:extLst>
              </p:nvPr>
            </p:nvGraphicFramePr>
            <p:xfrm>
              <a:off x="2740270" y="4374167"/>
              <a:ext cx="1462087" cy="1873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50" name="Image" r:id="rId12" imgW="3809524" imgH="291961" progId="PhotoshopElements.Image.6">
                      <p:embed/>
                    </p:oleObj>
                  </mc:Choice>
                  <mc:Fallback>
                    <p:oleObj name="Image" r:id="rId12" imgW="3809524" imgH="291961" progId="PhotoshopElements.Image.6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40270" y="4374167"/>
                            <a:ext cx="1462087" cy="187325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1" name="Text Box 32"/>
              <p:cNvSpPr txBox="1">
                <a:spLocks noChangeArrowheads="1"/>
              </p:cNvSpPr>
              <p:nvPr/>
            </p:nvSpPr>
            <p:spPr bwMode="auto">
              <a:xfrm>
                <a:off x="1519482" y="3910617"/>
                <a:ext cx="1087438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 (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nM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  <p:sp>
            <p:nvSpPr>
              <p:cNvPr id="42" name="Text Box 34"/>
              <p:cNvSpPr txBox="1">
                <a:spLocks noChangeArrowheads="1"/>
              </p:cNvSpPr>
              <p:nvPr/>
            </p:nvSpPr>
            <p:spPr bwMode="auto">
              <a:xfrm>
                <a:off x="1733795" y="4624992"/>
                <a:ext cx="708848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Grp78</a:t>
                </a:r>
              </a:p>
            </p:txBody>
          </p:sp>
          <p:sp>
            <p:nvSpPr>
              <p:cNvPr id="43" name="Text Box 48"/>
              <p:cNvSpPr txBox="1">
                <a:spLocks noChangeArrowheads="1"/>
              </p:cNvSpPr>
              <p:nvPr/>
            </p:nvSpPr>
            <p:spPr bwMode="auto">
              <a:xfrm rot="16200000">
                <a:off x="2546787" y="3892153"/>
                <a:ext cx="583814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</a:t>
                </a:r>
              </a:p>
            </p:txBody>
          </p:sp>
          <p:graphicFrame>
            <p:nvGraphicFramePr>
              <p:cNvPr id="44" name="Object 12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86203528"/>
                  </p:ext>
                </p:extLst>
              </p:nvPr>
            </p:nvGraphicFramePr>
            <p:xfrm>
              <a:off x="2724395" y="4672617"/>
              <a:ext cx="1462087" cy="2508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51" name="Image" r:id="rId14" imgW="3047619" imgH="393512" progId="PhotoshopElements.Image.6">
                      <p:embed/>
                    </p:oleObj>
                  </mc:Choice>
                  <mc:Fallback>
                    <p:oleObj name="Image" r:id="rId14" imgW="3047619" imgH="393512" progId="PhotoshopElements.Image.6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24395" y="4672617"/>
                            <a:ext cx="1462087" cy="250825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5" name="Object 1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1931566"/>
                  </p:ext>
                </p:extLst>
              </p:nvPr>
            </p:nvGraphicFramePr>
            <p:xfrm>
              <a:off x="2724395" y="5149850"/>
              <a:ext cx="1462087" cy="203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52" name="Image" r:id="rId16" imgW="3619048" imgH="253789" progId="PhotoshopElements.Image.6">
                      <p:embed/>
                    </p:oleObj>
                  </mc:Choice>
                  <mc:Fallback>
                    <p:oleObj name="Image" r:id="rId16" imgW="3619048" imgH="253789" progId="PhotoshopElements.Image.6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24395" y="5149850"/>
                            <a:ext cx="1462087" cy="203200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46" name="Picture 255"/>
              <p:cNvPicPr>
                <a:picLocks noChangeAspect="1" noChangeArrowheads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29104" y="5613698"/>
                <a:ext cx="1463039" cy="2245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7" name="Picture 256"/>
              <p:cNvPicPr>
                <a:picLocks noChangeAspect="1" noChangeArrowheads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34450" y="5914450"/>
                <a:ext cx="1463039" cy="2361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8" name="Picture 257"/>
              <p:cNvPicPr>
                <a:picLocks noChangeAspect="1" noChangeArrowheads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44080" y="6404382"/>
                <a:ext cx="1463039" cy="2361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9" name="Text Box 27"/>
              <p:cNvSpPr txBox="1">
                <a:spLocks noChangeArrowheads="1"/>
              </p:cNvSpPr>
              <p:nvPr/>
            </p:nvSpPr>
            <p:spPr bwMode="auto">
              <a:xfrm>
                <a:off x="1692520" y="5547321"/>
                <a:ext cx="971741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XBP-1(s)</a:t>
                </a:r>
              </a:p>
            </p:txBody>
          </p:sp>
          <p:sp>
            <p:nvSpPr>
              <p:cNvPr id="50" name="Text Box 28"/>
              <p:cNvSpPr txBox="1">
                <a:spLocks noChangeArrowheads="1"/>
              </p:cNvSpPr>
              <p:nvPr/>
            </p:nvSpPr>
            <p:spPr bwMode="auto">
              <a:xfrm>
                <a:off x="2102095" y="6303972"/>
                <a:ext cx="447558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tub</a:t>
                </a:r>
              </a:p>
            </p:txBody>
          </p:sp>
          <p:sp>
            <p:nvSpPr>
              <p:cNvPr id="51" name="Text Box 34"/>
              <p:cNvSpPr txBox="1">
                <a:spLocks noChangeArrowheads="1"/>
              </p:cNvSpPr>
              <p:nvPr/>
            </p:nvSpPr>
            <p:spPr bwMode="auto">
              <a:xfrm>
                <a:off x="1797295" y="5882700"/>
                <a:ext cx="708848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Grp78</a:t>
                </a:r>
              </a:p>
            </p:txBody>
          </p:sp>
          <p:sp>
            <p:nvSpPr>
              <p:cNvPr id="52" name="Text Box 68"/>
              <p:cNvSpPr txBox="1">
                <a:spLocks noChangeArrowheads="1"/>
              </p:cNvSpPr>
              <p:nvPr/>
            </p:nvSpPr>
            <p:spPr bwMode="auto">
              <a:xfrm>
                <a:off x="2971800" y="4029680"/>
                <a:ext cx="1107996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0   2   5  10</a:t>
                </a:r>
              </a:p>
            </p:txBody>
          </p:sp>
          <p:sp>
            <p:nvSpPr>
              <p:cNvPr id="53" name="TextBox 52"/>
              <p:cNvSpPr txBox="1"/>
              <p:nvPr/>
            </p:nvSpPr>
            <p:spPr bwMode="auto">
              <a:xfrm>
                <a:off x="4240887" y="4618580"/>
                <a:ext cx="461665" cy="553998"/>
              </a:xfrm>
              <a:prstGeom prst="rect">
                <a:avLst/>
              </a:prstGeom>
              <a:noFill/>
            </p:spPr>
            <p:txBody>
              <a:bodyPr vert="vert270" wrap="none">
                <a:spAutoFit/>
              </a:bodyPr>
              <a:lstStyle/>
              <a:p>
                <a:pPr>
                  <a:defRPr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8226</a:t>
                </a:r>
              </a:p>
            </p:txBody>
          </p:sp>
          <p:cxnSp>
            <p:nvCxnSpPr>
              <p:cNvPr id="4" name="Straight Connector 3"/>
              <p:cNvCxnSpPr/>
              <p:nvPr/>
            </p:nvCxnSpPr>
            <p:spPr>
              <a:xfrm>
                <a:off x="4317087" y="4367818"/>
                <a:ext cx="0" cy="9232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4317087" y="5613698"/>
                <a:ext cx="0" cy="102682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/>
              <p:cNvSpPr txBox="1"/>
              <p:nvPr/>
            </p:nvSpPr>
            <p:spPr>
              <a:xfrm>
                <a:off x="2743200" y="4876800"/>
                <a:ext cx="14029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1      1     0.5    0.5    0.5</a:t>
                </a:r>
                <a:endPara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5" name="Straight Arrow Connector 4"/>
            <p:cNvCxnSpPr>
              <a:stCxn id="49" idx="3"/>
              <a:endCxn id="49" idx="3"/>
            </p:cNvCxnSpPr>
            <p:nvPr/>
          </p:nvCxnSpPr>
          <p:spPr>
            <a:xfrm>
              <a:off x="3681174" y="3341272"/>
              <a:ext cx="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Line 55"/>
            <p:cNvSpPr>
              <a:spLocks noChangeShapeType="1"/>
            </p:cNvSpPr>
            <p:nvPr/>
          </p:nvSpPr>
          <p:spPr bwMode="auto">
            <a:xfrm>
              <a:off x="3663932" y="3350796"/>
              <a:ext cx="698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25245" y="4558605"/>
              <a:ext cx="791527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(A) Structure of SCH727965. (B) 8226, H929 cells were exposed to </a:t>
              </a:r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Tg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(0.5-2.5 </a:t>
              </a:r>
              <a:r>
                <a:rPr lang="el-G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M) alone or in combination with SCH727965 (2-10 </a:t>
              </a:r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nM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for 4h, after which cells were lysed and analyzed. K562 cells were stably transfected with IRE1/pcDNA3 or a corresponding empty vector. A clone over-expressing IRE1 was selected, referred to as K562/Ire1/cl3. Both K562/</a:t>
              </a:r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cont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K562/IRE1/cl3 cells were exposed to 5 µM </a:t>
              </a:r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Tg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with or without SCH727965 (5 </a:t>
              </a:r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nM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for 6h, after which cells were lysed and analyzed by Western blot. White arrows correspond to XBP-1s protein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5400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082726" y="1257300"/>
            <a:ext cx="2914650" cy="2171700"/>
            <a:chOff x="971490" y="3810000"/>
            <a:chExt cx="3051870" cy="2390469"/>
          </a:xfrm>
        </p:grpSpPr>
        <p:pic>
          <p:nvPicPr>
            <p:cNvPr id="3" name="Picture 8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0400" y="4262437"/>
              <a:ext cx="822960" cy="837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8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1240" y="4257675"/>
              <a:ext cx="822960" cy="837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8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4262437"/>
              <a:ext cx="822960" cy="837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8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0400" y="5200650"/>
              <a:ext cx="822960" cy="895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8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5200650"/>
              <a:ext cx="822960" cy="895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88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1240" y="5200650"/>
              <a:ext cx="822960" cy="895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 Box 91"/>
            <p:cNvSpPr txBox="1">
              <a:spLocks noChangeArrowheads="1"/>
            </p:cNvSpPr>
            <p:nvPr/>
          </p:nvSpPr>
          <p:spPr bwMode="auto">
            <a:xfrm>
              <a:off x="971490" y="4282314"/>
              <a:ext cx="418947" cy="68391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vert="vert270"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defRPr/>
              </a:pPr>
              <a:r>
                <a:rPr lang="en-US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shC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en-US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Tg</a:t>
              </a:r>
              <a:endPara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 Box 93"/>
            <p:cNvSpPr txBox="1">
              <a:spLocks noChangeArrowheads="1"/>
            </p:cNvSpPr>
            <p:nvPr/>
          </p:nvSpPr>
          <p:spPr bwMode="auto">
            <a:xfrm>
              <a:off x="990600" y="5131897"/>
              <a:ext cx="418947" cy="106857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vert="vert270"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defRPr/>
              </a:pP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shCDK1/</a:t>
              </a:r>
              <a:r>
                <a:rPr lang="en-US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Tg</a:t>
              </a:r>
              <a:endPara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1" name="Group 3"/>
            <p:cNvGrpSpPr>
              <a:grpSpLocks/>
            </p:cNvGrpSpPr>
            <p:nvPr/>
          </p:nvGrpSpPr>
          <p:grpSpPr bwMode="auto">
            <a:xfrm>
              <a:off x="1447800" y="3810000"/>
              <a:ext cx="2513878" cy="372659"/>
              <a:chOff x="1524000" y="3748088"/>
              <a:chExt cx="2513879" cy="372659"/>
            </a:xfrm>
          </p:grpSpPr>
          <p:sp>
            <p:nvSpPr>
              <p:cNvPr id="12" name="Text Box 94"/>
              <p:cNvSpPr txBox="1">
                <a:spLocks noChangeArrowheads="1"/>
              </p:cNvSpPr>
              <p:nvPr/>
            </p:nvSpPr>
            <p:spPr bwMode="auto">
              <a:xfrm>
                <a:off x="1524000" y="3748088"/>
                <a:ext cx="693545" cy="3726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DAPI</a:t>
                </a:r>
              </a:p>
            </p:txBody>
          </p:sp>
          <p:sp>
            <p:nvSpPr>
              <p:cNvPr id="13" name="Text Box 95"/>
              <p:cNvSpPr txBox="1">
                <a:spLocks noChangeArrowheads="1"/>
              </p:cNvSpPr>
              <p:nvPr/>
            </p:nvSpPr>
            <p:spPr bwMode="auto">
              <a:xfrm>
                <a:off x="2270125" y="3748088"/>
                <a:ext cx="1017490" cy="3726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XBP-1(s)</a:t>
                </a:r>
              </a:p>
            </p:txBody>
          </p:sp>
          <p:sp>
            <p:nvSpPr>
              <p:cNvPr id="14" name="Text Box 96"/>
              <p:cNvSpPr txBox="1">
                <a:spLocks noChangeArrowheads="1"/>
              </p:cNvSpPr>
              <p:nvPr/>
            </p:nvSpPr>
            <p:spPr bwMode="auto">
              <a:xfrm>
                <a:off x="3286125" y="3748088"/>
                <a:ext cx="751754" cy="3726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Merge</a:t>
                </a:r>
              </a:p>
            </p:txBody>
          </p:sp>
        </p:grpSp>
      </p:grpSp>
      <p:grpSp>
        <p:nvGrpSpPr>
          <p:cNvPr id="15" name="Group 1"/>
          <p:cNvGrpSpPr>
            <a:grpSpLocks/>
          </p:cNvGrpSpPr>
          <p:nvPr/>
        </p:nvGrpSpPr>
        <p:grpSpPr bwMode="auto">
          <a:xfrm>
            <a:off x="4949825" y="1193799"/>
            <a:ext cx="2974975" cy="2159001"/>
            <a:chOff x="1524000" y="4114799"/>
            <a:chExt cx="2975670" cy="2159348"/>
          </a:xfrm>
        </p:grpSpPr>
        <p:pic>
          <p:nvPicPr>
            <p:cNvPr id="16" name="Picture 1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6710" y="5377711"/>
              <a:ext cx="822960" cy="728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5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6710" y="4544158"/>
              <a:ext cx="822960" cy="760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6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7967" y="4534352"/>
              <a:ext cx="822960" cy="760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2933" y="4534353"/>
              <a:ext cx="822960" cy="760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7967" y="5377712"/>
              <a:ext cx="822960" cy="749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19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2933" y="5377712"/>
              <a:ext cx="822960" cy="749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 Box 91"/>
            <p:cNvSpPr txBox="1">
              <a:spLocks noChangeArrowheads="1"/>
            </p:cNvSpPr>
            <p:nvPr/>
          </p:nvSpPr>
          <p:spPr bwMode="auto">
            <a:xfrm>
              <a:off x="1524000" y="4587509"/>
              <a:ext cx="400203" cy="57172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vert="vert270"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defRPr/>
              </a:pPr>
              <a:r>
                <a:rPr lang="en-US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shCTg</a:t>
              </a:r>
              <a:endPara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 Box 93"/>
            <p:cNvSpPr txBox="1">
              <a:spLocks noChangeArrowheads="1"/>
            </p:cNvSpPr>
            <p:nvPr/>
          </p:nvSpPr>
          <p:spPr bwMode="auto">
            <a:xfrm>
              <a:off x="1543110" y="5303212"/>
              <a:ext cx="400203" cy="9709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vert="vert270"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defRPr/>
              </a:pP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shCDK5/</a:t>
              </a:r>
              <a:r>
                <a:rPr lang="en-US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Tg</a:t>
              </a:r>
              <a:endPara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4" name="Group 58"/>
            <p:cNvGrpSpPr>
              <a:grpSpLocks/>
            </p:cNvGrpSpPr>
            <p:nvPr/>
          </p:nvGrpSpPr>
          <p:grpSpPr bwMode="auto">
            <a:xfrm>
              <a:off x="1934166" y="4114799"/>
              <a:ext cx="2412406" cy="338608"/>
              <a:chOff x="1524000" y="3748088"/>
              <a:chExt cx="2294688" cy="328934"/>
            </a:xfrm>
          </p:grpSpPr>
          <p:sp>
            <p:nvSpPr>
              <p:cNvPr id="25" name="Text Box 94"/>
              <p:cNvSpPr txBox="1">
                <a:spLocks noChangeArrowheads="1"/>
              </p:cNvSpPr>
              <p:nvPr/>
            </p:nvSpPr>
            <p:spPr bwMode="auto">
              <a:xfrm>
                <a:off x="1524000" y="3748088"/>
                <a:ext cx="630187" cy="3289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DAPI</a:t>
                </a:r>
              </a:p>
            </p:txBody>
          </p:sp>
          <p:sp>
            <p:nvSpPr>
              <p:cNvPr id="26" name="Text Box 95"/>
              <p:cNvSpPr txBox="1">
                <a:spLocks noChangeArrowheads="1"/>
              </p:cNvSpPr>
              <p:nvPr/>
            </p:nvSpPr>
            <p:spPr bwMode="auto">
              <a:xfrm>
                <a:off x="2094289" y="3748088"/>
                <a:ext cx="1022148" cy="3289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XBP-1(s)</a:t>
                </a:r>
              </a:p>
            </p:txBody>
          </p:sp>
          <p:sp>
            <p:nvSpPr>
              <p:cNvPr id="27" name="Text Box 96"/>
              <p:cNvSpPr txBox="1">
                <a:spLocks noChangeArrowheads="1"/>
              </p:cNvSpPr>
              <p:nvPr/>
            </p:nvSpPr>
            <p:spPr bwMode="auto">
              <a:xfrm>
                <a:off x="2891587" y="3748088"/>
                <a:ext cx="927101" cy="3289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Merge</a:t>
                </a:r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877376" y="228600"/>
            <a:ext cx="7047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2: Knockdown CDK1 or CDK5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reduced nuclear XBP-1s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58825" y="9525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92625" y="88033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58825" y="4038600"/>
            <a:ext cx="731837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U937 cells were transfected with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shCont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/pLKO.1 or shCDK1/pLKO.1 for 48h, after which cells were exposed to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Tg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( 2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M; 3h) followed by confocal microscopy to monitor XPB-1s (blue-DAPI: nuclear, green: XBP-1s). (B)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K562/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shCont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K562/shCDK5 cells were exposed to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Tg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(5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M; 3h) followed by confocal microscopy to monitor XPB-1s (blue-DAPI: nuclear, green: XBP-1s). </a:t>
            </a:r>
          </a:p>
        </p:txBody>
      </p:sp>
    </p:spTree>
    <p:extLst>
      <p:ext uri="{BB962C8B-B14F-4D97-AF65-F5344CB8AC3E}">
        <p14:creationId xmlns:p14="http://schemas.microsoft.com/office/powerpoint/2010/main" val="1257083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Box 26"/>
          <p:cNvSpPr txBox="1">
            <a:spLocks noChangeArrowheads="1"/>
          </p:cNvSpPr>
          <p:nvPr/>
        </p:nvSpPr>
        <p:spPr bwMode="auto">
          <a:xfrm>
            <a:off x="4899025" y="822325"/>
            <a:ext cx="3385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5364" name="TextBox 10"/>
          <p:cNvSpPr txBox="1">
            <a:spLocks noChangeArrowheads="1"/>
          </p:cNvSpPr>
          <p:nvPr/>
        </p:nvSpPr>
        <p:spPr bwMode="auto">
          <a:xfrm>
            <a:off x="5451475" y="3022600"/>
            <a:ext cx="50763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Tub</a:t>
            </a:r>
          </a:p>
        </p:txBody>
      </p:sp>
      <p:sp>
        <p:nvSpPr>
          <p:cNvPr id="15365" name="TextBox 40"/>
          <p:cNvSpPr txBox="1">
            <a:spLocks noChangeArrowheads="1"/>
          </p:cNvSpPr>
          <p:nvPr/>
        </p:nvSpPr>
        <p:spPr bwMode="auto">
          <a:xfrm>
            <a:off x="5281613" y="1328738"/>
            <a:ext cx="312777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Tg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       -    +    -    +      -    +    -    +</a:t>
            </a:r>
          </a:p>
        </p:txBody>
      </p:sp>
      <p:sp>
        <p:nvSpPr>
          <p:cNvPr id="15366" name="TextBox 26"/>
          <p:cNvSpPr txBox="1">
            <a:spLocks noChangeArrowheads="1"/>
          </p:cNvSpPr>
          <p:nvPr/>
        </p:nvSpPr>
        <p:spPr bwMode="auto">
          <a:xfrm>
            <a:off x="5102225" y="2144713"/>
            <a:ext cx="8338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XBP-1s</a:t>
            </a:r>
          </a:p>
        </p:txBody>
      </p:sp>
      <p:sp>
        <p:nvSpPr>
          <p:cNvPr id="15367" name="TextBox 26"/>
          <p:cNvSpPr txBox="1">
            <a:spLocks noChangeArrowheads="1"/>
          </p:cNvSpPr>
          <p:nvPr/>
        </p:nvSpPr>
        <p:spPr bwMode="auto">
          <a:xfrm>
            <a:off x="5226050" y="1727200"/>
            <a:ext cx="70884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Grp78</a:t>
            </a:r>
          </a:p>
        </p:txBody>
      </p:sp>
      <p:pic>
        <p:nvPicPr>
          <p:cNvPr id="1536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67"/>
          <a:stretch>
            <a:fillRect/>
          </a:stretch>
        </p:blipFill>
        <p:spPr bwMode="auto">
          <a:xfrm>
            <a:off x="6003925" y="2122488"/>
            <a:ext cx="1279525" cy="290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536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6"/>
          <a:stretch>
            <a:fillRect/>
          </a:stretch>
        </p:blipFill>
        <p:spPr bwMode="auto">
          <a:xfrm>
            <a:off x="6007100" y="1693863"/>
            <a:ext cx="1279525" cy="3032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537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39"/>
          <a:stretch>
            <a:fillRect/>
          </a:stretch>
        </p:blipFill>
        <p:spPr bwMode="auto">
          <a:xfrm>
            <a:off x="6022975" y="3011488"/>
            <a:ext cx="1279525" cy="307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43" name="Straight Connector 42"/>
          <p:cNvCxnSpPr/>
          <p:nvPr/>
        </p:nvCxnSpPr>
        <p:spPr bwMode="auto">
          <a:xfrm>
            <a:off x="6057900" y="1316038"/>
            <a:ext cx="5016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 bwMode="auto">
          <a:xfrm>
            <a:off x="6743700" y="1316038"/>
            <a:ext cx="533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3" name="Rectangle 47"/>
          <p:cNvSpPr>
            <a:spLocks noChangeArrowheads="1"/>
          </p:cNvSpPr>
          <p:nvPr/>
        </p:nvSpPr>
        <p:spPr bwMode="auto">
          <a:xfrm>
            <a:off x="5981700" y="762000"/>
            <a:ext cx="1463675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250000"/>
              </a:lnSpc>
            </a:pPr>
            <a:r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shC     shCDK2</a:t>
            </a:r>
          </a:p>
        </p:txBody>
      </p:sp>
      <p:pic>
        <p:nvPicPr>
          <p:cNvPr id="15374" name="Picture 3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338" y="2538413"/>
            <a:ext cx="1279525" cy="322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386" name="TextBox 1"/>
          <p:cNvSpPr txBox="1">
            <a:spLocks noChangeArrowheads="1"/>
          </p:cNvSpPr>
          <p:nvPr/>
        </p:nvSpPr>
        <p:spPr bwMode="auto">
          <a:xfrm>
            <a:off x="739369" y="914400"/>
            <a:ext cx="3513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pic>
        <p:nvPicPr>
          <p:cNvPr id="1538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19" t="33205" r="25281" b="33594"/>
          <a:stretch>
            <a:fillRect/>
          </a:stretch>
        </p:blipFill>
        <p:spPr bwMode="auto">
          <a:xfrm>
            <a:off x="3236366" y="2586037"/>
            <a:ext cx="1463445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88" name="TextBox 25"/>
          <p:cNvSpPr txBox="1">
            <a:spLocks noChangeArrowheads="1"/>
          </p:cNvSpPr>
          <p:nvPr/>
        </p:nvSpPr>
        <p:spPr bwMode="auto">
          <a:xfrm>
            <a:off x="2769786" y="2557462"/>
            <a:ext cx="4459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NS</a:t>
            </a:r>
          </a:p>
        </p:txBody>
      </p:sp>
      <p:sp>
        <p:nvSpPr>
          <p:cNvPr id="15389" name="TextBox 26"/>
          <p:cNvSpPr txBox="1">
            <a:spLocks noChangeArrowheads="1"/>
          </p:cNvSpPr>
          <p:nvPr/>
        </p:nvSpPr>
        <p:spPr bwMode="auto">
          <a:xfrm>
            <a:off x="2312586" y="2759074"/>
            <a:ext cx="8338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XBP-1s</a:t>
            </a:r>
          </a:p>
        </p:txBody>
      </p:sp>
      <p:sp>
        <p:nvSpPr>
          <p:cNvPr id="15390" name="TextBox 40"/>
          <p:cNvSpPr txBox="1">
            <a:spLocks noChangeArrowheads="1"/>
          </p:cNvSpPr>
          <p:nvPr/>
        </p:nvSpPr>
        <p:spPr bwMode="auto">
          <a:xfrm>
            <a:off x="2577656" y="1717674"/>
            <a:ext cx="19383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Tg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       -     +     -    +</a:t>
            </a:r>
          </a:p>
        </p:txBody>
      </p:sp>
      <p:cxnSp>
        <p:nvCxnSpPr>
          <p:cNvPr id="42" name="Straight Connector 41"/>
          <p:cNvCxnSpPr/>
          <p:nvPr/>
        </p:nvCxnSpPr>
        <p:spPr bwMode="auto">
          <a:xfrm>
            <a:off x="3268589" y="1684337"/>
            <a:ext cx="6238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 bwMode="auto">
          <a:xfrm>
            <a:off x="4044876" y="1684337"/>
            <a:ext cx="533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9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960" y="2849562"/>
            <a:ext cx="640080" cy="1644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94" name="TextBox 5"/>
          <p:cNvSpPr txBox="1">
            <a:spLocks noChangeArrowheads="1"/>
          </p:cNvSpPr>
          <p:nvPr/>
        </p:nvSpPr>
        <p:spPr bwMode="auto">
          <a:xfrm>
            <a:off x="712386" y="2287587"/>
            <a:ext cx="73013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CDK9</a:t>
            </a:r>
          </a:p>
        </p:txBody>
      </p:sp>
      <p:sp>
        <p:nvSpPr>
          <p:cNvPr id="87" name="TextBox 86"/>
          <p:cNvSpPr txBox="1"/>
          <p:nvPr/>
        </p:nvSpPr>
        <p:spPr bwMode="auto">
          <a:xfrm>
            <a:off x="1373123" y="1288062"/>
            <a:ext cx="1015663" cy="900246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shCont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shCDK9</a:t>
            </a:r>
          </a:p>
        </p:txBody>
      </p:sp>
      <p:sp>
        <p:nvSpPr>
          <p:cNvPr id="15396" name="TextBox 10"/>
          <p:cNvSpPr txBox="1">
            <a:spLocks noChangeArrowheads="1"/>
          </p:cNvSpPr>
          <p:nvPr/>
        </p:nvSpPr>
        <p:spPr bwMode="auto">
          <a:xfrm>
            <a:off x="940950" y="2762250"/>
            <a:ext cx="50763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Tub</a:t>
            </a:r>
          </a:p>
        </p:txBody>
      </p:sp>
      <p:sp>
        <p:nvSpPr>
          <p:cNvPr id="15398" name="Line 43"/>
          <p:cNvSpPr>
            <a:spLocks noChangeShapeType="1"/>
          </p:cNvSpPr>
          <p:nvPr/>
        </p:nvSpPr>
        <p:spPr bwMode="auto">
          <a:xfrm>
            <a:off x="1483790" y="2287587"/>
            <a:ext cx="6666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99" name="Line 43"/>
          <p:cNvSpPr>
            <a:spLocks noChangeShapeType="1"/>
          </p:cNvSpPr>
          <p:nvPr/>
        </p:nvSpPr>
        <p:spPr bwMode="auto">
          <a:xfrm>
            <a:off x="1474266" y="2592387"/>
            <a:ext cx="6666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400" name="Picture 2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088" y="2187575"/>
            <a:ext cx="640080" cy="489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401" name="Rectangle 3"/>
          <p:cNvSpPr>
            <a:spLocks noChangeArrowheads="1"/>
          </p:cNvSpPr>
          <p:nvPr/>
        </p:nvSpPr>
        <p:spPr bwMode="auto">
          <a:xfrm>
            <a:off x="3130019" y="1039812"/>
            <a:ext cx="1670581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250000"/>
              </a:lnSpc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shC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shCDK9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02" name="Line 43"/>
          <p:cNvSpPr>
            <a:spLocks noChangeShapeType="1"/>
          </p:cNvSpPr>
          <p:nvPr/>
        </p:nvSpPr>
        <p:spPr bwMode="auto">
          <a:xfrm>
            <a:off x="3139543" y="2944812"/>
            <a:ext cx="6666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403" name="Picture 3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017" y="2249487"/>
            <a:ext cx="1463445" cy="236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404" name="TextBox 26"/>
          <p:cNvSpPr txBox="1">
            <a:spLocks noChangeArrowheads="1"/>
          </p:cNvSpPr>
          <p:nvPr/>
        </p:nvSpPr>
        <p:spPr bwMode="auto">
          <a:xfrm>
            <a:off x="2520515" y="2147887"/>
            <a:ext cx="70884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Grp78</a:t>
            </a:r>
          </a:p>
        </p:txBody>
      </p:sp>
      <p:sp>
        <p:nvSpPr>
          <p:cNvPr id="15376" name="TextBox 5"/>
          <p:cNvSpPr txBox="1">
            <a:spLocks noChangeArrowheads="1"/>
          </p:cNvSpPr>
          <p:nvPr/>
        </p:nvSpPr>
        <p:spPr bwMode="auto">
          <a:xfrm>
            <a:off x="5251450" y="2566988"/>
            <a:ext cx="7302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CDK2</a:t>
            </a:r>
          </a:p>
        </p:txBody>
      </p:sp>
      <p:pic>
        <p:nvPicPr>
          <p:cNvPr id="15377" name="Picture 3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" t="14124" r="3383" b="21275"/>
          <a:stretch>
            <a:fillRect/>
          </a:stretch>
        </p:blipFill>
        <p:spPr bwMode="auto">
          <a:xfrm>
            <a:off x="7445375" y="2551113"/>
            <a:ext cx="1279525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5378" name="Picture 3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2" t="14348" r="2509" b="22240"/>
          <a:stretch>
            <a:fillRect/>
          </a:stretch>
        </p:blipFill>
        <p:spPr bwMode="auto">
          <a:xfrm>
            <a:off x="7435850" y="2124075"/>
            <a:ext cx="1279525" cy="288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5379" name="Picture 3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0" t="26836" b="12708"/>
          <a:stretch>
            <a:fillRect/>
          </a:stretch>
        </p:blipFill>
        <p:spPr bwMode="auto">
          <a:xfrm>
            <a:off x="7445375" y="1727200"/>
            <a:ext cx="1279525" cy="274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5380" name="Picture 3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6" b="33401"/>
          <a:stretch>
            <a:fillRect/>
          </a:stretch>
        </p:blipFill>
        <p:spPr bwMode="auto">
          <a:xfrm>
            <a:off x="7445375" y="3040063"/>
            <a:ext cx="1279525" cy="250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45" name="Straight Connector 44"/>
          <p:cNvCxnSpPr/>
          <p:nvPr/>
        </p:nvCxnSpPr>
        <p:spPr bwMode="auto">
          <a:xfrm>
            <a:off x="7505700" y="1338263"/>
            <a:ext cx="5016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 bwMode="auto">
          <a:xfrm>
            <a:off x="8191500" y="1338263"/>
            <a:ext cx="533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83" name="Rectangle 47"/>
          <p:cNvSpPr>
            <a:spLocks noChangeArrowheads="1"/>
          </p:cNvSpPr>
          <p:nvPr/>
        </p:nvSpPr>
        <p:spPr bwMode="auto">
          <a:xfrm>
            <a:off x="7505700" y="782638"/>
            <a:ext cx="1485900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250000"/>
              </a:lnSpc>
            </a:pP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shC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shCDK2</a:t>
            </a:r>
          </a:p>
        </p:txBody>
      </p:sp>
      <p:sp>
        <p:nvSpPr>
          <p:cNvPr id="15384" name="TextBox 3"/>
          <p:cNvSpPr txBox="1">
            <a:spLocks noChangeArrowheads="1"/>
          </p:cNvSpPr>
          <p:nvPr/>
        </p:nvSpPr>
        <p:spPr bwMode="auto">
          <a:xfrm>
            <a:off x="6299200" y="3352800"/>
            <a:ext cx="6399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U937</a:t>
            </a:r>
          </a:p>
        </p:txBody>
      </p:sp>
      <p:sp>
        <p:nvSpPr>
          <p:cNvPr id="15385" name="TextBox 4"/>
          <p:cNvSpPr txBox="1">
            <a:spLocks noChangeArrowheads="1"/>
          </p:cNvSpPr>
          <p:nvPr/>
        </p:nvSpPr>
        <p:spPr bwMode="auto">
          <a:xfrm>
            <a:off x="7734300" y="3352800"/>
            <a:ext cx="6619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K562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39369" y="152400"/>
            <a:ext cx="7795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3: Knockdown CDK2 or CDK9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exhibits very modestly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no changes in XBP-1s or Grp78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following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exposure.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1" y="4191000"/>
            <a:ext cx="810577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K562 cells were transfected with shCDK9/pLKO.1 or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shC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/pLKO.1 constructs. After 72h, the cells were exposed to 5µM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Tg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6h, after which cell extracts were subjected to Western blot analysis using the indicated primary antibodies. (B) U937 and K562 cells were transfected with shCDK2/pLKO.1 or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shCont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/pLKO.1, after which a pooled clone from each transfection was selected.  The clones were exposed to 2.5-5 µM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Tg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6h, after which the cell extracts were subjected to Western blot analysis using the indicated primary antibodies. </a:t>
            </a:r>
          </a:p>
        </p:txBody>
      </p:sp>
    </p:spTree>
    <p:extLst>
      <p:ext uri="{BB962C8B-B14F-4D97-AF65-F5344CB8AC3E}">
        <p14:creationId xmlns:p14="http://schemas.microsoft.com/office/powerpoint/2010/main" val="296417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23"/>
          <p:cNvSpPr txBox="1">
            <a:spLocks noChangeArrowheads="1"/>
          </p:cNvSpPr>
          <p:nvPr/>
        </p:nvSpPr>
        <p:spPr bwMode="auto">
          <a:xfrm rot="16200000">
            <a:off x="1060450" y="2669173"/>
            <a:ext cx="22653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%  normalized apoptosis 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3200400" y="1916113"/>
            <a:ext cx="1905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414" name="TextBox 4"/>
          <p:cNvSpPr txBox="1">
            <a:spLocks noChangeArrowheads="1"/>
          </p:cNvSpPr>
          <p:nvPr/>
        </p:nvSpPr>
        <p:spPr bwMode="auto">
          <a:xfrm>
            <a:off x="4208893" y="1459514"/>
            <a:ext cx="7729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P&lt;0.05</a:t>
            </a:r>
          </a:p>
        </p:txBody>
      </p:sp>
      <p:pic>
        <p:nvPicPr>
          <p:cNvPr id="17415" name="Picture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295400"/>
            <a:ext cx="3675063" cy="283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Connector 3"/>
          <p:cNvCxnSpPr/>
          <p:nvPr/>
        </p:nvCxnSpPr>
        <p:spPr bwMode="auto">
          <a:xfrm>
            <a:off x="3200400" y="1916113"/>
            <a:ext cx="0" cy="53340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 bwMode="auto">
          <a:xfrm>
            <a:off x="4152900" y="1916113"/>
            <a:ext cx="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>
            <a:off x="5105400" y="1916113"/>
            <a:ext cx="0" cy="7620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>
            <a:off x="4152900" y="1916113"/>
            <a:ext cx="0" cy="7620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19200" y="372070"/>
            <a:ext cx="556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4: Knockdown CDK1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CDK5 increases sensitivity to ER stress inducers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4572000"/>
            <a:ext cx="601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U937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were transfected with shCDK1/pLKO.1, shCDK5/pLKO.1, or control/pLKO.1 constructs for 48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after which the cells were exposed to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Tg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50nM for 16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after which cell death was monitored by 7-AAD. 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651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4526</TotalTime>
  <Words>485</Words>
  <Application>Microsoft Office PowerPoint</Application>
  <PresentationFormat>On-screen Show (4:3)</PresentationFormat>
  <Paragraphs>72</Paragraphs>
  <Slides>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Image</vt:lpstr>
      <vt:lpstr>PowerPoint Presentation</vt:lpstr>
      <vt:lpstr>PowerPoint Presentation</vt:lpstr>
      <vt:lpstr>PowerPoint Presentation</vt:lpstr>
      <vt:lpstr>PowerPoint Presentation</vt:lpstr>
    </vt:vector>
  </TitlesOfParts>
  <Company>Virginia Commonwealth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Tri  Nguyen</dc:creator>
  <cp:lastModifiedBy>Tri  Nguyen</cp:lastModifiedBy>
  <cp:revision>36</cp:revision>
  <dcterms:created xsi:type="dcterms:W3CDTF">2013-05-21T21:12:36Z</dcterms:created>
  <dcterms:modified xsi:type="dcterms:W3CDTF">2013-11-20T16:21:23Z</dcterms:modified>
</cp:coreProperties>
</file>