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Default Extension="emf" ContentType="image/x-emf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notesMasterIdLst>
    <p:notesMasterId r:id="rId12"/>
  </p:notesMasterIdLst>
  <p:sldIdLst>
    <p:sldId id="269" r:id="rId2"/>
    <p:sldId id="261" r:id="rId3"/>
    <p:sldId id="272" r:id="rId4"/>
    <p:sldId id="262" r:id="rId5"/>
    <p:sldId id="263" r:id="rId6"/>
    <p:sldId id="268" r:id="rId7"/>
    <p:sldId id="264" r:id="rId8"/>
    <p:sldId id="273" r:id="rId9"/>
    <p:sldId id="265" r:id="rId10"/>
    <p:sldId id="271" r:id="rId11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mAuthor id="0" name="Tony Faber" initials="T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extLst>
    <p:ext uri="{E76CE94A-603C-4142-B9EB-6D1370010A27}">
      <p14:discardImageEditData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0"/>
    </p:ext>
    <p:ext uri="{D31A062A-798A-4329-ABDD-BBA856620510}">
      <p14:defaultImageDpi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vertBarState="maximized">
    <p:restoredLeft sz="9084" autoAdjust="0"/>
    <p:restoredTop sz="98707" autoAdjust="0"/>
  </p:normalViewPr>
  <p:slideViewPr>
    <p:cSldViewPr snapToGrid="0" snapToObjects="1">
      <p:cViewPr>
        <p:scale>
          <a:sx n="75" d="100"/>
          <a:sy n="75" d="100"/>
        </p:scale>
        <p:origin x="-3904" y="-944"/>
      </p:cViewPr>
      <p:guideLst>
        <p:guide orient="horz" pos="1206"/>
        <p:guide pos="6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notesMaster" Target="notesMasters/notes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821E56-5F0D-5443-BD6C-BE7E4891A304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51CA85-162D-8A40-B9DB-30F38035E2B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a="http://schemas.openxmlformats.org/drawingml/2006/main" xmlns:r="http://schemas.openxmlformats.org/officeDocument/2006/relationships" xmlns:p="http://schemas.openxmlformats.org/presentationml/2006/main" xmlns:p14="http://schemas.microsoft.com/office/powerpoint/2010/main" xmlns:mv="urn:schemas-microsoft-com:mac:vml" xmlns:mc="http://schemas.openxmlformats.org/markup-compatibility/2006" val="37502805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143125" y="685800"/>
            <a:ext cx="257175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21AD0B8-4EC1-4042-A4D4-0C88C29BDB8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9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6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6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2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1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1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70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70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1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8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1" y="1913469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1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2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2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C4B93C-713C-7E48-8051-F0749F8FE70A}" type="datetimeFigureOut">
              <a:rPr lang="en-US" smtClean="0"/>
              <a:pPr/>
              <a:t>10/17/13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715C39-8578-7242-8B3C-DDAB332BB91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tiff"/><Relationship Id="rId4" Type="http://schemas.openxmlformats.org/officeDocument/2006/relationships/image" Target="../media/image87.tiff"/><Relationship Id="rId5" Type="http://schemas.openxmlformats.org/officeDocument/2006/relationships/image" Target="../media/image88.tiff"/><Relationship Id="rId6" Type="http://schemas.openxmlformats.org/officeDocument/2006/relationships/image" Target="../media/image89.tiff"/><Relationship Id="rId7" Type="http://schemas.openxmlformats.org/officeDocument/2006/relationships/image" Target="../media/image90.tiff"/><Relationship Id="rId8" Type="http://schemas.openxmlformats.org/officeDocument/2006/relationships/image" Target="../media/image91.png"/><Relationship Id="rId9" Type="http://schemas.openxmlformats.org/officeDocument/2006/relationships/image" Target="../media/image92.png"/><Relationship Id="rId10" Type="http://schemas.openxmlformats.org/officeDocument/2006/relationships/image" Target="../media/image93.png"/><Relationship Id="rId11" Type="http://schemas.openxmlformats.org/officeDocument/2006/relationships/image" Target="../media/image9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5.tiff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7.tiff"/><Relationship Id="rId12" Type="http://schemas.openxmlformats.org/officeDocument/2006/relationships/image" Target="../media/image18.tiff"/><Relationship Id="rId13" Type="http://schemas.openxmlformats.org/officeDocument/2006/relationships/image" Target="../media/image19.tiff"/><Relationship Id="rId14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tiff"/><Relationship Id="rId3" Type="http://schemas.openxmlformats.org/officeDocument/2006/relationships/image" Target="../media/image9.tiff"/><Relationship Id="rId4" Type="http://schemas.openxmlformats.org/officeDocument/2006/relationships/image" Target="../media/image10.tiff"/><Relationship Id="rId5" Type="http://schemas.openxmlformats.org/officeDocument/2006/relationships/image" Target="../media/image11.tiff"/><Relationship Id="rId6" Type="http://schemas.openxmlformats.org/officeDocument/2006/relationships/image" Target="../media/image12.tiff"/><Relationship Id="rId7" Type="http://schemas.openxmlformats.org/officeDocument/2006/relationships/image" Target="../media/image13.tiff"/><Relationship Id="rId8" Type="http://schemas.openxmlformats.org/officeDocument/2006/relationships/image" Target="../media/image14.tiff"/><Relationship Id="rId9" Type="http://schemas.openxmlformats.org/officeDocument/2006/relationships/image" Target="../media/image15.jpeg"/><Relationship Id="rId10" Type="http://schemas.openxmlformats.org/officeDocument/2006/relationships/image" Target="../media/image16.tif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tiff"/><Relationship Id="rId4" Type="http://schemas.openxmlformats.org/officeDocument/2006/relationships/image" Target="../media/image23.tiff"/><Relationship Id="rId5" Type="http://schemas.openxmlformats.org/officeDocument/2006/relationships/image" Target="../media/image24.tiff"/><Relationship Id="rId6" Type="http://schemas.openxmlformats.org/officeDocument/2006/relationships/image" Target="../media/image25.tiff"/><Relationship Id="rId7" Type="http://schemas.openxmlformats.org/officeDocument/2006/relationships/image" Target="../media/image26.tiff"/><Relationship Id="rId8" Type="http://schemas.openxmlformats.org/officeDocument/2006/relationships/image" Target="../media/image27.tiff"/><Relationship Id="rId9" Type="http://schemas.openxmlformats.org/officeDocument/2006/relationships/image" Target="../media/image28.tiff"/><Relationship Id="rId10" Type="http://schemas.openxmlformats.org/officeDocument/2006/relationships/image" Target="../media/image29.tiff"/><Relationship Id="rId11" Type="http://schemas.openxmlformats.org/officeDocument/2006/relationships/image" Target="../media/image30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tif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jpeg"/><Relationship Id="rId3" Type="http://schemas.openxmlformats.org/officeDocument/2006/relationships/image" Target="../media/image32.jpeg"/></Relationships>
</file>

<file path=ppt/slides/_rels/slide5.xml.rels><?xml version="1.0" encoding="UTF-8" standalone="yes"?>
<Relationships xmlns="http://schemas.openxmlformats.org/package/2006/relationships"><Relationship Id="rId11" Type="http://schemas.openxmlformats.org/officeDocument/2006/relationships/image" Target="../media/image42.tiff"/><Relationship Id="rId12" Type="http://schemas.openxmlformats.org/officeDocument/2006/relationships/image" Target="../media/image4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3.tiff"/><Relationship Id="rId3" Type="http://schemas.openxmlformats.org/officeDocument/2006/relationships/image" Target="../media/image34.tiff"/><Relationship Id="rId4" Type="http://schemas.openxmlformats.org/officeDocument/2006/relationships/image" Target="../media/image35.tiff"/><Relationship Id="rId5" Type="http://schemas.openxmlformats.org/officeDocument/2006/relationships/image" Target="../media/image36.tiff"/><Relationship Id="rId6" Type="http://schemas.openxmlformats.org/officeDocument/2006/relationships/image" Target="../media/image37.tiff"/><Relationship Id="rId7" Type="http://schemas.openxmlformats.org/officeDocument/2006/relationships/image" Target="../media/image38.tiff"/><Relationship Id="rId8" Type="http://schemas.openxmlformats.org/officeDocument/2006/relationships/image" Target="../media/image39.jpeg"/><Relationship Id="rId9" Type="http://schemas.openxmlformats.org/officeDocument/2006/relationships/image" Target="../media/image40.jpeg"/><Relationship Id="rId10" Type="http://schemas.openxmlformats.org/officeDocument/2006/relationships/image" Target="../media/image41.tif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tiff"/><Relationship Id="rId4" Type="http://schemas.openxmlformats.org/officeDocument/2006/relationships/image" Target="../media/image46.tiff"/><Relationship Id="rId5" Type="http://schemas.openxmlformats.org/officeDocument/2006/relationships/image" Target="../media/image47.tiff"/><Relationship Id="rId6" Type="http://schemas.openxmlformats.org/officeDocument/2006/relationships/image" Target="../media/image48.tiff"/><Relationship Id="rId7" Type="http://schemas.openxmlformats.org/officeDocument/2006/relationships/image" Target="../media/image49.tiff"/><Relationship Id="rId8" Type="http://schemas.openxmlformats.org/officeDocument/2006/relationships/image" Target="../media/image50.tiff"/><Relationship Id="rId9" Type="http://schemas.openxmlformats.org/officeDocument/2006/relationships/image" Target="../media/image51.tiff"/><Relationship Id="rId10" Type="http://schemas.openxmlformats.org/officeDocument/2006/relationships/image" Target="../media/image52.tiff"/><Relationship Id="rId11" Type="http://schemas.openxmlformats.org/officeDocument/2006/relationships/image" Target="../media/image53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tif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62.tiff"/><Relationship Id="rId12" Type="http://schemas.openxmlformats.org/officeDocument/2006/relationships/image" Target="../media/image63.tiff"/><Relationship Id="rId13" Type="http://schemas.openxmlformats.org/officeDocument/2006/relationships/image" Target="../media/image64.tiff"/><Relationship Id="rId14" Type="http://schemas.openxmlformats.org/officeDocument/2006/relationships/image" Target="../media/image65.tiff"/><Relationship Id="rId15" Type="http://schemas.openxmlformats.org/officeDocument/2006/relationships/image" Target="../media/image66.tiff"/><Relationship Id="rId16" Type="http://schemas.openxmlformats.org/officeDocument/2006/relationships/image" Target="../media/image67.tif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4.emf"/><Relationship Id="rId3" Type="http://schemas.openxmlformats.org/officeDocument/2006/relationships/image" Target="../media/image55.tiff"/><Relationship Id="rId4" Type="http://schemas.openxmlformats.org/officeDocument/2006/relationships/image" Target="../media/image56.jpeg"/><Relationship Id="rId5" Type="http://schemas.openxmlformats.org/officeDocument/2006/relationships/image" Target="../media/image57.tiff"/><Relationship Id="rId6" Type="http://schemas.openxmlformats.org/officeDocument/2006/relationships/image" Target="../media/image58.tiff"/><Relationship Id="rId7" Type="http://schemas.openxmlformats.org/officeDocument/2006/relationships/image" Target="../media/image59.tiff"/><Relationship Id="rId8" Type="http://schemas.openxmlformats.org/officeDocument/2006/relationships/image" Target="../media/image60.tiff"/><Relationship Id="rId9" Type="http://schemas.openxmlformats.org/officeDocument/2006/relationships/image" Target="../media/image61.png"/><Relationship Id="rId10" Type="http://schemas.openxmlformats.org/officeDocument/2006/relationships/image" Target="../media/image40.jpeg"/></Relationships>
</file>

<file path=ppt/slides/_rels/slide8.xml.rels><?xml version="1.0" encoding="UTF-8" standalone="yes"?>
<Relationships xmlns="http://schemas.openxmlformats.org/package/2006/relationships"><Relationship Id="rId11" Type="http://schemas.openxmlformats.org/officeDocument/2006/relationships/image" Target="../media/image77.tiff"/><Relationship Id="rId12" Type="http://schemas.openxmlformats.org/officeDocument/2006/relationships/image" Target="../media/image78.tiff"/><Relationship Id="rId13" Type="http://schemas.openxmlformats.org/officeDocument/2006/relationships/image" Target="../media/image79.tif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68.tiff"/><Relationship Id="rId3" Type="http://schemas.openxmlformats.org/officeDocument/2006/relationships/image" Target="../media/image69.tiff"/><Relationship Id="rId4" Type="http://schemas.openxmlformats.org/officeDocument/2006/relationships/image" Target="../media/image70.tiff"/><Relationship Id="rId5" Type="http://schemas.openxmlformats.org/officeDocument/2006/relationships/image" Target="../media/image71.tiff"/><Relationship Id="rId6" Type="http://schemas.openxmlformats.org/officeDocument/2006/relationships/image" Target="../media/image72.tiff"/><Relationship Id="rId7" Type="http://schemas.openxmlformats.org/officeDocument/2006/relationships/image" Target="../media/image73.tiff"/><Relationship Id="rId8" Type="http://schemas.openxmlformats.org/officeDocument/2006/relationships/image" Target="../media/image74.tiff"/><Relationship Id="rId9" Type="http://schemas.openxmlformats.org/officeDocument/2006/relationships/image" Target="../media/image75.tiff"/><Relationship Id="rId10" Type="http://schemas.openxmlformats.org/officeDocument/2006/relationships/image" Target="../media/image76.tif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4" Type="http://schemas.openxmlformats.org/officeDocument/2006/relationships/image" Target="../media/image81.jpeg"/><Relationship Id="rId5" Type="http://schemas.openxmlformats.org/officeDocument/2006/relationships/image" Target="../media/image82.jpeg"/><Relationship Id="rId6" Type="http://schemas.openxmlformats.org/officeDocument/2006/relationships/image" Target="../media/image83.jpeg"/><Relationship Id="rId7" Type="http://schemas.openxmlformats.org/officeDocument/2006/relationships/image" Target="../media/image84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12"/>
          <p:cNvSpPr txBox="1">
            <a:spLocks noChangeArrowheads="1"/>
          </p:cNvSpPr>
          <p:nvPr/>
        </p:nvSpPr>
        <p:spPr bwMode="auto">
          <a:xfrm>
            <a:off x="982134" y="722654"/>
            <a:ext cx="10228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smtClean="0">
                <a:latin typeface="Arial"/>
                <a:cs typeface="Arial"/>
              </a:rPr>
              <a:t>5-Fluorouracil 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5" name="TextBox 12"/>
          <p:cNvSpPr txBox="1">
            <a:spLocks noChangeArrowheads="1"/>
          </p:cNvSpPr>
          <p:nvPr/>
        </p:nvSpPr>
        <p:spPr bwMode="auto">
          <a:xfrm>
            <a:off x="2643244" y="722654"/>
            <a:ext cx="21827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err="1" smtClean="0">
                <a:latin typeface="Arial"/>
                <a:cs typeface="Arial"/>
              </a:rPr>
              <a:t>cis-Diammineplatinum(II</a:t>
            </a:r>
            <a:r>
              <a:rPr lang="en-US" sz="1000" dirty="0" smtClean="0">
                <a:latin typeface="Arial"/>
                <a:cs typeface="Arial"/>
              </a:rPr>
              <a:t>) dichloride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" name="TextBox 12"/>
          <p:cNvSpPr txBox="1">
            <a:spLocks noChangeArrowheads="1"/>
          </p:cNvSpPr>
          <p:nvPr/>
        </p:nvSpPr>
        <p:spPr bwMode="auto">
          <a:xfrm>
            <a:off x="2474145" y="3489443"/>
            <a:ext cx="2182755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err="1" smtClean="0">
                <a:latin typeface="Arial"/>
                <a:cs typeface="Arial"/>
              </a:rPr>
              <a:t>Vinblastine</a:t>
            </a:r>
            <a:r>
              <a:rPr lang="en-US" sz="1000" dirty="0" smtClean="0">
                <a:latin typeface="Arial"/>
                <a:cs typeface="Arial"/>
              </a:rPr>
              <a:t> </a:t>
            </a:r>
            <a:r>
              <a:rPr lang="en-US" sz="1000" dirty="0" err="1" smtClean="0">
                <a:latin typeface="Arial"/>
                <a:cs typeface="Arial"/>
              </a:rPr>
              <a:t>sulphate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" name="TextBox 12"/>
          <p:cNvSpPr txBox="1">
            <a:spLocks noChangeArrowheads="1"/>
          </p:cNvSpPr>
          <p:nvPr/>
        </p:nvSpPr>
        <p:spPr bwMode="auto">
          <a:xfrm>
            <a:off x="931332" y="3489443"/>
            <a:ext cx="10228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err="1" smtClean="0">
                <a:latin typeface="Arial"/>
                <a:cs typeface="Arial"/>
              </a:rPr>
              <a:t>Vinorelbine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" name="TextBox 12"/>
          <p:cNvSpPr txBox="1">
            <a:spLocks noChangeArrowheads="1"/>
          </p:cNvSpPr>
          <p:nvPr/>
        </p:nvSpPr>
        <p:spPr bwMode="auto">
          <a:xfrm>
            <a:off x="5198037" y="722654"/>
            <a:ext cx="10228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err="1" smtClean="0">
                <a:latin typeface="Arial"/>
                <a:cs typeface="Arial"/>
              </a:rPr>
              <a:t>Etoposide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5219488" y="3489443"/>
            <a:ext cx="10228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smtClean="0">
                <a:latin typeface="Arial"/>
                <a:cs typeface="Arial"/>
              </a:rPr>
              <a:t>BMS-754807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TextBox 12"/>
          <p:cNvSpPr txBox="1">
            <a:spLocks noChangeArrowheads="1"/>
          </p:cNvSpPr>
          <p:nvPr/>
        </p:nvSpPr>
        <p:spPr bwMode="auto">
          <a:xfrm>
            <a:off x="3055854" y="5980017"/>
            <a:ext cx="1022822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 defTabSz="457200" eaLnBrk="1" hangingPunct="1"/>
            <a:r>
              <a:rPr lang="en-US" sz="1000" dirty="0" smtClean="0">
                <a:latin typeface="Arial"/>
                <a:cs typeface="Arial"/>
              </a:rPr>
              <a:t>17-AAG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12" name="Picture 11" descr="5-Fluorouracil.jpg"/>
          <p:cNvPicPr>
            <a:picLocks noChangeAspect="1"/>
          </p:cNvPicPr>
          <p:nvPr/>
        </p:nvPicPr>
        <p:blipFill>
          <a:blip r:embed="rId2"/>
          <a:srcRect l="20022" t="9430" r="5455" b="15357"/>
          <a:stretch>
            <a:fillRect/>
          </a:stretch>
        </p:blipFill>
        <p:spPr>
          <a:xfrm>
            <a:off x="632394" y="968874"/>
            <a:ext cx="1435775" cy="1619849"/>
          </a:xfrm>
          <a:prstGeom prst="rect">
            <a:avLst/>
          </a:prstGeom>
        </p:spPr>
      </p:pic>
      <p:sp>
        <p:nvSpPr>
          <p:cNvPr id="13" name="TextBox 84"/>
          <p:cNvSpPr txBox="1">
            <a:spLocks noChangeArrowheads="1"/>
          </p:cNvSpPr>
          <p:nvPr/>
        </p:nvSpPr>
        <p:spPr bwMode="auto">
          <a:xfrm>
            <a:off x="803520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4" name="TextBox 84"/>
          <p:cNvSpPr txBox="1">
            <a:spLocks noChangeArrowheads="1"/>
          </p:cNvSpPr>
          <p:nvPr/>
        </p:nvSpPr>
        <p:spPr bwMode="auto">
          <a:xfrm>
            <a:off x="1458178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 rot="16200000">
            <a:off x="85004" y="1629487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6" name="TextBox 84"/>
          <p:cNvSpPr txBox="1">
            <a:spLocks noChangeArrowheads="1"/>
          </p:cNvSpPr>
          <p:nvPr/>
        </p:nvSpPr>
        <p:spPr bwMode="auto">
          <a:xfrm>
            <a:off x="2917262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7" name="TextBox 84"/>
          <p:cNvSpPr txBox="1">
            <a:spLocks noChangeArrowheads="1"/>
          </p:cNvSpPr>
          <p:nvPr/>
        </p:nvSpPr>
        <p:spPr bwMode="auto">
          <a:xfrm>
            <a:off x="3663113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 rot="16200000">
            <a:off x="2247604" y="1629487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19" name="Picture 18" descr="cis-Diammineplatinum(II) dichloride.jpg"/>
          <p:cNvPicPr>
            <a:picLocks/>
          </p:cNvPicPr>
          <p:nvPr/>
        </p:nvPicPr>
        <p:blipFill>
          <a:blip r:embed="rId3"/>
          <a:srcRect l="22472" t="9760" r="10234" b="15216"/>
          <a:stretch>
            <a:fillRect/>
          </a:stretch>
        </p:blipFill>
        <p:spPr>
          <a:xfrm>
            <a:off x="2800139" y="968874"/>
            <a:ext cx="1435609" cy="1618488"/>
          </a:xfrm>
          <a:prstGeom prst="rect">
            <a:avLst/>
          </a:prstGeom>
        </p:spPr>
      </p:pic>
      <p:pic>
        <p:nvPicPr>
          <p:cNvPr id="20" name="Picture 19" descr="Etoposide.jpg"/>
          <p:cNvPicPr>
            <a:picLocks/>
          </p:cNvPicPr>
          <p:nvPr/>
        </p:nvPicPr>
        <p:blipFill>
          <a:blip r:embed="rId4"/>
          <a:srcRect l="22368" t="9292" b="24209"/>
          <a:stretch>
            <a:fillRect/>
          </a:stretch>
        </p:blipFill>
        <p:spPr>
          <a:xfrm>
            <a:off x="5035578" y="968874"/>
            <a:ext cx="1435608" cy="1618488"/>
          </a:xfrm>
          <a:prstGeom prst="rect">
            <a:avLst/>
          </a:prstGeom>
        </p:spPr>
      </p:pic>
      <p:sp>
        <p:nvSpPr>
          <p:cNvPr id="21" name="TextBox 84"/>
          <p:cNvSpPr txBox="1">
            <a:spLocks noChangeArrowheads="1"/>
          </p:cNvSpPr>
          <p:nvPr/>
        </p:nvSpPr>
        <p:spPr bwMode="auto">
          <a:xfrm>
            <a:off x="5184864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2" name="TextBox 84"/>
          <p:cNvSpPr txBox="1">
            <a:spLocks noChangeArrowheads="1"/>
          </p:cNvSpPr>
          <p:nvPr/>
        </p:nvSpPr>
        <p:spPr bwMode="auto">
          <a:xfrm>
            <a:off x="5841145" y="254638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 rot="16200000">
            <a:off x="4425636" y="1629487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4" name="Picture 23" descr="Vinorelbine.jpg"/>
          <p:cNvPicPr>
            <a:picLocks/>
          </p:cNvPicPr>
          <p:nvPr/>
        </p:nvPicPr>
        <p:blipFill>
          <a:blip r:embed="rId5"/>
          <a:srcRect l="21338" t="11934" r="6051" b="10121"/>
          <a:stretch>
            <a:fillRect/>
          </a:stretch>
        </p:blipFill>
        <p:spPr>
          <a:xfrm>
            <a:off x="674729" y="3735663"/>
            <a:ext cx="1393440" cy="1618488"/>
          </a:xfrm>
          <a:prstGeom prst="rect">
            <a:avLst/>
          </a:prstGeom>
        </p:spPr>
      </p:pic>
      <p:sp>
        <p:nvSpPr>
          <p:cNvPr id="25" name="TextBox 84"/>
          <p:cNvSpPr txBox="1">
            <a:spLocks noChangeArrowheads="1"/>
          </p:cNvSpPr>
          <p:nvPr/>
        </p:nvSpPr>
        <p:spPr bwMode="auto">
          <a:xfrm>
            <a:off x="803520" y="5379398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6" name="TextBox 84"/>
          <p:cNvSpPr txBox="1">
            <a:spLocks noChangeArrowheads="1"/>
          </p:cNvSpPr>
          <p:nvPr/>
        </p:nvSpPr>
        <p:spPr bwMode="auto">
          <a:xfrm>
            <a:off x="1458178" y="5379398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 rot="16200000">
            <a:off x="85004" y="4313421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8" name="Picture 27" descr="Vinblastin.jpg"/>
          <p:cNvPicPr>
            <a:picLocks/>
          </p:cNvPicPr>
          <p:nvPr/>
        </p:nvPicPr>
        <p:blipFill>
          <a:blip r:embed="rId6"/>
          <a:srcRect l="21338" t="10121" r="6051" b="10121"/>
          <a:stretch>
            <a:fillRect/>
          </a:stretch>
        </p:blipFill>
        <p:spPr>
          <a:xfrm>
            <a:off x="2828258" y="3735663"/>
            <a:ext cx="1435608" cy="1618488"/>
          </a:xfrm>
          <a:prstGeom prst="rect">
            <a:avLst/>
          </a:prstGeom>
        </p:spPr>
      </p:pic>
      <p:sp>
        <p:nvSpPr>
          <p:cNvPr id="29" name="TextBox 84"/>
          <p:cNvSpPr txBox="1">
            <a:spLocks noChangeArrowheads="1"/>
          </p:cNvSpPr>
          <p:nvPr/>
        </p:nvSpPr>
        <p:spPr bwMode="auto">
          <a:xfrm>
            <a:off x="2917262" y="5379398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0" name="TextBox 84"/>
          <p:cNvSpPr txBox="1">
            <a:spLocks noChangeArrowheads="1"/>
          </p:cNvSpPr>
          <p:nvPr/>
        </p:nvSpPr>
        <p:spPr bwMode="auto">
          <a:xfrm>
            <a:off x="3663113" y="5379398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 rot="16200000">
            <a:off x="2247604" y="4462496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3" name="Picture 32" descr="BMS-754807.jpg"/>
          <p:cNvPicPr>
            <a:picLocks/>
          </p:cNvPicPr>
          <p:nvPr/>
        </p:nvPicPr>
        <p:blipFill>
          <a:blip r:embed="rId7"/>
          <a:srcRect l="21338" t="8355" r="6051" b="23779"/>
          <a:stretch>
            <a:fillRect/>
          </a:stretch>
        </p:blipFill>
        <p:spPr>
          <a:xfrm>
            <a:off x="5035578" y="3735663"/>
            <a:ext cx="1435608" cy="1618488"/>
          </a:xfrm>
          <a:prstGeom prst="rect">
            <a:avLst/>
          </a:prstGeom>
        </p:spPr>
      </p:pic>
      <p:sp>
        <p:nvSpPr>
          <p:cNvPr id="34" name="TextBox 84"/>
          <p:cNvSpPr txBox="1">
            <a:spLocks noChangeArrowheads="1"/>
          </p:cNvSpPr>
          <p:nvPr/>
        </p:nvSpPr>
        <p:spPr bwMode="auto">
          <a:xfrm>
            <a:off x="5184864" y="5345523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5" name="TextBox 84"/>
          <p:cNvSpPr txBox="1">
            <a:spLocks noChangeArrowheads="1"/>
          </p:cNvSpPr>
          <p:nvPr/>
        </p:nvSpPr>
        <p:spPr bwMode="auto">
          <a:xfrm>
            <a:off x="5841145" y="5345523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 rot="16200000">
            <a:off x="4425636" y="4428621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7" name="Picture 36" descr="17-AAG.jpg"/>
          <p:cNvPicPr>
            <a:picLocks/>
          </p:cNvPicPr>
          <p:nvPr/>
        </p:nvPicPr>
        <p:blipFill>
          <a:blip r:embed="rId8"/>
          <a:srcRect l="19427" t="10121" r="6051" b="10121"/>
          <a:stretch>
            <a:fillRect/>
          </a:stretch>
        </p:blipFill>
        <p:spPr>
          <a:xfrm>
            <a:off x="2800140" y="6226239"/>
            <a:ext cx="1472963" cy="1618488"/>
          </a:xfrm>
          <a:prstGeom prst="rect">
            <a:avLst/>
          </a:prstGeom>
        </p:spPr>
      </p:pic>
      <p:sp>
        <p:nvSpPr>
          <p:cNvPr id="38" name="TextBox 84"/>
          <p:cNvSpPr txBox="1">
            <a:spLocks noChangeArrowheads="1"/>
          </p:cNvSpPr>
          <p:nvPr/>
        </p:nvSpPr>
        <p:spPr bwMode="auto">
          <a:xfrm>
            <a:off x="2917262" y="799559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9" name="TextBox 84"/>
          <p:cNvSpPr txBox="1">
            <a:spLocks noChangeArrowheads="1"/>
          </p:cNvSpPr>
          <p:nvPr/>
        </p:nvSpPr>
        <p:spPr bwMode="auto">
          <a:xfrm>
            <a:off x="3663113" y="7995599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 rot="16200000">
            <a:off x="2247604" y="6850088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1" name="TextBox 35"/>
          <p:cNvSpPr txBox="1">
            <a:spLocks noChangeArrowheads="1"/>
          </p:cNvSpPr>
          <p:nvPr/>
        </p:nvSpPr>
        <p:spPr bwMode="auto">
          <a:xfrm>
            <a:off x="4423570" y="8774113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1</a:t>
            </a:r>
            <a:endParaRPr lang="en-US" sz="16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SW620_MCL-1.t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687719" y="5210312"/>
            <a:ext cx="2269236" cy="2118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" name="Picture 4" descr="SW620_p4EBP1.t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686599" y="5558325"/>
            <a:ext cx="2267712" cy="3017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" name="Picture 5" descr="SW837_MCL-1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53154" y="5210312"/>
            <a:ext cx="2269236" cy="21183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 descr="SW837_p4ebp1.t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054678" y="5571562"/>
            <a:ext cx="2267712" cy="30175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 descr="GAPDH_SW837.t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4054678" y="5926764"/>
            <a:ext cx="2267712" cy="21031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GAPDH_SW620.t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685478" y="5926764"/>
            <a:ext cx="2267712" cy="21031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" name="TextBox 10"/>
          <p:cNvSpPr txBox="1"/>
          <p:nvPr/>
        </p:nvSpPr>
        <p:spPr>
          <a:xfrm>
            <a:off x="3209431" y="5171839"/>
            <a:ext cx="748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MCL-1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26881" y="5520016"/>
            <a:ext cx="1563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p-4EBP1 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164981" y="5876804"/>
            <a:ext cx="156319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GAPDH</a:t>
            </a:r>
            <a:endParaRPr lang="en-US" sz="1400" dirty="0">
              <a:latin typeface="Arial"/>
              <a:cs typeface="Arial"/>
            </a:endParaRPr>
          </a:p>
        </p:txBody>
      </p:sp>
      <p:grpSp>
        <p:nvGrpSpPr>
          <p:cNvPr id="2" name="Group 67"/>
          <p:cNvGrpSpPr/>
          <p:nvPr/>
        </p:nvGrpSpPr>
        <p:grpSpPr>
          <a:xfrm>
            <a:off x="630472" y="3582890"/>
            <a:ext cx="2383411" cy="1703622"/>
            <a:chOff x="385744" y="-599143"/>
            <a:chExt cx="2383411" cy="1703622"/>
          </a:xfrm>
        </p:grpSpPr>
        <p:sp>
          <p:nvSpPr>
            <p:cNvPr id="15" name="TextBox 14"/>
            <p:cNvSpPr txBox="1"/>
            <p:nvPr/>
          </p:nvSpPr>
          <p:spPr>
            <a:xfrm rot="16200000">
              <a:off x="891546" y="457979"/>
              <a:ext cx="101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16.6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 rot="16200000">
              <a:off x="342700" y="457979"/>
              <a:ext cx="101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 rot="16200000">
              <a:off x="597217" y="376272"/>
              <a:ext cx="1016000" cy="440412"/>
            </a:xfrm>
            <a:prstGeom prst="ca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 rot="16200000">
              <a:off x="1778845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5000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 rot="16200000">
              <a:off x="1517799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 rot="16200000">
              <a:off x="1280284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 rot="16200000">
              <a:off x="1042769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 rot="16200000">
              <a:off x="801518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 rot="16200000">
              <a:off x="62410" y="351675"/>
              <a:ext cx="101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</p:grpSp>
      <p:sp>
        <p:nvSpPr>
          <p:cNvPr id="36" name="TextBox 35"/>
          <p:cNvSpPr txBox="1"/>
          <p:nvPr/>
        </p:nvSpPr>
        <p:spPr>
          <a:xfrm>
            <a:off x="1435607" y="6165850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SW620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798090" y="6165850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SW837	</a:t>
            </a:r>
            <a:endParaRPr lang="en-US" sz="1400" b="1" dirty="0">
              <a:latin typeface="Arial"/>
              <a:cs typeface="Arial"/>
            </a:endParaRPr>
          </a:p>
        </p:txBody>
      </p:sp>
      <p:pic>
        <p:nvPicPr>
          <p:cNvPr id="38" name="Picture 37"/>
          <p:cNvPicPr>
            <a:picLocks noChangeAspect="1"/>
          </p:cNvPicPr>
          <p:nvPr/>
        </p:nvPicPr>
        <p:blipFill>
          <a:blip r:embed="rId8"/>
          <a:srcRect l="11517" t="11964" b="33428"/>
          <a:stretch>
            <a:fillRect/>
          </a:stretch>
        </p:blipFill>
        <p:spPr>
          <a:xfrm>
            <a:off x="3551467" y="981860"/>
            <a:ext cx="2588948" cy="1621840"/>
          </a:xfrm>
          <a:prstGeom prst="rect">
            <a:avLst/>
          </a:prstGeom>
        </p:spPr>
      </p:pic>
      <p:sp>
        <p:nvSpPr>
          <p:cNvPr id="46" name="TextBox 45"/>
          <p:cNvSpPr txBox="1"/>
          <p:nvPr/>
        </p:nvSpPr>
        <p:spPr>
          <a:xfrm>
            <a:off x="4227681" y="3244135"/>
            <a:ext cx="11266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AZD8055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47" name="Right Arrow 46"/>
          <p:cNvSpPr/>
          <p:nvPr/>
        </p:nvSpPr>
        <p:spPr>
          <a:xfrm flipV="1">
            <a:off x="4328226" y="3260172"/>
            <a:ext cx="1650874" cy="45719"/>
          </a:xfrm>
          <a:prstGeom prst="rightArrow">
            <a:avLst/>
          </a:prstGeom>
          <a:solidFill>
            <a:schemeClr val="tx1"/>
          </a:solidFill>
          <a:ln>
            <a:solidFill>
              <a:schemeClr val="tx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44" name="TextBox 43"/>
          <p:cNvSpPr txBox="1"/>
          <p:nvPr/>
        </p:nvSpPr>
        <p:spPr>
          <a:xfrm rot="16200000">
            <a:off x="374103" y="2690276"/>
            <a:ext cx="587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No Rx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 rot="16200000">
            <a:off x="412236" y="276795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ABT-263 only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 rot="16200000">
            <a:off x="634443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1.66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 rot="16200000">
            <a:off x="856239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065789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16.6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 rot="16200000">
            <a:off x="1287548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2" name="TextBox 51"/>
          <p:cNvSpPr txBox="1"/>
          <p:nvPr/>
        </p:nvSpPr>
        <p:spPr>
          <a:xfrm rot="16200000">
            <a:off x="1509799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 rot="16200000">
            <a:off x="1726730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4" name="TextBox 53"/>
          <p:cNvSpPr txBox="1"/>
          <p:nvPr/>
        </p:nvSpPr>
        <p:spPr>
          <a:xfrm rot="16200000">
            <a:off x="1936281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16666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 rot="16200000">
            <a:off x="2177822" y="2944110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5000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58" name="TextBox 57"/>
          <p:cNvSpPr txBox="1"/>
          <p:nvPr/>
        </p:nvSpPr>
        <p:spPr>
          <a:xfrm rot="16200000">
            <a:off x="3617553" y="2660644"/>
            <a:ext cx="5872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No Rx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 rot="16200000">
            <a:off x="3655686" y="2772186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ABT-263 only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 rot="16200000">
            <a:off x="3877893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1.66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 rot="16200000">
            <a:off x="4106039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 rot="16200000">
            <a:off x="4328289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16.6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 rot="16200000">
            <a:off x="4556398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4778649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5001930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5211481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16666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67" name="TextBox 66"/>
          <p:cNvSpPr txBox="1"/>
          <p:nvPr/>
        </p:nvSpPr>
        <p:spPr>
          <a:xfrm rot="16200000">
            <a:off x="5453022" y="2914478"/>
            <a:ext cx="96399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dirty="0" smtClean="0">
                <a:latin typeface="Arial"/>
                <a:cs typeface="Arial"/>
              </a:rPr>
              <a:t>5000 </a:t>
            </a:r>
            <a:r>
              <a:rPr lang="en-US" sz="800" dirty="0" err="1" smtClean="0">
                <a:latin typeface="Arial"/>
                <a:cs typeface="Arial"/>
              </a:rPr>
              <a:t>nM</a:t>
            </a:r>
            <a:endParaRPr lang="en-US" sz="800" dirty="0">
              <a:latin typeface="Arial"/>
              <a:cs typeface="Arial"/>
            </a:endParaRPr>
          </a:p>
        </p:txBody>
      </p:sp>
      <p:grpSp>
        <p:nvGrpSpPr>
          <p:cNvPr id="3" name="Group 68"/>
          <p:cNvGrpSpPr/>
          <p:nvPr/>
        </p:nvGrpSpPr>
        <p:grpSpPr>
          <a:xfrm>
            <a:off x="3955340" y="3582890"/>
            <a:ext cx="2332611" cy="1703622"/>
            <a:chOff x="436544" y="-599143"/>
            <a:chExt cx="2332611" cy="1703622"/>
          </a:xfrm>
        </p:grpSpPr>
        <p:sp>
          <p:nvSpPr>
            <p:cNvPr id="70" name="TextBox 69"/>
            <p:cNvSpPr txBox="1"/>
            <p:nvPr/>
          </p:nvSpPr>
          <p:spPr>
            <a:xfrm rot="16200000">
              <a:off x="891546" y="457979"/>
              <a:ext cx="101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16.6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/>
            <p:nvPr/>
          </p:nvSpPr>
          <p:spPr>
            <a:xfrm rot="16200000">
              <a:off x="380800" y="457979"/>
              <a:ext cx="1016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1.66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2" name="TextBox 71"/>
            <p:cNvSpPr txBox="1"/>
            <p:nvPr/>
          </p:nvSpPr>
          <p:spPr>
            <a:xfrm rot="16200000">
              <a:off x="597217" y="376272"/>
              <a:ext cx="1016000" cy="440412"/>
            </a:xfrm>
            <a:prstGeom prst="can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3" name="TextBox 72"/>
            <p:cNvSpPr txBox="1"/>
            <p:nvPr/>
          </p:nvSpPr>
          <p:spPr>
            <a:xfrm rot="16200000">
              <a:off x="1778845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5000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1517799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6200000">
              <a:off x="1280284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 rot="16200000">
              <a:off x="1042769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166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 rot="16200000">
              <a:off x="801518" y="114168"/>
              <a:ext cx="170362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50 </a:t>
              </a:r>
              <a:r>
                <a:rPr lang="en-US" sz="1200" dirty="0" err="1" smtClean="0">
                  <a:latin typeface="Arial"/>
                  <a:cs typeface="Arial"/>
                </a:rPr>
                <a:t>nM</a:t>
              </a:r>
              <a:r>
                <a:rPr lang="en-US" sz="1200" dirty="0" smtClean="0">
                  <a:latin typeface="Arial"/>
                  <a:cs typeface="Arial"/>
                </a:rPr>
                <a:t> 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 rot="16200000">
              <a:off x="113210" y="351675"/>
              <a:ext cx="1016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-</a:t>
              </a:r>
            </a:p>
          </p:txBody>
        </p:sp>
      </p:grpSp>
      <p:cxnSp>
        <p:nvCxnSpPr>
          <p:cNvPr id="81" name="Straight Connector 80"/>
          <p:cNvCxnSpPr/>
          <p:nvPr/>
        </p:nvCxnSpPr>
        <p:spPr>
          <a:xfrm>
            <a:off x="3829859" y="2050248"/>
            <a:ext cx="2212885" cy="1588"/>
          </a:xfrm>
          <a:prstGeom prst="line">
            <a:avLst/>
          </a:prstGeom>
          <a:ln>
            <a:solidFill>
              <a:srgbClr val="FF0000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82" name="Group 81"/>
          <p:cNvGrpSpPr/>
          <p:nvPr/>
        </p:nvGrpSpPr>
        <p:grpSpPr>
          <a:xfrm>
            <a:off x="224540" y="981860"/>
            <a:ext cx="2650240" cy="1651000"/>
            <a:chOff x="487017" y="1058060"/>
            <a:chExt cx="2650240" cy="1651000"/>
          </a:xfrm>
        </p:grpSpPr>
        <p:pic>
          <p:nvPicPr>
            <p:cNvPr id="35" name="Picture 34"/>
            <p:cNvPicPr>
              <a:picLocks noChangeAspect="1"/>
            </p:cNvPicPr>
            <p:nvPr/>
          </p:nvPicPr>
          <p:blipFill>
            <a:blip r:embed="rId9"/>
            <a:srcRect l="11868" t="12733" b="31030"/>
            <a:stretch>
              <a:fillRect/>
            </a:stretch>
          </p:blipFill>
          <p:spPr>
            <a:xfrm>
              <a:off x="487017" y="1058060"/>
              <a:ext cx="2650240" cy="1651000"/>
            </a:xfrm>
            <a:prstGeom prst="rect">
              <a:avLst/>
            </a:prstGeom>
          </p:spPr>
        </p:pic>
        <p:cxnSp>
          <p:nvCxnSpPr>
            <p:cNvPr id="83" name="Straight Connector 82"/>
            <p:cNvCxnSpPr/>
            <p:nvPr/>
          </p:nvCxnSpPr>
          <p:spPr>
            <a:xfrm>
              <a:off x="817859" y="1877210"/>
              <a:ext cx="2212885" cy="1588"/>
            </a:xfrm>
            <a:prstGeom prst="line">
              <a:avLst/>
            </a:prstGeom>
            <a:ln>
              <a:solidFill>
                <a:srgbClr val="FF0000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8" name="TextBox 35"/>
          <p:cNvSpPr txBox="1">
            <a:spLocks noChangeArrowheads="1"/>
          </p:cNvSpPr>
          <p:nvPr/>
        </p:nvSpPr>
        <p:spPr bwMode="auto">
          <a:xfrm>
            <a:off x="4305078" y="8807981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10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-56333" y="-63113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-56333" y="4100499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-56333" y="6612461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1213857" y="797194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SW620</a:t>
            </a:r>
            <a:endParaRPr lang="en-US" sz="1400" b="1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644076" y="797194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SW837	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88" name="Group 87"/>
          <p:cNvGrpSpPr/>
          <p:nvPr/>
        </p:nvGrpSpPr>
        <p:grpSpPr>
          <a:xfrm>
            <a:off x="4227681" y="4244203"/>
            <a:ext cx="2035782" cy="276999"/>
            <a:chOff x="4252170" y="4244203"/>
            <a:chExt cx="2035782" cy="276999"/>
          </a:xfrm>
        </p:grpSpPr>
        <p:sp>
          <p:nvSpPr>
            <p:cNvPr id="86" name="TextBox 85"/>
            <p:cNvSpPr txBox="1"/>
            <p:nvPr/>
          </p:nvSpPr>
          <p:spPr>
            <a:xfrm>
              <a:off x="4252170" y="4244203"/>
              <a:ext cx="1126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AZD8055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87" name="Right Arrow 86"/>
            <p:cNvSpPr/>
            <p:nvPr/>
          </p:nvSpPr>
          <p:spPr>
            <a:xfrm flipV="1">
              <a:off x="4340610" y="4470399"/>
              <a:ext cx="1947342" cy="4571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89" name="Group 88"/>
          <p:cNvGrpSpPr/>
          <p:nvPr/>
        </p:nvGrpSpPr>
        <p:grpSpPr>
          <a:xfrm>
            <a:off x="938107" y="4244203"/>
            <a:ext cx="2035782" cy="276999"/>
            <a:chOff x="4252170" y="4244203"/>
            <a:chExt cx="2035782" cy="276999"/>
          </a:xfrm>
        </p:grpSpPr>
        <p:sp>
          <p:nvSpPr>
            <p:cNvPr id="90" name="TextBox 89"/>
            <p:cNvSpPr txBox="1"/>
            <p:nvPr/>
          </p:nvSpPr>
          <p:spPr>
            <a:xfrm>
              <a:off x="4252170" y="4244203"/>
              <a:ext cx="1126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AZD8055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1" name="Right Arrow 90"/>
            <p:cNvSpPr/>
            <p:nvPr/>
          </p:nvSpPr>
          <p:spPr>
            <a:xfrm flipV="1">
              <a:off x="4340610" y="4470399"/>
              <a:ext cx="1947342" cy="4571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</p:grpSp>
      <p:grpSp>
        <p:nvGrpSpPr>
          <p:cNvPr id="93" name="Group 92"/>
          <p:cNvGrpSpPr/>
          <p:nvPr/>
        </p:nvGrpSpPr>
        <p:grpSpPr>
          <a:xfrm>
            <a:off x="939294" y="3244135"/>
            <a:ext cx="1751419" cy="276999"/>
            <a:chOff x="4227681" y="3244135"/>
            <a:chExt cx="1751419" cy="276999"/>
          </a:xfrm>
        </p:grpSpPr>
        <p:sp>
          <p:nvSpPr>
            <p:cNvPr id="94" name="TextBox 93"/>
            <p:cNvSpPr txBox="1"/>
            <p:nvPr/>
          </p:nvSpPr>
          <p:spPr>
            <a:xfrm>
              <a:off x="4227681" y="3244135"/>
              <a:ext cx="11266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latin typeface="Arial"/>
                  <a:cs typeface="Arial"/>
                </a:rPr>
                <a:t>AZD8055</a:t>
              </a:r>
              <a:endParaRPr lang="en-US" sz="1200" dirty="0">
                <a:latin typeface="Arial"/>
                <a:cs typeface="Arial"/>
              </a:endParaRPr>
            </a:p>
          </p:txBody>
        </p:sp>
        <p:sp>
          <p:nvSpPr>
            <p:cNvPr id="95" name="Right Arrow 94"/>
            <p:cNvSpPr/>
            <p:nvPr/>
          </p:nvSpPr>
          <p:spPr>
            <a:xfrm flipV="1">
              <a:off x="4328226" y="3260172"/>
              <a:ext cx="1650874" cy="45719"/>
            </a:xfrm>
            <a:prstGeom prst="rightArrow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/>
                <a:t>a</a:t>
              </a:r>
              <a:endParaRPr lang="en-US" dirty="0"/>
            </a:p>
          </p:txBody>
        </p:sp>
      </p:grpSp>
      <p:pic>
        <p:nvPicPr>
          <p:cNvPr id="100" name="Picture 99"/>
          <p:cNvPicPr>
            <a:picLocks noChangeAspect="1"/>
          </p:cNvPicPr>
          <p:nvPr/>
        </p:nvPicPr>
        <p:blipFill>
          <a:blip r:embed="rId10"/>
          <a:srcRect t="11601"/>
          <a:stretch>
            <a:fillRect/>
          </a:stretch>
        </p:blipFill>
        <p:spPr>
          <a:xfrm>
            <a:off x="2049752" y="7362793"/>
            <a:ext cx="2597961" cy="1556117"/>
          </a:xfrm>
          <a:prstGeom prst="rect">
            <a:avLst/>
          </a:prstGeom>
        </p:spPr>
      </p:pic>
      <p:sp>
        <p:nvSpPr>
          <p:cNvPr id="98" name="TextBox 97"/>
          <p:cNvSpPr txBox="1"/>
          <p:nvPr/>
        </p:nvSpPr>
        <p:spPr>
          <a:xfrm>
            <a:off x="2846746" y="7004222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SW620</a:t>
            </a:r>
            <a:endParaRPr lang="en-US" sz="1400" b="1" dirty="0">
              <a:latin typeface="Arial"/>
              <a:cs typeface="Arial"/>
            </a:endParaRPr>
          </a:p>
        </p:txBody>
      </p:sp>
      <p:grpSp>
        <p:nvGrpSpPr>
          <p:cNvPr id="106" name="Group 105"/>
          <p:cNvGrpSpPr/>
          <p:nvPr/>
        </p:nvGrpSpPr>
        <p:grpSpPr>
          <a:xfrm>
            <a:off x="2610673" y="7444710"/>
            <a:ext cx="1386192" cy="494160"/>
            <a:chOff x="3759928" y="7430640"/>
            <a:chExt cx="1386192" cy="494160"/>
          </a:xfrm>
        </p:grpSpPr>
        <p:pic>
          <p:nvPicPr>
            <p:cNvPr id="107" name="Picture 106" descr="Sw620.jpg"/>
            <p:cNvPicPr>
              <a:picLocks noChangeAspect="1"/>
            </p:cNvPicPr>
            <p:nvPr/>
          </p:nvPicPr>
          <p:blipFill rotWithShape="1">
            <a:blip r:embed="rId11"/>
            <a:srcRect l="70291" t="1751" r="25640" b="77439"/>
            <a:stretch/>
          </p:blipFill>
          <p:spPr>
            <a:xfrm>
              <a:off x="3759928" y="7443720"/>
              <a:ext cx="126272" cy="481080"/>
            </a:xfrm>
            <a:prstGeom prst="rect">
              <a:avLst/>
            </a:prstGeom>
          </p:spPr>
        </p:pic>
        <p:sp>
          <p:nvSpPr>
            <p:cNvPr id="108" name="TextBox 107"/>
            <p:cNvSpPr txBox="1"/>
            <p:nvPr/>
          </p:nvSpPr>
          <p:spPr>
            <a:xfrm>
              <a:off x="3829859" y="7430640"/>
              <a:ext cx="59965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control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09" name="TextBox 108"/>
            <p:cNvSpPr txBox="1"/>
            <p:nvPr/>
          </p:nvSpPr>
          <p:spPr>
            <a:xfrm>
              <a:off x="3829859" y="7577033"/>
              <a:ext cx="13162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AZD8055 (2mg/kg)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829859" y="7703169"/>
              <a:ext cx="102862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combination</a:t>
              </a:r>
              <a:endParaRPr lang="en-US" sz="800" dirty="0">
                <a:latin typeface="Arial"/>
                <a:cs typeface="Arial"/>
              </a:endParaRPr>
            </a:p>
          </p:txBody>
        </p:sp>
      </p:grpSp>
      <p:sp>
        <p:nvSpPr>
          <p:cNvPr id="85" name="TextBox 84"/>
          <p:cNvSpPr txBox="1"/>
          <p:nvPr/>
        </p:nvSpPr>
        <p:spPr>
          <a:xfrm rot="16200000">
            <a:off x="1166680" y="7893516"/>
            <a:ext cx="15568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Tumor Volume (mm</a:t>
            </a:r>
            <a:r>
              <a:rPr lang="en-US" sz="900" baseline="30000" dirty="0" smtClean="0">
                <a:latin typeface="Arial"/>
                <a:cs typeface="Arial"/>
              </a:rPr>
              <a:t>3</a:t>
            </a:r>
            <a:r>
              <a:rPr lang="en-US" sz="900" dirty="0" smtClean="0">
                <a:latin typeface="Arial"/>
                <a:cs typeface="Arial"/>
              </a:rPr>
              <a:t>)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2623177" y="8800060"/>
            <a:ext cx="127211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Days post-treatment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7" name="TextBox 96"/>
          <p:cNvSpPr txBox="1"/>
          <p:nvPr/>
        </p:nvSpPr>
        <p:spPr>
          <a:xfrm rot="16200000">
            <a:off x="-788964" y="1392228"/>
            <a:ext cx="1971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fold change in cell number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9" name="TextBox 98"/>
          <p:cNvSpPr txBox="1"/>
          <p:nvPr/>
        </p:nvSpPr>
        <p:spPr>
          <a:xfrm rot="16200000">
            <a:off x="2450536" y="1392228"/>
            <a:ext cx="197103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fold change in cell number</a:t>
            </a:r>
            <a:endParaRPr lang="en-US" sz="9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22"/>
          <p:cNvSpPr txBox="1">
            <a:spLocks noChangeArrowheads="1"/>
          </p:cNvSpPr>
          <p:nvPr/>
        </p:nvSpPr>
        <p:spPr bwMode="auto">
          <a:xfrm>
            <a:off x="580047" y="457191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A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11" name="TextBox 23"/>
          <p:cNvSpPr txBox="1">
            <a:spLocks noChangeArrowheads="1"/>
          </p:cNvSpPr>
          <p:nvPr/>
        </p:nvSpPr>
        <p:spPr bwMode="auto">
          <a:xfrm>
            <a:off x="580047" y="3971832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>
                <a:latin typeface="Arial"/>
                <a:cs typeface="Arial"/>
              </a:rPr>
              <a:t>C</a:t>
            </a:r>
            <a:endParaRPr lang="en-US" sz="1800" b="1" dirty="0">
              <a:latin typeface="Arial"/>
              <a:cs typeface="Arial"/>
            </a:endParaRPr>
          </a:p>
        </p:txBody>
      </p:sp>
      <p:cxnSp>
        <p:nvCxnSpPr>
          <p:cNvPr id="8" name="Straight Connector 14"/>
          <p:cNvCxnSpPr>
            <a:cxnSpLocks noChangeShapeType="1"/>
          </p:cNvCxnSpPr>
          <p:nvPr/>
        </p:nvCxnSpPr>
        <p:spPr bwMode="auto">
          <a:xfrm>
            <a:off x="4361593" y="1145797"/>
            <a:ext cx="1048784" cy="1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cxnSp>
        <p:nvCxnSpPr>
          <p:cNvPr id="9" name="Straight Connector 16"/>
          <p:cNvCxnSpPr>
            <a:cxnSpLocks noChangeShapeType="1"/>
          </p:cNvCxnSpPr>
          <p:nvPr/>
        </p:nvCxnSpPr>
        <p:spPr bwMode="auto">
          <a:xfrm flipV="1">
            <a:off x="5501486" y="1144529"/>
            <a:ext cx="775190" cy="126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</p:cxn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287597" y="2537686"/>
            <a:ext cx="111601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MCL-</a:t>
            </a:r>
            <a:r>
              <a:rPr lang="en-US" sz="900" dirty="0">
                <a:latin typeface="Arial"/>
                <a:cs typeface="Arial"/>
              </a:rPr>
              <a:t>1</a:t>
            </a:r>
          </a:p>
        </p:txBody>
      </p:sp>
      <p:pic>
        <p:nvPicPr>
          <p:cNvPr id="32" name="Picture 31" descr="mcl1.tif"/>
          <p:cNvPicPr>
            <a:picLocks/>
          </p:cNvPicPr>
          <p:nvPr/>
        </p:nvPicPr>
        <p:blipFill>
          <a:blip r:embed="rId2"/>
          <a:srcRect r="4441" b="-18897"/>
          <a:stretch>
            <a:fillRect/>
          </a:stretch>
        </p:blipFill>
        <p:spPr>
          <a:xfrm>
            <a:off x="4352448" y="2581623"/>
            <a:ext cx="1984248" cy="1737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9" name="TextBox 10"/>
          <p:cNvSpPr txBox="1">
            <a:spLocks noChangeArrowheads="1"/>
          </p:cNvSpPr>
          <p:nvPr/>
        </p:nvSpPr>
        <p:spPr bwMode="auto">
          <a:xfrm>
            <a:off x="3287596" y="2783749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>
                <a:latin typeface="Arial"/>
                <a:cs typeface="Arial"/>
              </a:rPr>
              <a:t>GAPDH</a:t>
            </a:r>
          </a:p>
        </p:txBody>
      </p:sp>
      <p:pic>
        <p:nvPicPr>
          <p:cNvPr id="34" name="Picture 33" descr="gapdhdropped.t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4352448" y="2827686"/>
            <a:ext cx="1984248" cy="1737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6" name="TextBox 15"/>
          <p:cNvSpPr txBox="1">
            <a:spLocks noChangeArrowheads="1"/>
          </p:cNvSpPr>
          <p:nvPr/>
        </p:nvSpPr>
        <p:spPr bwMode="auto">
          <a:xfrm>
            <a:off x="3287597" y="1799500"/>
            <a:ext cx="111601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>
                <a:latin typeface="Arial"/>
                <a:cs typeface="Arial"/>
              </a:rPr>
              <a:t>BIM</a:t>
            </a:r>
          </a:p>
        </p:txBody>
      </p:sp>
      <p:pic>
        <p:nvPicPr>
          <p:cNvPr id="37" name="Picture 36" descr="bim.t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352448" y="1841913"/>
            <a:ext cx="1981200" cy="17678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7" name="TextBox 16"/>
          <p:cNvSpPr txBox="1">
            <a:spLocks noChangeArrowheads="1"/>
          </p:cNvSpPr>
          <p:nvPr/>
        </p:nvSpPr>
        <p:spPr bwMode="auto">
          <a:xfrm>
            <a:off x="3287597" y="2045562"/>
            <a:ext cx="111601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err="1">
                <a:latin typeface="Arial"/>
                <a:cs typeface="Arial"/>
              </a:rPr>
              <a:t>Bcl</a:t>
            </a:r>
            <a:r>
              <a:rPr lang="en-US" sz="900" dirty="0" smtClean="0">
                <a:latin typeface="Arial"/>
                <a:cs typeface="Arial"/>
              </a:rPr>
              <a:t>-XL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38" name="Picture 37" descr="bclxl.t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352448" y="2089499"/>
            <a:ext cx="1984248" cy="1737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/>
          <p:cNvSpPr txBox="1">
            <a:spLocks noChangeArrowheads="1"/>
          </p:cNvSpPr>
          <p:nvPr/>
        </p:nvSpPr>
        <p:spPr bwMode="auto">
          <a:xfrm>
            <a:off x="3287597" y="2291624"/>
            <a:ext cx="111601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BCL-</a:t>
            </a:r>
            <a:r>
              <a:rPr lang="en-US" sz="900" dirty="0">
                <a:latin typeface="Arial"/>
                <a:cs typeface="Arial"/>
              </a:rPr>
              <a:t>2</a:t>
            </a:r>
          </a:p>
        </p:txBody>
      </p:sp>
      <p:pic>
        <p:nvPicPr>
          <p:cNvPr id="39" name="Picture 38" descr="bcl2.tif"/>
          <p:cNvPicPr>
            <a:picLocks/>
          </p:cNvPicPr>
          <p:nvPr/>
        </p:nvPicPr>
        <p:blipFill>
          <a:blip r:embed="rId6"/>
          <a:srcRect r="3840" b="-2765"/>
          <a:stretch>
            <a:fillRect/>
          </a:stretch>
        </p:blipFill>
        <p:spPr>
          <a:xfrm>
            <a:off x="4352448" y="2335561"/>
            <a:ext cx="1984248" cy="17373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44" name="TextBox 43"/>
          <p:cNvSpPr txBox="1"/>
          <p:nvPr/>
        </p:nvSpPr>
        <p:spPr>
          <a:xfrm>
            <a:off x="4354368" y="935216"/>
            <a:ext cx="106901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Arial"/>
                <a:cs typeface="Arial"/>
              </a:rPr>
              <a:t>KRAS</a:t>
            </a:r>
            <a:r>
              <a:rPr lang="en-US" sz="1000" dirty="0" smtClean="0">
                <a:latin typeface="Arial"/>
                <a:cs typeface="Arial"/>
              </a:rPr>
              <a:t> MT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5" name="TextBox 44"/>
          <p:cNvSpPr txBox="1"/>
          <p:nvPr/>
        </p:nvSpPr>
        <p:spPr>
          <a:xfrm>
            <a:off x="5207181" y="935216"/>
            <a:ext cx="143037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WT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92" name="Group 91"/>
          <p:cNvGrpSpPr/>
          <p:nvPr/>
        </p:nvGrpSpPr>
        <p:grpSpPr>
          <a:xfrm>
            <a:off x="4390801" y="1029438"/>
            <a:ext cx="1934061" cy="850355"/>
            <a:chOff x="1354320" y="2713803"/>
            <a:chExt cx="1934061" cy="850355"/>
          </a:xfrm>
        </p:grpSpPr>
        <p:sp>
          <p:nvSpPr>
            <p:cNvPr id="46" name="TextBox 45"/>
            <p:cNvSpPr txBox="1"/>
            <p:nvPr/>
          </p:nvSpPr>
          <p:spPr>
            <a:xfrm rot="16200000">
              <a:off x="1120758" y="3099764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H747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1333662" y="3099764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LS-174T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1546566" y="3099764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SW1463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1759470" y="3099765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SW837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1972374" y="3099765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SW620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 rot="16200000">
              <a:off x="2185278" y="3099765"/>
              <a:ext cx="6979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CW-2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 rot="16200000">
              <a:off x="2321982" y="3023565"/>
              <a:ext cx="8503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C2BBe1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3" name="TextBox 52"/>
            <p:cNvSpPr txBox="1"/>
            <p:nvPr/>
          </p:nvSpPr>
          <p:spPr>
            <a:xfrm rot="16200000">
              <a:off x="2534886" y="3023565"/>
              <a:ext cx="8503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KM12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4" name="TextBox 53"/>
            <p:cNvSpPr txBox="1"/>
            <p:nvPr/>
          </p:nvSpPr>
          <p:spPr>
            <a:xfrm rot="16200000">
              <a:off x="2747787" y="3023565"/>
              <a:ext cx="85035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HT55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57" name="TextBox 35"/>
          <p:cNvSpPr txBox="1">
            <a:spLocks noChangeArrowheads="1"/>
          </p:cNvSpPr>
          <p:nvPr/>
        </p:nvSpPr>
        <p:spPr bwMode="auto">
          <a:xfrm>
            <a:off x="4315620" y="8774668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2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58" name="TextBox 23"/>
          <p:cNvSpPr txBox="1">
            <a:spLocks noChangeArrowheads="1"/>
          </p:cNvSpPr>
          <p:nvPr/>
        </p:nvSpPr>
        <p:spPr bwMode="auto">
          <a:xfrm>
            <a:off x="3404687" y="457191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3404687" y="3971832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5" name="TextBox 10"/>
          <p:cNvSpPr txBox="1">
            <a:spLocks noChangeArrowheads="1"/>
          </p:cNvSpPr>
          <p:nvPr/>
        </p:nvSpPr>
        <p:spPr bwMode="auto">
          <a:xfrm>
            <a:off x="2922196" y="5721272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MCL-</a:t>
            </a:r>
            <a:r>
              <a:rPr lang="en-US" sz="900" dirty="0">
                <a:latin typeface="Arial"/>
                <a:cs typeface="Arial"/>
              </a:rPr>
              <a:t>1</a:t>
            </a:r>
          </a:p>
        </p:txBody>
      </p:sp>
      <p:sp>
        <p:nvSpPr>
          <p:cNvPr id="14" name="TextBox 28"/>
          <p:cNvSpPr txBox="1">
            <a:spLocks noChangeArrowheads="1"/>
          </p:cNvSpPr>
          <p:nvPr/>
        </p:nvSpPr>
        <p:spPr bwMode="auto">
          <a:xfrm>
            <a:off x="3711682" y="4605432"/>
            <a:ext cx="1600200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>
                <a:latin typeface="Arial"/>
                <a:cs typeface="Arial"/>
              </a:rPr>
              <a:t>COLO-</a:t>
            </a:r>
            <a:r>
              <a:rPr lang="en-US" sz="900" dirty="0" smtClean="0">
                <a:latin typeface="Arial"/>
                <a:cs typeface="Arial"/>
              </a:rPr>
              <a:t>205 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5" name="TextBox 29"/>
          <p:cNvSpPr txBox="1">
            <a:spLocks noChangeArrowheads="1"/>
          </p:cNvSpPr>
          <p:nvPr/>
        </p:nvSpPr>
        <p:spPr bwMode="auto">
          <a:xfrm>
            <a:off x="5386521" y="4605432"/>
            <a:ext cx="909469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>
                <a:latin typeface="Arial"/>
                <a:cs typeface="Arial"/>
              </a:rPr>
              <a:t>LS-411N</a:t>
            </a:r>
          </a:p>
        </p:txBody>
      </p:sp>
      <p:sp>
        <p:nvSpPr>
          <p:cNvPr id="24" name="TextBox 6"/>
          <p:cNvSpPr txBox="1">
            <a:spLocks noChangeArrowheads="1"/>
          </p:cNvSpPr>
          <p:nvPr/>
        </p:nvSpPr>
        <p:spPr bwMode="auto">
          <a:xfrm rot="16200000">
            <a:off x="3995378" y="5315782"/>
            <a:ext cx="7391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AZD8055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5" name="TextBox 7"/>
          <p:cNvSpPr txBox="1">
            <a:spLocks noChangeArrowheads="1"/>
          </p:cNvSpPr>
          <p:nvPr/>
        </p:nvSpPr>
        <p:spPr bwMode="auto">
          <a:xfrm rot="16200000">
            <a:off x="4111723" y="5157489"/>
            <a:ext cx="10556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ABT-</a:t>
            </a:r>
            <a:r>
              <a:rPr lang="en-US" sz="900" dirty="0">
                <a:latin typeface="Arial"/>
                <a:cs typeface="Arial"/>
              </a:rPr>
              <a:t>263</a:t>
            </a:r>
          </a:p>
        </p:txBody>
      </p:sp>
      <p:sp>
        <p:nvSpPr>
          <p:cNvPr id="26" name="TextBox 8"/>
          <p:cNvSpPr txBox="1">
            <a:spLocks noChangeArrowheads="1"/>
          </p:cNvSpPr>
          <p:nvPr/>
        </p:nvSpPr>
        <p:spPr bwMode="auto">
          <a:xfrm rot="16200000">
            <a:off x="4399060" y="5157489"/>
            <a:ext cx="10556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>
                <a:latin typeface="Arial"/>
                <a:cs typeface="Arial"/>
              </a:rPr>
              <a:t>combination</a:t>
            </a:r>
          </a:p>
        </p:txBody>
      </p:sp>
      <p:sp>
        <p:nvSpPr>
          <p:cNvPr id="27" name="TextBox 9"/>
          <p:cNvSpPr txBox="1">
            <a:spLocks noChangeArrowheads="1"/>
          </p:cNvSpPr>
          <p:nvPr/>
        </p:nvSpPr>
        <p:spPr bwMode="auto">
          <a:xfrm rot="16200000">
            <a:off x="3695341" y="5315782"/>
            <a:ext cx="73910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No Rx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8" name="TextBox 6"/>
          <p:cNvSpPr txBox="1">
            <a:spLocks noChangeArrowheads="1"/>
          </p:cNvSpPr>
          <p:nvPr/>
        </p:nvSpPr>
        <p:spPr bwMode="auto">
          <a:xfrm rot="16200000">
            <a:off x="5288162" y="5284032"/>
            <a:ext cx="80260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AZD8055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9" name="TextBox 7"/>
          <p:cNvSpPr txBox="1">
            <a:spLocks noChangeArrowheads="1"/>
          </p:cNvSpPr>
          <p:nvPr/>
        </p:nvSpPr>
        <p:spPr bwMode="auto">
          <a:xfrm rot="16200000">
            <a:off x="5442606" y="5157489"/>
            <a:ext cx="10556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ABT-</a:t>
            </a:r>
            <a:r>
              <a:rPr lang="en-US" sz="900" dirty="0">
                <a:latin typeface="Arial"/>
                <a:cs typeface="Arial"/>
              </a:rPr>
              <a:t>263</a:t>
            </a:r>
          </a:p>
        </p:txBody>
      </p:sp>
      <p:sp>
        <p:nvSpPr>
          <p:cNvPr id="30" name="TextBox 8"/>
          <p:cNvSpPr txBox="1">
            <a:spLocks noChangeArrowheads="1"/>
          </p:cNvSpPr>
          <p:nvPr/>
        </p:nvSpPr>
        <p:spPr bwMode="auto">
          <a:xfrm rot="16200000">
            <a:off x="5736293" y="5157489"/>
            <a:ext cx="1055688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>
                <a:latin typeface="Arial"/>
                <a:cs typeface="Arial"/>
              </a:rPr>
              <a:t>combination</a:t>
            </a:r>
          </a:p>
        </p:txBody>
      </p:sp>
      <p:sp>
        <p:nvSpPr>
          <p:cNvPr id="31" name="TextBox 9"/>
          <p:cNvSpPr txBox="1">
            <a:spLocks noChangeArrowheads="1"/>
          </p:cNvSpPr>
          <p:nvPr/>
        </p:nvSpPr>
        <p:spPr bwMode="auto">
          <a:xfrm rot="16200000">
            <a:off x="5019875" y="5315782"/>
            <a:ext cx="739102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smtClean="0">
                <a:latin typeface="Arial"/>
                <a:cs typeface="Arial"/>
              </a:rPr>
              <a:t>No Rx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" name="TextBox 10"/>
          <p:cNvSpPr txBox="1">
            <a:spLocks noChangeArrowheads="1"/>
          </p:cNvSpPr>
          <p:nvPr/>
        </p:nvSpPr>
        <p:spPr bwMode="auto">
          <a:xfrm>
            <a:off x="2922196" y="5969692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>
                <a:latin typeface="Arial"/>
                <a:cs typeface="Arial"/>
              </a:rPr>
              <a:t>GAPDH</a:t>
            </a:r>
          </a:p>
        </p:txBody>
      </p:sp>
      <p:sp>
        <p:nvSpPr>
          <p:cNvPr id="71" name="TextBox 70"/>
          <p:cNvSpPr txBox="1"/>
          <p:nvPr/>
        </p:nvSpPr>
        <p:spPr>
          <a:xfrm rot="16200000">
            <a:off x="58346" y="1625662"/>
            <a:ext cx="15979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Arial"/>
                <a:cs typeface="Arial"/>
              </a:rPr>
              <a:t>MCL-1 </a:t>
            </a:r>
            <a:r>
              <a:rPr lang="en-US" sz="1000" dirty="0" smtClean="0">
                <a:latin typeface="Arial"/>
                <a:cs typeface="Arial"/>
              </a:rPr>
              <a:t>RNA Expression  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301445" y="2714896"/>
            <a:ext cx="13360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latin typeface="Arial"/>
                <a:cs typeface="Arial"/>
              </a:rPr>
              <a:t>KRAS</a:t>
            </a:r>
            <a:r>
              <a:rPr lang="en-US" sz="900" dirty="0" smtClean="0">
                <a:latin typeface="Arial"/>
                <a:cs typeface="Arial"/>
              </a:rPr>
              <a:t>  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075095" y="2714896"/>
            <a:ext cx="13360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latin typeface="Arial"/>
                <a:cs typeface="Arial"/>
              </a:rPr>
              <a:t>KRAS</a:t>
            </a:r>
            <a:r>
              <a:rPr lang="en-US" sz="900" dirty="0" smtClean="0">
                <a:latin typeface="Arial"/>
                <a:cs typeface="Arial"/>
              </a:rPr>
              <a:t>/</a:t>
            </a:r>
            <a:r>
              <a:rPr lang="en-US" sz="900" i="1" dirty="0" smtClean="0">
                <a:latin typeface="Arial"/>
                <a:cs typeface="Arial"/>
              </a:rPr>
              <a:t>BRAF</a:t>
            </a:r>
            <a:r>
              <a:rPr lang="en-US" sz="900" dirty="0" smtClean="0">
                <a:latin typeface="Arial"/>
                <a:cs typeface="Arial"/>
              </a:rPr>
              <a:t> WT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920824" y="2167549"/>
            <a:ext cx="26398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9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806527" y="1749599"/>
            <a:ext cx="378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806527" y="1331648"/>
            <a:ext cx="378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806527" y="913697"/>
            <a:ext cx="3782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12</a:t>
            </a:r>
            <a:endParaRPr lang="en-US" sz="900" dirty="0">
              <a:latin typeface="Arial"/>
              <a:cs typeface="Arial"/>
            </a:endParaRPr>
          </a:p>
        </p:txBody>
      </p:sp>
      <p:grpSp>
        <p:nvGrpSpPr>
          <p:cNvPr id="64" name="Group 63"/>
          <p:cNvGrpSpPr/>
          <p:nvPr/>
        </p:nvGrpSpPr>
        <p:grpSpPr>
          <a:xfrm>
            <a:off x="954298" y="4161594"/>
            <a:ext cx="1775119" cy="2921607"/>
            <a:chOff x="863337" y="2895978"/>
            <a:chExt cx="1775119" cy="2921607"/>
          </a:xfrm>
        </p:grpSpPr>
        <p:sp>
          <p:nvSpPr>
            <p:cNvPr id="79" name="TextBox 78"/>
            <p:cNvSpPr txBox="1"/>
            <p:nvPr/>
          </p:nvSpPr>
          <p:spPr>
            <a:xfrm>
              <a:off x="1150789" y="5586753"/>
              <a:ext cx="57294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dirty="0" err="1">
                  <a:latin typeface="Arial"/>
                  <a:cs typeface="Arial"/>
                </a:rPr>
                <a:t>s</a:t>
              </a:r>
              <a:r>
                <a:rPr lang="en-US" sz="900" dirty="0" err="1" smtClean="0">
                  <a:latin typeface="Arial"/>
                  <a:cs typeface="Arial"/>
                </a:rPr>
                <a:t>c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1571181" y="5586753"/>
              <a:ext cx="60843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900" i="1" dirty="0" smtClean="0">
                  <a:latin typeface="Arial"/>
                  <a:cs typeface="Arial"/>
                </a:rPr>
                <a:t>MCL-1</a:t>
              </a:r>
              <a:endParaRPr lang="en-US" sz="900" i="1" dirty="0">
                <a:latin typeface="Arial"/>
                <a:cs typeface="Arial"/>
              </a:endParaRPr>
            </a:p>
          </p:txBody>
        </p:sp>
        <p:pic>
          <p:nvPicPr>
            <p:cNvPr id="82" name="Picture 81" descr="Actin.tif"/>
            <p:cNvPicPr>
              <a:picLocks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417613" y="3801023"/>
              <a:ext cx="493776" cy="1371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83" name="Picture 82" descr="Mcl1v2.tif"/>
            <p:cNvPicPr>
              <a:picLocks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417613" y="3632722"/>
              <a:ext cx="493776" cy="13716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84" name="TextBox 83"/>
            <p:cNvSpPr txBox="1"/>
            <p:nvPr/>
          </p:nvSpPr>
          <p:spPr>
            <a:xfrm>
              <a:off x="1866761" y="3599059"/>
              <a:ext cx="7645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MCL-1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85" name="TextBox 84"/>
            <p:cNvSpPr txBox="1"/>
            <p:nvPr/>
          </p:nvSpPr>
          <p:spPr>
            <a:xfrm>
              <a:off x="1873869" y="3736481"/>
              <a:ext cx="764587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ACTIN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 rot="16200000">
              <a:off x="1153822" y="3181071"/>
              <a:ext cx="7856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/>
                  <a:cs typeface="Arial"/>
                </a:rPr>
                <a:t>sc</a:t>
              </a:r>
              <a:endParaRPr lang="en-US" sz="800" dirty="0">
                <a:latin typeface="Arial"/>
                <a:cs typeface="Arial"/>
              </a:endParaRPr>
            </a:p>
          </p:txBody>
        </p:sp>
        <p:sp>
          <p:nvSpPr>
            <p:cNvPr id="75" name="TextBox 74"/>
            <p:cNvSpPr txBox="1"/>
            <p:nvPr/>
          </p:nvSpPr>
          <p:spPr>
            <a:xfrm rot="16200000">
              <a:off x="1370064" y="3181071"/>
              <a:ext cx="785630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i="1" dirty="0" smtClean="0">
                  <a:latin typeface="Arial"/>
                  <a:cs typeface="Arial"/>
                </a:rPr>
                <a:t>MCL-1</a:t>
              </a:r>
              <a:endParaRPr lang="en-US" sz="800" i="1" dirty="0">
                <a:latin typeface="Arial"/>
                <a:cs typeface="Arial"/>
              </a:endParaRPr>
            </a:p>
          </p:txBody>
        </p:sp>
        <p:pic>
          <p:nvPicPr>
            <p:cNvPr id="89" name="Picture 88" descr="CW2H2030Mcl1KD.jpg"/>
            <p:cNvPicPr>
              <a:picLocks noChangeAspect="1"/>
            </p:cNvPicPr>
            <p:nvPr/>
          </p:nvPicPr>
          <p:blipFill rotWithShape="1">
            <a:blip r:embed="rId9"/>
            <a:srcRect l="26295" t="10736" r="7063" b="2893"/>
            <a:stretch/>
          </p:blipFill>
          <p:spPr>
            <a:xfrm>
              <a:off x="1241426" y="4191000"/>
              <a:ext cx="928660" cy="1420798"/>
            </a:xfrm>
            <a:prstGeom prst="rect">
              <a:avLst/>
            </a:prstGeom>
          </p:spPr>
        </p:pic>
        <p:sp>
          <p:nvSpPr>
            <p:cNvPr id="81" name="TextBox 80"/>
            <p:cNvSpPr txBox="1"/>
            <p:nvPr/>
          </p:nvSpPr>
          <p:spPr>
            <a:xfrm rot="16200000">
              <a:off x="499615" y="4771189"/>
              <a:ext cx="973666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Apoptosis (%)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86" name="TextBox 85"/>
            <p:cNvSpPr txBox="1"/>
            <p:nvPr/>
          </p:nvSpPr>
          <p:spPr>
            <a:xfrm>
              <a:off x="1064343" y="5418746"/>
              <a:ext cx="2639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>
                  <a:latin typeface="Arial"/>
                  <a:cs typeface="Arial"/>
                </a:rPr>
                <a:t>0</a:t>
              </a: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1064343" y="5096382"/>
              <a:ext cx="2639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88" name="TextBox 87"/>
            <p:cNvSpPr txBox="1"/>
            <p:nvPr/>
          </p:nvSpPr>
          <p:spPr>
            <a:xfrm>
              <a:off x="915392" y="4774017"/>
              <a:ext cx="4129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10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90" name="TextBox 89"/>
            <p:cNvSpPr txBox="1"/>
            <p:nvPr/>
          </p:nvSpPr>
          <p:spPr>
            <a:xfrm>
              <a:off x="915392" y="4451652"/>
              <a:ext cx="4129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15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>
              <a:off x="915392" y="4129287"/>
              <a:ext cx="4129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sz="900" dirty="0" smtClean="0">
                  <a:latin typeface="Arial"/>
                  <a:cs typeface="Arial"/>
                </a:rPr>
                <a:t>20</a:t>
              </a:r>
              <a:endParaRPr lang="en-US" sz="900" dirty="0">
                <a:latin typeface="Arial"/>
                <a:cs typeface="Arial"/>
              </a:endParaRPr>
            </a:p>
          </p:txBody>
        </p:sp>
        <p:cxnSp>
          <p:nvCxnSpPr>
            <p:cNvPr id="41" name="Straight Connector 40"/>
            <p:cNvCxnSpPr/>
            <p:nvPr/>
          </p:nvCxnSpPr>
          <p:spPr>
            <a:xfrm>
              <a:off x="1634950" y="5622576"/>
              <a:ext cx="498650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>
              <a:off x="1328327" y="5622576"/>
              <a:ext cx="221073" cy="0"/>
            </a:xfrm>
            <a:prstGeom prst="line">
              <a:avLst/>
            </a:prstGeom>
            <a:ln w="127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Rectangle 55"/>
            <p:cNvSpPr/>
            <p:nvPr/>
          </p:nvSpPr>
          <p:spPr>
            <a:xfrm>
              <a:off x="1634950" y="4222610"/>
              <a:ext cx="675762" cy="275018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1495133" y="4102034"/>
              <a:ext cx="457200" cy="13750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bg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1" name="Group 60"/>
            <p:cNvGrpSpPr/>
            <p:nvPr/>
          </p:nvGrpSpPr>
          <p:grpSpPr>
            <a:xfrm>
              <a:off x="1571181" y="4199008"/>
              <a:ext cx="834204" cy="363180"/>
              <a:chOff x="2495721" y="5277303"/>
              <a:chExt cx="834204" cy="363180"/>
            </a:xfrm>
          </p:grpSpPr>
          <p:pic>
            <p:nvPicPr>
              <p:cNvPr id="96" name="Picture 95" descr="CW2H2030Mcl1KD.jpg"/>
              <p:cNvPicPr>
                <a:picLocks noChangeAspect="1"/>
              </p:cNvPicPr>
              <p:nvPr/>
            </p:nvPicPr>
            <p:blipFill rotWithShape="1">
              <a:blip r:embed="rId9"/>
              <a:srcRect l="56436" t="15582" r="30755" b="69527"/>
              <a:stretch/>
            </p:blipFill>
            <p:spPr>
              <a:xfrm>
                <a:off x="2495721" y="5305333"/>
                <a:ext cx="223300" cy="306465"/>
              </a:xfrm>
              <a:prstGeom prst="rect">
                <a:avLst/>
              </a:prstGeom>
            </p:spPr>
          </p:pic>
          <p:sp>
            <p:nvSpPr>
              <p:cNvPr id="94" name="TextBox 93"/>
              <p:cNvSpPr txBox="1"/>
              <p:nvPr/>
            </p:nvSpPr>
            <p:spPr>
              <a:xfrm>
                <a:off x="2612364" y="5277303"/>
                <a:ext cx="71756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ABT-263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  <p:sp>
            <p:nvSpPr>
              <p:cNvPr id="95" name="TextBox 94"/>
              <p:cNvSpPr txBox="1"/>
              <p:nvPr/>
            </p:nvSpPr>
            <p:spPr>
              <a:xfrm>
                <a:off x="2612364" y="5409651"/>
                <a:ext cx="717561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900" dirty="0" smtClean="0">
                    <a:latin typeface="Arial"/>
                    <a:cs typeface="Arial"/>
                  </a:rPr>
                  <a:t>No Rx</a:t>
                </a:r>
                <a:endParaRPr lang="en-US" sz="900" dirty="0">
                  <a:latin typeface="Arial"/>
                  <a:cs typeface="Arial"/>
                </a:endParaRPr>
              </a:p>
            </p:txBody>
          </p:sp>
        </p:grpSp>
      </p:grpSp>
      <p:pic>
        <p:nvPicPr>
          <p:cNvPr id="98" name="Picture 97" descr="Mcl-1croppedcolo205REDONE.tif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973546" y="5747646"/>
            <a:ext cx="1133856" cy="201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9" name="Picture 98" descr="gapdhcolo205_rightsideup.tif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3973546" y="5996066"/>
            <a:ext cx="1133856" cy="201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0" name="Picture 99" descr="mcl1_rightsideup.tif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5264317" y="5747646"/>
            <a:ext cx="1133856" cy="20116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" name="Picture 101" descr="gapdh_rightorienation.tif"/>
          <p:cNvPicPr>
            <a:picLocks/>
          </p:cNvPicPr>
          <p:nvPr/>
        </p:nvPicPr>
        <p:blipFill>
          <a:blip r:embed="rId13">
            <a:lum bright="-16000" contrast="44000"/>
          </a:blip>
          <a:stretch>
            <a:fillRect/>
          </a:stretch>
        </p:blipFill>
        <p:spPr>
          <a:xfrm>
            <a:off x="5264317" y="5996066"/>
            <a:ext cx="1133856" cy="20116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4" name="TextBox 103"/>
          <p:cNvSpPr txBox="1"/>
          <p:nvPr/>
        </p:nvSpPr>
        <p:spPr>
          <a:xfrm>
            <a:off x="3973545" y="6185795"/>
            <a:ext cx="12336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1      .04     .64     .36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5" name="TextBox 104"/>
          <p:cNvSpPr txBox="1"/>
          <p:nvPr/>
        </p:nvSpPr>
        <p:spPr>
          <a:xfrm>
            <a:off x="5288106" y="6185795"/>
            <a:ext cx="11338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1     .30    1.46    .28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>
            <a:off x="3173951" y="6205078"/>
            <a:ext cx="139588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MCL-1/GAPDH:  </a:t>
            </a:r>
            <a:endParaRPr lang="en-US" sz="800" dirty="0">
              <a:latin typeface="Arial"/>
              <a:cs typeface="Arial"/>
            </a:endParaRPr>
          </a:p>
        </p:txBody>
      </p:sp>
      <p:pic>
        <p:nvPicPr>
          <p:cNvPr id="97" name="Picture 96" descr="MCL-1.jpg"/>
          <p:cNvPicPr>
            <a:picLocks noChangeAspect="1"/>
          </p:cNvPicPr>
          <p:nvPr/>
        </p:nvPicPr>
        <p:blipFill>
          <a:blip r:embed="rId14"/>
          <a:srcRect l="17541" t="4090" r="7030" b="17472"/>
          <a:stretch>
            <a:fillRect/>
          </a:stretch>
        </p:blipFill>
        <p:spPr>
          <a:xfrm>
            <a:off x="1116425" y="896085"/>
            <a:ext cx="1890602" cy="1842339"/>
          </a:xfrm>
          <a:prstGeom prst="rect">
            <a:avLst/>
          </a:prstGeom>
        </p:spPr>
      </p:pic>
      <p:sp>
        <p:nvSpPr>
          <p:cNvPr id="70" name="TextBox 69"/>
          <p:cNvSpPr txBox="1"/>
          <p:nvPr/>
        </p:nvSpPr>
        <p:spPr>
          <a:xfrm>
            <a:off x="1842305" y="2282965"/>
            <a:ext cx="55936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P= NS</a:t>
            </a:r>
            <a:endParaRPr lang="en-US" sz="9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84229" y="1424953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MCL-1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84229" y="1718401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GAPDH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65629" y="1992012"/>
            <a:ext cx="1225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LS-1034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2" name="Group 188"/>
          <p:cNvGrpSpPr/>
          <p:nvPr/>
        </p:nvGrpSpPr>
        <p:grpSpPr>
          <a:xfrm>
            <a:off x="5314888" y="646926"/>
            <a:ext cx="875802" cy="839904"/>
            <a:chOff x="2271081" y="4624658"/>
            <a:chExt cx="875802" cy="999423"/>
          </a:xfrm>
        </p:grpSpPr>
        <p:sp>
          <p:nvSpPr>
            <p:cNvPr id="12" name="TextBox 6"/>
            <p:cNvSpPr txBox="1">
              <a:spLocks noChangeArrowheads="1"/>
            </p:cNvSpPr>
            <p:nvPr/>
          </p:nvSpPr>
          <p:spPr bwMode="auto">
            <a:xfrm rot="16200000">
              <a:off x="210177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3" name="TextBox 7"/>
            <p:cNvSpPr txBox="1">
              <a:spLocks noChangeArrowheads="1"/>
            </p:cNvSpPr>
            <p:nvPr/>
          </p:nvSpPr>
          <p:spPr bwMode="auto">
            <a:xfrm rot="16200000">
              <a:off x="253175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>
                  <a:latin typeface="Arial"/>
                  <a:cs typeface="Arial"/>
                </a:rPr>
                <a:t>combination</a:t>
              </a:r>
            </a:p>
          </p:txBody>
        </p:sp>
        <p:sp>
          <p:nvSpPr>
            <p:cNvPr id="14" name="TextBox 9"/>
            <p:cNvSpPr txBox="1">
              <a:spLocks noChangeArrowheads="1"/>
            </p:cNvSpPr>
            <p:nvPr/>
          </p:nvSpPr>
          <p:spPr bwMode="auto">
            <a:xfrm rot="16200000">
              <a:off x="1886786" y="5008955"/>
              <a:ext cx="99942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15" name="TextBox 6"/>
            <p:cNvSpPr txBox="1">
              <a:spLocks noChangeArrowheads="1"/>
            </p:cNvSpPr>
            <p:nvPr/>
          </p:nvSpPr>
          <p:spPr bwMode="auto">
            <a:xfrm rot="16200000">
              <a:off x="231676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3193142" y="1992012"/>
            <a:ext cx="1225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SW837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905212" y="1992012"/>
            <a:ext cx="1225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SW620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3" name="Group 188"/>
          <p:cNvGrpSpPr/>
          <p:nvPr/>
        </p:nvGrpSpPr>
        <p:grpSpPr>
          <a:xfrm>
            <a:off x="3102643" y="646926"/>
            <a:ext cx="875802" cy="839904"/>
            <a:chOff x="2271081" y="4624658"/>
            <a:chExt cx="875802" cy="999423"/>
          </a:xfrm>
        </p:grpSpPr>
        <p:sp>
          <p:nvSpPr>
            <p:cNvPr id="41" name="TextBox 6"/>
            <p:cNvSpPr txBox="1">
              <a:spLocks noChangeArrowheads="1"/>
            </p:cNvSpPr>
            <p:nvPr/>
          </p:nvSpPr>
          <p:spPr bwMode="auto">
            <a:xfrm rot="16200000">
              <a:off x="210177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2" name="TextBox 7"/>
            <p:cNvSpPr txBox="1">
              <a:spLocks noChangeArrowheads="1"/>
            </p:cNvSpPr>
            <p:nvPr/>
          </p:nvSpPr>
          <p:spPr bwMode="auto">
            <a:xfrm rot="16200000">
              <a:off x="253175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>
                  <a:latin typeface="Arial"/>
                  <a:cs typeface="Arial"/>
                </a:rPr>
                <a:t>combination</a:t>
              </a:r>
            </a:p>
          </p:txBody>
        </p:sp>
        <p:sp>
          <p:nvSpPr>
            <p:cNvPr id="43" name="TextBox 9"/>
            <p:cNvSpPr txBox="1">
              <a:spLocks noChangeArrowheads="1"/>
            </p:cNvSpPr>
            <p:nvPr/>
          </p:nvSpPr>
          <p:spPr bwMode="auto">
            <a:xfrm rot="16200000">
              <a:off x="1886786" y="5008955"/>
              <a:ext cx="99942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4" name="TextBox 6"/>
            <p:cNvSpPr txBox="1">
              <a:spLocks noChangeArrowheads="1"/>
            </p:cNvSpPr>
            <p:nvPr/>
          </p:nvSpPr>
          <p:spPr bwMode="auto">
            <a:xfrm rot="16200000">
              <a:off x="231676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grpSp>
        <p:nvGrpSpPr>
          <p:cNvPr id="11" name="Group 61"/>
          <p:cNvGrpSpPr/>
          <p:nvPr/>
        </p:nvGrpSpPr>
        <p:grpSpPr>
          <a:xfrm>
            <a:off x="860761" y="646926"/>
            <a:ext cx="875803" cy="839904"/>
            <a:chOff x="600400" y="551676"/>
            <a:chExt cx="875803" cy="839904"/>
          </a:xfrm>
        </p:grpSpPr>
        <p:sp>
          <p:nvSpPr>
            <p:cNvPr id="46" name="TextBox 6"/>
            <p:cNvSpPr txBox="1">
              <a:spLocks noChangeArrowheads="1"/>
            </p:cNvSpPr>
            <p:nvPr/>
          </p:nvSpPr>
          <p:spPr bwMode="auto">
            <a:xfrm rot="16200000">
              <a:off x="510855" y="856212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7" name="TextBox 7"/>
            <p:cNvSpPr txBox="1">
              <a:spLocks noChangeArrowheads="1"/>
            </p:cNvSpPr>
            <p:nvPr/>
          </p:nvSpPr>
          <p:spPr bwMode="auto">
            <a:xfrm rot="16200000">
              <a:off x="940835" y="856212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>
                  <a:latin typeface="Arial"/>
                  <a:cs typeface="Arial"/>
                </a:rPr>
                <a:t>combination</a:t>
              </a:r>
            </a:p>
          </p:txBody>
        </p:sp>
        <p:sp>
          <p:nvSpPr>
            <p:cNvPr id="48" name="TextBox 9"/>
            <p:cNvSpPr txBox="1">
              <a:spLocks noChangeArrowheads="1"/>
            </p:cNvSpPr>
            <p:nvPr/>
          </p:nvSpPr>
          <p:spPr bwMode="auto">
            <a:xfrm rot="16200000">
              <a:off x="295865" y="856213"/>
              <a:ext cx="83990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9" name="TextBox 6"/>
            <p:cNvSpPr txBox="1">
              <a:spLocks noChangeArrowheads="1"/>
            </p:cNvSpPr>
            <p:nvPr/>
          </p:nvSpPr>
          <p:spPr bwMode="auto">
            <a:xfrm rot="16200000">
              <a:off x="706795" y="856212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55" name="TextBox 35"/>
          <p:cNvSpPr txBox="1">
            <a:spLocks noChangeArrowheads="1"/>
          </p:cNvSpPr>
          <p:nvPr/>
        </p:nvSpPr>
        <p:spPr bwMode="auto">
          <a:xfrm>
            <a:off x="4440682" y="8805446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3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1700291" y="1426942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MCL-1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1700291" y="1720390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GAPDH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28" name="Picture 27" descr="COLO-205_GAPDH_REVIS.tif"/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1927562" y="3424438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9" name="Picture 28" descr="COLO205_MCL-1_REVIS.tif"/>
          <p:cNvPicPr>
            <a:picLocks/>
          </p:cNvPicPr>
          <p:nvPr/>
        </p:nvPicPr>
        <p:blipFill>
          <a:blip r:embed="rId3"/>
          <a:stretch>
            <a:fillRect/>
          </a:stretch>
        </p:blipFill>
        <p:spPr>
          <a:xfrm>
            <a:off x="1927562" y="3157941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8" name="TextBox 37"/>
          <p:cNvSpPr txBox="1"/>
          <p:nvPr/>
        </p:nvSpPr>
        <p:spPr>
          <a:xfrm>
            <a:off x="1905341" y="3671183"/>
            <a:ext cx="1225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COLO-205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20" name="Group 60"/>
          <p:cNvGrpSpPr/>
          <p:nvPr/>
        </p:nvGrpSpPr>
        <p:grpSpPr>
          <a:xfrm>
            <a:off x="1922071" y="2377728"/>
            <a:ext cx="875803" cy="839904"/>
            <a:chOff x="1039826" y="2979244"/>
            <a:chExt cx="875803" cy="839904"/>
          </a:xfrm>
        </p:grpSpPr>
        <p:sp>
          <p:nvSpPr>
            <p:cNvPr id="51" name="TextBox 6"/>
            <p:cNvSpPr txBox="1">
              <a:spLocks noChangeArrowheads="1"/>
            </p:cNvSpPr>
            <p:nvPr/>
          </p:nvSpPr>
          <p:spPr bwMode="auto">
            <a:xfrm rot="16200000">
              <a:off x="950281" y="3283780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2" name="TextBox 7"/>
            <p:cNvSpPr txBox="1">
              <a:spLocks noChangeArrowheads="1"/>
            </p:cNvSpPr>
            <p:nvPr/>
          </p:nvSpPr>
          <p:spPr bwMode="auto">
            <a:xfrm rot="16200000">
              <a:off x="1380261" y="3283780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>
                  <a:latin typeface="Arial"/>
                  <a:cs typeface="Arial"/>
                </a:rPr>
                <a:t>combination</a:t>
              </a:r>
            </a:p>
          </p:txBody>
        </p:sp>
        <p:sp>
          <p:nvSpPr>
            <p:cNvPr id="53" name="TextBox 9"/>
            <p:cNvSpPr txBox="1">
              <a:spLocks noChangeArrowheads="1"/>
            </p:cNvSpPr>
            <p:nvPr/>
          </p:nvSpPr>
          <p:spPr bwMode="auto">
            <a:xfrm rot="16200000">
              <a:off x="735291" y="3283781"/>
              <a:ext cx="83990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4" name="TextBox 6"/>
            <p:cNvSpPr txBox="1">
              <a:spLocks noChangeArrowheads="1"/>
            </p:cNvSpPr>
            <p:nvPr/>
          </p:nvSpPr>
          <p:spPr bwMode="auto">
            <a:xfrm rot="16200000">
              <a:off x="1165271" y="3283780"/>
              <a:ext cx="839904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63" name="TextBox 62"/>
          <p:cNvSpPr txBox="1"/>
          <p:nvPr/>
        </p:nvSpPr>
        <p:spPr>
          <a:xfrm>
            <a:off x="487276" y="3109303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MCL-1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487276" y="3419685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GAPDH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31" name="Picture 30" descr="LS411N_MCL1_REVIS.t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4336827" y="3157941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32" name="Picture 31" descr="LS-411N_GAPDH_REVIS.t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4336827" y="3424438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9" name="TextBox 38"/>
          <p:cNvSpPr txBox="1"/>
          <p:nvPr/>
        </p:nvSpPr>
        <p:spPr>
          <a:xfrm>
            <a:off x="4359623" y="3671183"/>
            <a:ext cx="122529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LS-411N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21" name="Group 188"/>
          <p:cNvGrpSpPr/>
          <p:nvPr/>
        </p:nvGrpSpPr>
        <p:grpSpPr>
          <a:xfrm>
            <a:off x="4353790" y="2377728"/>
            <a:ext cx="875802" cy="839904"/>
            <a:chOff x="2271081" y="4624658"/>
            <a:chExt cx="875802" cy="999423"/>
          </a:xfrm>
        </p:grpSpPr>
        <p:sp>
          <p:nvSpPr>
            <p:cNvPr id="56" name="TextBox 6"/>
            <p:cNvSpPr txBox="1">
              <a:spLocks noChangeArrowheads="1"/>
            </p:cNvSpPr>
            <p:nvPr/>
          </p:nvSpPr>
          <p:spPr bwMode="auto">
            <a:xfrm rot="16200000">
              <a:off x="210177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7" name="TextBox 7"/>
            <p:cNvSpPr txBox="1">
              <a:spLocks noChangeArrowheads="1"/>
            </p:cNvSpPr>
            <p:nvPr/>
          </p:nvSpPr>
          <p:spPr bwMode="auto">
            <a:xfrm rot="16200000">
              <a:off x="253175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>
                  <a:latin typeface="Arial"/>
                  <a:cs typeface="Arial"/>
                </a:rPr>
                <a:t>combination</a:t>
              </a:r>
            </a:p>
          </p:txBody>
        </p:sp>
        <p:sp>
          <p:nvSpPr>
            <p:cNvPr id="58" name="TextBox 9"/>
            <p:cNvSpPr txBox="1">
              <a:spLocks noChangeArrowheads="1"/>
            </p:cNvSpPr>
            <p:nvPr/>
          </p:nvSpPr>
          <p:spPr bwMode="auto">
            <a:xfrm rot="16200000">
              <a:off x="1886786" y="5008955"/>
              <a:ext cx="999421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9" name="TextBox 6"/>
            <p:cNvSpPr txBox="1">
              <a:spLocks noChangeArrowheads="1"/>
            </p:cNvSpPr>
            <p:nvPr/>
          </p:nvSpPr>
          <p:spPr bwMode="auto">
            <a:xfrm rot="16200000">
              <a:off x="2316765" y="5008954"/>
              <a:ext cx="99942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66" name="TextBox 65"/>
          <p:cNvSpPr txBox="1"/>
          <p:nvPr/>
        </p:nvSpPr>
        <p:spPr>
          <a:xfrm>
            <a:off x="2898950" y="3141007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MCL-1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2898950" y="3451389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GAPDH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-581009" y="1443876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MCL-1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-581009" y="1737324"/>
            <a:ext cx="14886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dirty="0" smtClean="0">
                <a:latin typeface="Arial"/>
                <a:cs typeface="Arial"/>
              </a:rPr>
              <a:t>GAPDH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61" name="Picture 60" descr="NEW_gapdh_for_SW620_on_ALAN.t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848888" y="1718401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7" name="Picture 66" descr="MCL-1_SW620_revis.t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848888" y="1443876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" name="Picture 80" descr="GAPDH_REVIS_REAL.tif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5314887" y="1718401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3" name="Picture 82" descr="MCL-1_LS1034_REVIS-REAL.tif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5314887" y="1443876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4" name="Picture 63" descr="GAPDH.tif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136987" y="1718401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0" name="Picture 69" descr="sw837_MCL1.tif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3136987" y="1443876"/>
            <a:ext cx="877824" cy="219456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35"/>
          <p:cNvSpPr txBox="1">
            <a:spLocks noChangeArrowheads="1"/>
          </p:cNvSpPr>
          <p:nvPr/>
        </p:nvSpPr>
        <p:spPr bwMode="auto">
          <a:xfrm>
            <a:off x="4410870" y="8786813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4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5" name="TextBox 22"/>
          <p:cNvSpPr txBox="1">
            <a:spLocks noChangeArrowheads="1"/>
          </p:cNvSpPr>
          <p:nvPr/>
        </p:nvSpPr>
        <p:spPr bwMode="auto">
          <a:xfrm>
            <a:off x="827003" y="615741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9" name="TextBox 22"/>
          <p:cNvSpPr txBox="1">
            <a:spLocks noChangeArrowheads="1"/>
          </p:cNvSpPr>
          <p:nvPr/>
        </p:nvSpPr>
        <p:spPr bwMode="auto">
          <a:xfrm>
            <a:off x="827003" y="3836467"/>
            <a:ext cx="76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sz="1800" b="1" dirty="0">
              <a:latin typeface="Arial"/>
              <a:cs typeface="Arial"/>
            </a:endParaRPr>
          </a:p>
        </p:txBody>
      </p:sp>
      <p:cxnSp>
        <p:nvCxnSpPr>
          <p:cNvPr id="52" name="Straight Connector 51"/>
          <p:cNvCxnSpPr/>
          <p:nvPr/>
        </p:nvCxnSpPr>
        <p:spPr>
          <a:xfrm rot="10800000" flipV="1">
            <a:off x="4874564" y="2558951"/>
            <a:ext cx="1588" cy="791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" name="Picture 40" descr="SW620 cell cycle.jpg"/>
          <p:cNvPicPr>
            <a:picLocks noChangeAspect="1"/>
          </p:cNvPicPr>
          <p:nvPr/>
        </p:nvPicPr>
        <p:blipFill rotWithShape="1">
          <a:blip r:embed="rId2"/>
          <a:srcRect l="13924" t="10032" b="12570"/>
          <a:stretch/>
        </p:blipFill>
        <p:spPr>
          <a:xfrm>
            <a:off x="2336800" y="1479472"/>
            <a:ext cx="2159000" cy="1331462"/>
          </a:xfrm>
          <a:prstGeom prst="rect">
            <a:avLst/>
          </a:prstGeom>
        </p:spPr>
      </p:pic>
      <p:grpSp>
        <p:nvGrpSpPr>
          <p:cNvPr id="26" name="Group 25"/>
          <p:cNvGrpSpPr/>
          <p:nvPr/>
        </p:nvGrpSpPr>
        <p:grpSpPr>
          <a:xfrm>
            <a:off x="3407728" y="1932940"/>
            <a:ext cx="223044" cy="135414"/>
            <a:chOff x="2286000" y="1206500"/>
            <a:chExt cx="223044" cy="135414"/>
          </a:xfrm>
        </p:grpSpPr>
        <p:cxnSp>
          <p:nvCxnSpPr>
            <p:cNvPr id="27" name="Straight Connector 26"/>
            <p:cNvCxnSpPr/>
            <p:nvPr/>
          </p:nvCxnSpPr>
          <p:spPr>
            <a:xfrm>
              <a:off x="2286000" y="1206500"/>
              <a:ext cx="223044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5400000">
              <a:off x="2436495" y="1274445"/>
              <a:ext cx="13335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5400000">
              <a:off x="2220119" y="1273175"/>
              <a:ext cx="13335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2" name="Group 21"/>
          <p:cNvGrpSpPr/>
          <p:nvPr/>
        </p:nvGrpSpPr>
        <p:grpSpPr>
          <a:xfrm>
            <a:off x="2953226" y="1858486"/>
            <a:ext cx="223044" cy="135414"/>
            <a:chOff x="2286000" y="1206500"/>
            <a:chExt cx="223044" cy="135414"/>
          </a:xfrm>
        </p:grpSpPr>
        <p:cxnSp>
          <p:nvCxnSpPr>
            <p:cNvPr id="23" name="Straight Connector 22"/>
            <p:cNvCxnSpPr/>
            <p:nvPr/>
          </p:nvCxnSpPr>
          <p:spPr>
            <a:xfrm>
              <a:off x="2286000" y="1206500"/>
              <a:ext cx="223044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2436495" y="1274445"/>
              <a:ext cx="13335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5400000">
              <a:off x="2220119" y="1273175"/>
              <a:ext cx="133350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5" name="Straight Connector 34"/>
          <p:cNvCxnSpPr/>
          <p:nvPr/>
        </p:nvCxnSpPr>
        <p:spPr>
          <a:xfrm rot="16200000" flipH="1">
            <a:off x="2349233" y="1930558"/>
            <a:ext cx="710622" cy="5557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rot="5400000">
            <a:off x="3039269" y="2142916"/>
            <a:ext cx="250190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/>
          <p:cNvCxnSpPr/>
          <p:nvPr/>
        </p:nvCxnSpPr>
        <p:spPr>
          <a:xfrm rot="5400000">
            <a:off x="3498215" y="2243296"/>
            <a:ext cx="250190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2921476" y="1628824"/>
            <a:ext cx="2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38" name="TextBox 37"/>
          <p:cNvSpPr txBox="1"/>
          <p:nvPr/>
        </p:nvSpPr>
        <p:spPr>
          <a:xfrm>
            <a:off x="3369628" y="1705024"/>
            <a:ext cx="2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cxnSp>
        <p:nvCxnSpPr>
          <p:cNvPr id="31" name="Straight Connector 30"/>
          <p:cNvCxnSpPr/>
          <p:nvPr/>
        </p:nvCxnSpPr>
        <p:spPr>
          <a:xfrm>
            <a:off x="3863738" y="2186146"/>
            <a:ext cx="22304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 rot="5400000">
            <a:off x="4014233" y="2254091"/>
            <a:ext cx="13335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 rot="5400000">
            <a:off x="3797857" y="2252821"/>
            <a:ext cx="13335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rot="5400000">
            <a:off x="4017964" y="2409011"/>
            <a:ext cx="125888" cy="1588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2485390" y="1401207"/>
            <a:ext cx="223044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 rot="5400000">
            <a:off x="2635885" y="1469152"/>
            <a:ext cx="13335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rot="5400000">
            <a:off x="2419509" y="1467882"/>
            <a:ext cx="133350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453640" y="1169223"/>
            <a:ext cx="2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sp>
        <p:nvSpPr>
          <p:cNvPr id="2" name="TextBox 1"/>
          <p:cNvSpPr txBox="1"/>
          <p:nvPr/>
        </p:nvSpPr>
        <p:spPr>
          <a:xfrm>
            <a:off x="2292403" y="2766599"/>
            <a:ext cx="629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SW620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749553" y="2766599"/>
            <a:ext cx="629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SW480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3206387" y="2766599"/>
            <a:ext cx="629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HT-55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3659085" y="2766599"/>
            <a:ext cx="62907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CW-2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2179693" y="2643711"/>
            <a:ext cx="241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069626" y="2238723"/>
            <a:ext cx="351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69626" y="1833734"/>
            <a:ext cx="351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069626" y="1428745"/>
            <a:ext cx="35184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30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 rot="16200000">
            <a:off x="1570503" y="2030244"/>
            <a:ext cx="92983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S phase (%)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3680721" y="1437142"/>
            <a:ext cx="836241" cy="63952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TextBox 38"/>
          <p:cNvSpPr txBox="1"/>
          <p:nvPr/>
        </p:nvSpPr>
        <p:spPr>
          <a:xfrm>
            <a:off x="3834132" y="1963419"/>
            <a:ext cx="2147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3422947" y="1085473"/>
            <a:ext cx="884760" cy="635596"/>
            <a:chOff x="347133" y="1631887"/>
            <a:chExt cx="884760" cy="635596"/>
          </a:xfrm>
        </p:grpSpPr>
        <p:pic>
          <p:nvPicPr>
            <p:cNvPr id="53" name="Picture 52" descr="SW620 cell cycle.jpg"/>
            <p:cNvPicPr>
              <a:picLocks noChangeAspect="1"/>
            </p:cNvPicPr>
            <p:nvPr/>
          </p:nvPicPr>
          <p:blipFill rotWithShape="1">
            <a:blip r:embed="rId2"/>
            <a:srcRect l="68843" t="14441" r="23562" b="52780"/>
            <a:stretch/>
          </p:blipFill>
          <p:spPr>
            <a:xfrm>
              <a:off x="347133" y="1688439"/>
              <a:ext cx="190500" cy="563885"/>
            </a:xfrm>
            <a:prstGeom prst="rect">
              <a:avLst/>
            </a:prstGeom>
          </p:spPr>
        </p:pic>
        <p:sp>
          <p:nvSpPr>
            <p:cNvPr id="54" name="TextBox 53"/>
            <p:cNvSpPr txBox="1"/>
            <p:nvPr/>
          </p:nvSpPr>
          <p:spPr>
            <a:xfrm>
              <a:off x="436026" y="1631887"/>
              <a:ext cx="6290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436026" y="1775821"/>
              <a:ext cx="62907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436026" y="1902823"/>
              <a:ext cx="70273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36026" y="2036651"/>
              <a:ext cx="795867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combination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70" name="TextBox 69"/>
          <p:cNvSpPr txBox="1"/>
          <p:nvPr/>
        </p:nvSpPr>
        <p:spPr>
          <a:xfrm rot="16200000">
            <a:off x="1571502" y="5162207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err="1">
                <a:latin typeface="Arial"/>
                <a:cs typeface="Arial"/>
              </a:rPr>
              <a:t>l</a:t>
            </a:r>
            <a:r>
              <a:rPr lang="en-US" sz="1000" dirty="0" err="1" smtClean="0">
                <a:latin typeface="Arial"/>
                <a:cs typeface="Arial"/>
              </a:rPr>
              <a:t>n</a:t>
            </a:r>
            <a:r>
              <a:rPr lang="en-US" sz="1000" dirty="0" smtClean="0">
                <a:latin typeface="Arial"/>
                <a:cs typeface="Arial"/>
              </a:rPr>
              <a:t> IC50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1" name="TextBox 70"/>
          <p:cNvSpPr txBox="1"/>
          <p:nvPr/>
        </p:nvSpPr>
        <p:spPr>
          <a:xfrm>
            <a:off x="2116887" y="5590866"/>
            <a:ext cx="241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988006" y="5941817"/>
            <a:ext cx="37065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-2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16887" y="5239915"/>
            <a:ext cx="241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116887" y="4888964"/>
            <a:ext cx="241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2116887" y="4538013"/>
            <a:ext cx="2417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6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7" name="TextBox 84"/>
          <p:cNvSpPr txBox="1">
            <a:spLocks noChangeArrowheads="1"/>
          </p:cNvSpPr>
          <p:nvPr/>
        </p:nvSpPr>
        <p:spPr bwMode="auto">
          <a:xfrm>
            <a:off x="2796375" y="4291792"/>
            <a:ext cx="947733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AZD8055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8" name="TextBox 84"/>
          <p:cNvSpPr txBox="1">
            <a:spLocks noChangeArrowheads="1"/>
          </p:cNvSpPr>
          <p:nvPr/>
        </p:nvSpPr>
        <p:spPr bwMode="auto">
          <a:xfrm>
            <a:off x="2556172" y="6267212"/>
            <a:ext cx="55266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MT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9" name="TextBox 84"/>
          <p:cNvSpPr txBox="1">
            <a:spLocks noChangeArrowheads="1"/>
          </p:cNvSpPr>
          <p:nvPr/>
        </p:nvSpPr>
        <p:spPr bwMode="auto">
          <a:xfrm>
            <a:off x="3449057" y="6267212"/>
            <a:ext cx="552664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WT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59" name="Picture 58" descr="AZD8055.jpg"/>
          <p:cNvPicPr>
            <a:picLocks noChangeAspect="1"/>
          </p:cNvPicPr>
          <p:nvPr/>
        </p:nvPicPr>
        <p:blipFill>
          <a:blip r:embed="rId3"/>
          <a:srcRect l="26291" t="10281" r="7749" b="24507"/>
          <a:stretch>
            <a:fillRect/>
          </a:stretch>
        </p:blipFill>
        <p:spPr>
          <a:xfrm>
            <a:off x="2332900" y="4597282"/>
            <a:ext cx="1716020" cy="1601083"/>
          </a:xfrm>
          <a:prstGeom prst="rect">
            <a:avLst/>
          </a:prstGeom>
        </p:spPr>
      </p:pic>
      <p:sp>
        <p:nvSpPr>
          <p:cNvPr id="62" name="TextBox 84"/>
          <p:cNvSpPr txBox="1">
            <a:spLocks noChangeArrowheads="1"/>
          </p:cNvSpPr>
          <p:nvPr/>
        </p:nvSpPr>
        <p:spPr bwMode="auto">
          <a:xfrm>
            <a:off x="3070730" y="5851801"/>
            <a:ext cx="609991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900" i="1" dirty="0">
                <a:latin typeface="Arial"/>
                <a:cs typeface="Arial"/>
              </a:rPr>
              <a:t>P</a:t>
            </a:r>
            <a:r>
              <a:rPr lang="en-US" sz="900" dirty="0">
                <a:latin typeface="Arial"/>
                <a:cs typeface="Arial"/>
              </a:rPr>
              <a:t> =</a:t>
            </a:r>
            <a:r>
              <a:rPr lang="en-US" sz="900" dirty="0" smtClean="0">
                <a:latin typeface="Arial"/>
                <a:cs typeface="Arial"/>
              </a:rPr>
              <a:t> NS</a:t>
            </a:r>
            <a:endParaRPr lang="en-US" sz="9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51"/>
          <p:cNvSpPr txBox="1">
            <a:spLocks noChangeArrowheads="1"/>
          </p:cNvSpPr>
          <p:nvPr/>
        </p:nvSpPr>
        <p:spPr bwMode="auto">
          <a:xfrm>
            <a:off x="888797" y="3642943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13" name="TextBox 35"/>
          <p:cNvSpPr txBox="1">
            <a:spLocks noChangeArrowheads="1"/>
          </p:cNvSpPr>
          <p:nvPr/>
        </p:nvSpPr>
        <p:spPr bwMode="auto">
          <a:xfrm>
            <a:off x="4391529" y="8786325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5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22" name="TextBox 9"/>
          <p:cNvSpPr txBox="1">
            <a:spLocks noChangeArrowheads="1"/>
          </p:cNvSpPr>
          <p:nvPr/>
        </p:nvSpPr>
        <p:spPr bwMode="auto">
          <a:xfrm rot="16200000">
            <a:off x="1348139" y="4214370"/>
            <a:ext cx="688508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1000" dirty="0" smtClean="0">
                <a:latin typeface="Arial"/>
                <a:cs typeface="Arial"/>
              </a:rPr>
              <a:t>No Rx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748142" y="4422483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 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401325" y="4418589"/>
            <a:ext cx="866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(</a:t>
            </a:r>
            <a:r>
              <a:rPr lang="en-US" sz="900" dirty="0" err="1" smtClean="0">
                <a:latin typeface="Arial"/>
                <a:cs typeface="Arial"/>
              </a:rPr>
              <a:t>hrs</a:t>
            </a:r>
            <a:r>
              <a:rPr lang="en-US" sz="900" dirty="0" smtClean="0">
                <a:latin typeface="Arial"/>
                <a:cs typeface="Arial"/>
              </a:rPr>
              <a:t>)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1285923" y="5260155"/>
            <a:ext cx="151686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SW620 (</a:t>
            </a:r>
            <a:r>
              <a:rPr lang="en-US" sz="1000" i="1" dirty="0" smtClean="0">
                <a:latin typeface="Arial"/>
                <a:cs typeface="Arial"/>
              </a:rPr>
              <a:t>KRAS</a:t>
            </a:r>
            <a:r>
              <a:rPr lang="en-US" sz="1000" dirty="0" smtClean="0">
                <a:latin typeface="Arial"/>
                <a:cs typeface="Arial"/>
              </a:rPr>
              <a:t> MT)</a:t>
            </a:r>
          </a:p>
        </p:txBody>
      </p:sp>
      <p:pic>
        <p:nvPicPr>
          <p:cNvPr id="10" name="Picture 9" descr="gapdh.tif"/>
          <p:cNvPicPr>
            <a:picLocks/>
          </p:cNvPicPr>
          <p:nvPr/>
        </p:nvPicPr>
        <p:blipFill>
          <a:blip r:embed="rId2"/>
          <a:srcRect r="24345" b="15295"/>
          <a:stretch>
            <a:fillRect/>
          </a:stretch>
        </p:blipFill>
        <p:spPr>
          <a:xfrm>
            <a:off x="1563110" y="5113378"/>
            <a:ext cx="905256" cy="1554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0"/>
          <p:cNvSpPr txBox="1">
            <a:spLocks noChangeArrowheads="1"/>
          </p:cNvSpPr>
          <p:nvPr/>
        </p:nvSpPr>
        <p:spPr bwMode="auto">
          <a:xfrm>
            <a:off x="2611376" y="5082970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>
              <a:defRPr/>
            </a:pPr>
            <a:r>
              <a:rPr lang="en-US" sz="900" dirty="0">
                <a:latin typeface="Arial"/>
                <a:cs typeface="Arial"/>
              </a:rPr>
              <a:t>GAPDH</a:t>
            </a:r>
          </a:p>
        </p:txBody>
      </p:sp>
      <p:pic>
        <p:nvPicPr>
          <p:cNvPr id="60" name="Picture 59" descr="gapdh.tif"/>
          <p:cNvPicPr>
            <a:picLocks/>
          </p:cNvPicPr>
          <p:nvPr/>
        </p:nvPicPr>
        <p:blipFill>
          <a:blip r:embed="rId3"/>
          <a:srcRect r="21758" b="15160"/>
          <a:stretch>
            <a:fillRect/>
          </a:stretch>
        </p:blipFill>
        <p:spPr>
          <a:xfrm>
            <a:off x="3332478" y="5113378"/>
            <a:ext cx="905256" cy="1554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p4ebp1.tif"/>
          <p:cNvPicPr>
            <a:picLocks noChangeAspect="1"/>
          </p:cNvPicPr>
          <p:nvPr/>
        </p:nvPicPr>
        <p:blipFill>
          <a:blip r:embed="rId4"/>
          <a:srcRect r="21159" b="8695"/>
          <a:stretch>
            <a:fillRect/>
          </a:stretch>
        </p:blipFill>
        <p:spPr>
          <a:xfrm>
            <a:off x="1563110" y="4878733"/>
            <a:ext cx="908362" cy="157239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0"/>
          <p:cNvSpPr txBox="1">
            <a:spLocks noChangeArrowheads="1"/>
          </p:cNvSpPr>
          <p:nvPr/>
        </p:nvSpPr>
        <p:spPr bwMode="auto">
          <a:xfrm>
            <a:off x="2604313" y="4842729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p-4EBP1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62" name="Picture 61" descr="p4ebp1ce-2.tif"/>
          <p:cNvPicPr>
            <a:picLocks/>
          </p:cNvPicPr>
          <p:nvPr/>
        </p:nvPicPr>
        <p:blipFill>
          <a:blip r:embed="rId5"/>
          <a:srcRect r="15144" b="8618"/>
          <a:stretch>
            <a:fillRect/>
          </a:stretch>
        </p:blipFill>
        <p:spPr>
          <a:xfrm>
            <a:off x="3332478" y="4877971"/>
            <a:ext cx="905256" cy="158763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5" name="TextBox 64"/>
          <p:cNvSpPr txBox="1"/>
          <p:nvPr/>
        </p:nvSpPr>
        <p:spPr>
          <a:xfrm>
            <a:off x="2809713" y="5260155"/>
            <a:ext cx="1958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CW-2 </a:t>
            </a:r>
            <a:r>
              <a:rPr lang="en-US" sz="1000" i="1" dirty="0" smtClean="0">
                <a:latin typeface="Arial"/>
                <a:cs typeface="Arial"/>
              </a:rPr>
              <a:t>(KRAS </a:t>
            </a:r>
            <a:r>
              <a:rPr lang="en-US" sz="1000" dirty="0" smtClean="0">
                <a:latin typeface="Arial"/>
                <a:cs typeface="Arial"/>
              </a:rPr>
              <a:t>WT)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66" name="TextBox 9"/>
          <p:cNvSpPr txBox="1">
            <a:spLocks noChangeArrowheads="1"/>
          </p:cNvSpPr>
          <p:nvPr/>
        </p:nvSpPr>
        <p:spPr bwMode="auto">
          <a:xfrm rot="16200000">
            <a:off x="3106307" y="4214369"/>
            <a:ext cx="688510" cy="2462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1000" dirty="0" smtClean="0">
                <a:latin typeface="Arial"/>
                <a:cs typeface="Arial"/>
              </a:rPr>
              <a:t>No Rx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7" name="TextBox 10"/>
          <p:cNvSpPr txBox="1">
            <a:spLocks noChangeArrowheads="1"/>
          </p:cNvSpPr>
          <p:nvPr/>
        </p:nvSpPr>
        <p:spPr bwMode="auto">
          <a:xfrm>
            <a:off x="2678176" y="4602277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MCL-</a:t>
            </a:r>
            <a:r>
              <a:rPr lang="en-US" sz="900" dirty="0">
                <a:latin typeface="Arial"/>
                <a:cs typeface="Arial"/>
              </a:rPr>
              <a:t>1</a:t>
            </a:r>
          </a:p>
        </p:txBody>
      </p:sp>
      <p:pic>
        <p:nvPicPr>
          <p:cNvPr id="52" name="Picture 51" descr="MCL1MEDHIGH.tif"/>
          <p:cNvPicPr>
            <a:picLocks/>
          </p:cNvPicPr>
          <p:nvPr/>
        </p:nvPicPr>
        <p:blipFill>
          <a:blip r:embed="rId6"/>
          <a:srcRect r="23127" b="6666"/>
          <a:stretch>
            <a:fillRect/>
          </a:stretch>
        </p:blipFill>
        <p:spPr>
          <a:xfrm>
            <a:off x="3332478" y="4645879"/>
            <a:ext cx="905256" cy="1554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9" name="TextBox 28"/>
          <p:cNvSpPr txBox="1"/>
          <p:nvPr/>
        </p:nvSpPr>
        <p:spPr>
          <a:xfrm>
            <a:off x="4174288" y="4418589"/>
            <a:ext cx="86698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latin typeface="Arial"/>
                <a:cs typeface="Arial"/>
              </a:rPr>
              <a:t>(</a:t>
            </a:r>
            <a:r>
              <a:rPr lang="en-US" sz="900" dirty="0" err="1" smtClean="0">
                <a:latin typeface="Arial"/>
                <a:cs typeface="Arial"/>
              </a:rPr>
              <a:t>hrs</a:t>
            </a:r>
            <a:r>
              <a:rPr lang="en-US" sz="900" dirty="0" smtClean="0">
                <a:latin typeface="Arial"/>
                <a:cs typeface="Arial"/>
              </a:rPr>
              <a:t>)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74" name="Straight Connector 73"/>
          <p:cNvCxnSpPr/>
          <p:nvPr/>
        </p:nvCxnSpPr>
        <p:spPr>
          <a:xfrm>
            <a:off x="2649878" y="3076578"/>
            <a:ext cx="61884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>
            <a:off x="3344813" y="3076578"/>
            <a:ext cx="61884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/>
          <p:cNvCxnSpPr/>
          <p:nvPr/>
        </p:nvCxnSpPr>
        <p:spPr>
          <a:xfrm flipV="1">
            <a:off x="2678428" y="3080180"/>
            <a:ext cx="565150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 flipV="1">
            <a:off x="3398505" y="3080180"/>
            <a:ext cx="565150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 rot="16200000">
            <a:off x="409691" y="2351274"/>
            <a:ext cx="24638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Relative MCL-1 transcript level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701202" y="2875733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1701202" y="2671452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0.4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1701202" y="2467171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0.8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1701202" y="2262891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1.2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1701202" y="2058611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1.6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1701202" y="1854331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2.0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4" name="TextBox 43"/>
          <p:cNvSpPr txBox="1"/>
          <p:nvPr/>
        </p:nvSpPr>
        <p:spPr>
          <a:xfrm>
            <a:off x="1701202" y="1650050"/>
            <a:ext cx="36174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2.4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979917" y="4435183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 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211692" y="4428833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8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515760" y="4405889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 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747535" y="4418589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 4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3979310" y="4412239"/>
            <a:ext cx="301055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8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55" name="Picture 54" descr="mcl1croppedrightsideup.t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563110" y="4645879"/>
            <a:ext cx="905256" cy="1554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 descr="RNA_KRASMTandWTRNA_MCL-1_CRCs_Lungs.jpg"/>
          <p:cNvPicPr>
            <a:picLocks noChangeAspect="1"/>
          </p:cNvPicPr>
          <p:nvPr/>
        </p:nvPicPr>
        <p:blipFill>
          <a:blip r:embed="rId8"/>
          <a:srcRect l="17211"/>
          <a:stretch>
            <a:fillRect/>
          </a:stretch>
        </p:blipFill>
        <p:spPr>
          <a:xfrm>
            <a:off x="1998394" y="1524001"/>
            <a:ext cx="2521544" cy="1653186"/>
          </a:xfrm>
          <a:prstGeom prst="rect">
            <a:avLst/>
          </a:prstGeom>
        </p:spPr>
      </p:pic>
      <p:sp>
        <p:nvSpPr>
          <p:cNvPr id="57" name="TextBox 56"/>
          <p:cNvSpPr txBox="1"/>
          <p:nvPr/>
        </p:nvSpPr>
        <p:spPr>
          <a:xfrm>
            <a:off x="3006555" y="3026145"/>
            <a:ext cx="8102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CW-2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998395" y="3026145"/>
            <a:ext cx="7967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SW620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39230" y="3026145"/>
            <a:ext cx="62988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H747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3496599" y="3026145"/>
            <a:ext cx="81026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HT-55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32" name="Straight Connector 31"/>
          <p:cNvCxnSpPr/>
          <p:nvPr/>
        </p:nvCxnSpPr>
        <p:spPr>
          <a:xfrm rot="16200000" flipV="1">
            <a:off x="3276287" y="2528860"/>
            <a:ext cx="1360311" cy="11253"/>
          </a:xfrm>
          <a:prstGeom prst="line">
            <a:avLst/>
          </a:prstGeom>
          <a:ln>
            <a:solidFill>
              <a:schemeClr val="tx1"/>
            </a:solidFill>
            <a:prstDash val="sysDash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8" name="TextBox 57"/>
          <p:cNvSpPr txBox="1"/>
          <p:nvPr/>
        </p:nvSpPr>
        <p:spPr>
          <a:xfrm>
            <a:off x="3950813" y="3026145"/>
            <a:ext cx="79676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SW620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33" name="Picture 32" descr="BRAFRNAstuff.jpg"/>
          <p:cNvPicPr>
            <a:picLocks noChangeAspect="1"/>
          </p:cNvPicPr>
          <p:nvPr/>
        </p:nvPicPr>
        <p:blipFill rotWithShape="1">
          <a:blip r:embed="rId9"/>
          <a:srcRect l="57707" b="53340"/>
          <a:stretch/>
        </p:blipFill>
        <p:spPr>
          <a:xfrm>
            <a:off x="2887964" y="1075053"/>
            <a:ext cx="1007102" cy="729626"/>
          </a:xfrm>
          <a:prstGeom prst="rect">
            <a:avLst/>
          </a:prstGeom>
        </p:spPr>
      </p:pic>
      <p:sp>
        <p:nvSpPr>
          <p:cNvPr id="61" name="TextBox 51"/>
          <p:cNvSpPr txBox="1">
            <a:spLocks noChangeArrowheads="1"/>
          </p:cNvSpPr>
          <p:nvPr/>
        </p:nvSpPr>
        <p:spPr bwMode="auto">
          <a:xfrm>
            <a:off x="888797" y="5748858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029409" y="6476070"/>
            <a:ext cx="53823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DOX: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1786714" y="7197430"/>
            <a:ext cx="73859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GAPDH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1836635" y="6943884"/>
            <a:ext cx="6886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MCL-1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2519559" y="6412575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2762719" y="6412575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3027048" y="6429507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/>
                <a:cs typeface="Arial"/>
              </a:rPr>
              <a:t>+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3371808" y="6429507"/>
            <a:ext cx="23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+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88" name="Straight Connector 87"/>
          <p:cNvCxnSpPr/>
          <p:nvPr/>
        </p:nvCxnSpPr>
        <p:spPr>
          <a:xfrm>
            <a:off x="2536494" y="6474482"/>
            <a:ext cx="963164" cy="15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9" name="TextBox 51"/>
          <p:cNvSpPr txBox="1">
            <a:spLocks noChangeArrowheads="1"/>
          </p:cNvSpPr>
          <p:nvPr/>
        </p:nvSpPr>
        <p:spPr bwMode="auto">
          <a:xfrm>
            <a:off x="888797" y="1024251"/>
            <a:ext cx="6858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sz="1800" b="1" dirty="0">
              <a:latin typeface="Arial"/>
              <a:cs typeface="Arial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1836635" y="6715512"/>
            <a:ext cx="688678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KRAS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2021230" y="6228261"/>
            <a:ext cx="195850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CW-2 </a:t>
            </a:r>
            <a:r>
              <a:rPr lang="en-US" sz="1000" i="1" dirty="0" smtClean="0">
                <a:latin typeface="Arial"/>
                <a:cs typeface="Arial"/>
              </a:rPr>
              <a:t>(KRAS </a:t>
            </a:r>
            <a:r>
              <a:rPr lang="en-US" sz="1000" dirty="0" smtClean="0">
                <a:latin typeface="Arial"/>
                <a:cs typeface="Arial"/>
              </a:rPr>
              <a:t>WT)</a:t>
            </a:r>
            <a:endParaRPr lang="en-US" sz="1000" dirty="0">
              <a:latin typeface="Arial"/>
              <a:cs typeface="Arial"/>
            </a:endParaRPr>
          </a:p>
        </p:txBody>
      </p:sp>
      <p:pic>
        <p:nvPicPr>
          <p:cNvPr id="68" name="Picture 67" descr="MCL-1, CW2SHKRAS.tif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2471526" y="6967479"/>
            <a:ext cx="1188720" cy="1828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0" name="Picture 69" descr="CW2_KRASSHNEW_ERINLYS.t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71526" y="6715512"/>
            <a:ext cx="1188720" cy="18440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1" name="Picture 70" descr="GAPDH_CW2_KRASSH_ERIN.tif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2471526" y="7214364"/>
            <a:ext cx="1188720" cy="18288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7" name="Straight Connector 66"/>
          <p:cNvCxnSpPr/>
          <p:nvPr/>
        </p:nvCxnSpPr>
        <p:spPr>
          <a:xfrm flipV="1">
            <a:off x="2165235" y="3256977"/>
            <a:ext cx="69977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flipV="1">
            <a:off x="3149772" y="3256977"/>
            <a:ext cx="69977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6" name="TextBox 75"/>
          <p:cNvSpPr txBox="1"/>
          <p:nvPr/>
        </p:nvSpPr>
        <p:spPr>
          <a:xfrm>
            <a:off x="2204936" y="3214300"/>
            <a:ext cx="1073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KRAS</a:t>
            </a:r>
            <a:r>
              <a:rPr lang="en-US" sz="1000" dirty="0" smtClean="0"/>
              <a:t> MT</a:t>
            </a:r>
            <a:endParaRPr lang="en-US" sz="1000" dirty="0"/>
          </a:p>
        </p:txBody>
      </p:sp>
      <p:sp>
        <p:nvSpPr>
          <p:cNvPr id="77" name="TextBox 76"/>
          <p:cNvSpPr txBox="1"/>
          <p:nvPr/>
        </p:nvSpPr>
        <p:spPr>
          <a:xfrm>
            <a:off x="3187872" y="3214300"/>
            <a:ext cx="107347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/>
              <a:t>KRAS</a:t>
            </a:r>
            <a:r>
              <a:rPr lang="en-US" sz="1000" dirty="0" smtClean="0"/>
              <a:t> WT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Box 35"/>
          <p:cNvSpPr txBox="1">
            <a:spLocks noChangeArrowheads="1"/>
          </p:cNvSpPr>
          <p:nvPr/>
        </p:nvSpPr>
        <p:spPr bwMode="auto">
          <a:xfrm>
            <a:off x="4315620" y="8774113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6</a:t>
            </a:r>
            <a:endParaRPr lang="en-US" sz="1600" dirty="0">
              <a:latin typeface="Arial"/>
              <a:cs typeface="Arial"/>
            </a:endParaRPr>
          </a:p>
        </p:txBody>
      </p:sp>
      <p:grpSp>
        <p:nvGrpSpPr>
          <p:cNvPr id="83" name="Group 82"/>
          <p:cNvGrpSpPr/>
          <p:nvPr/>
        </p:nvGrpSpPr>
        <p:grpSpPr>
          <a:xfrm>
            <a:off x="1857518" y="1557867"/>
            <a:ext cx="2351316" cy="1688017"/>
            <a:chOff x="1857518" y="1557867"/>
            <a:chExt cx="2351316" cy="1688017"/>
          </a:xfrm>
        </p:grpSpPr>
        <p:sp>
          <p:nvSpPr>
            <p:cNvPr id="38" name="TextBox 10"/>
            <p:cNvSpPr txBox="1">
              <a:spLocks noChangeArrowheads="1"/>
            </p:cNvSpPr>
            <p:nvPr/>
          </p:nvSpPr>
          <p:spPr bwMode="auto">
            <a:xfrm>
              <a:off x="1857518" y="2687038"/>
              <a:ext cx="11160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defTabSz="457200" eaLnBrk="1" hangingPunct="1">
                <a:defRPr/>
              </a:pPr>
              <a:r>
                <a:rPr lang="en-US" sz="900" dirty="0" smtClean="0">
                  <a:latin typeface="Arial"/>
                  <a:cs typeface="Arial"/>
                </a:rPr>
                <a:t>MCL-</a:t>
              </a:r>
              <a:r>
                <a:rPr lang="en-US" sz="900" dirty="0">
                  <a:latin typeface="Arial"/>
                  <a:cs typeface="Arial"/>
                </a:rPr>
                <a:t>1</a:t>
              </a:r>
            </a:p>
          </p:txBody>
        </p:sp>
        <p:sp>
          <p:nvSpPr>
            <p:cNvPr id="40" name="TextBox 10"/>
            <p:cNvSpPr txBox="1">
              <a:spLocks noChangeArrowheads="1"/>
            </p:cNvSpPr>
            <p:nvPr/>
          </p:nvSpPr>
          <p:spPr bwMode="auto">
            <a:xfrm>
              <a:off x="1857518" y="3009678"/>
              <a:ext cx="11160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  <a:spAutoFit/>
            </a:bodyPr>
            <a:lstStyle/>
            <a:p>
              <a:pPr algn="r" defTabSz="457200" eaLnBrk="1" hangingPunct="1">
                <a:defRPr/>
              </a:pPr>
              <a:r>
                <a:rPr lang="en-US" sz="900" dirty="0" smtClean="0">
                  <a:latin typeface="Arial"/>
                  <a:cs typeface="Arial"/>
                </a:rPr>
                <a:t>GAPDH</a:t>
              </a:r>
              <a:endParaRPr lang="en-US" sz="900" dirty="0">
                <a:latin typeface="Arial"/>
                <a:cs typeface="Arial"/>
              </a:endParaRPr>
            </a:p>
          </p:txBody>
        </p:sp>
        <p:pic>
          <p:nvPicPr>
            <p:cNvPr id="41" name="Picture 40" descr="mcl1gfpandmed.tif"/>
            <p:cNvPicPr>
              <a:picLocks noChangeAspect="1"/>
            </p:cNvPicPr>
            <p:nvPr/>
          </p:nvPicPr>
          <p:blipFill>
            <a:blip r:embed="rId2"/>
            <a:srcRect l="36324"/>
            <a:stretch>
              <a:fillRect/>
            </a:stretch>
          </p:blipFill>
          <p:spPr>
            <a:xfrm>
              <a:off x="2917113" y="2684327"/>
              <a:ext cx="1291721" cy="240091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sp>
          <p:nvSpPr>
            <p:cNvPr id="43" name="TextBox 42"/>
            <p:cNvSpPr txBox="1"/>
            <p:nvPr/>
          </p:nvSpPr>
          <p:spPr>
            <a:xfrm rot="16200000">
              <a:off x="2576935" y="2123776"/>
              <a:ext cx="959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combination</a:t>
              </a:r>
              <a:endParaRPr lang="en-US" sz="900" dirty="0">
                <a:latin typeface="Arial"/>
                <a:cs typeface="Arial"/>
              </a:endParaRPr>
            </a:p>
          </p:txBody>
        </p:sp>
        <p:cxnSp>
          <p:nvCxnSpPr>
            <p:cNvPr id="44" name="Straight Connector 43"/>
            <p:cNvCxnSpPr/>
            <p:nvPr/>
          </p:nvCxnSpPr>
          <p:spPr>
            <a:xfrm>
              <a:off x="2942513" y="1788300"/>
              <a:ext cx="262583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TextBox 44"/>
            <p:cNvSpPr txBox="1"/>
            <p:nvPr/>
          </p:nvSpPr>
          <p:spPr>
            <a:xfrm>
              <a:off x="2644618" y="1557867"/>
              <a:ext cx="8669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GFP</a:t>
              </a:r>
              <a:endParaRPr lang="en-US" sz="1000" dirty="0">
                <a:latin typeface="Arial"/>
                <a:cs typeface="Arial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 rot="16200000">
              <a:off x="3555273" y="2123776"/>
              <a:ext cx="959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combination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7" name="TextBox 46"/>
            <p:cNvSpPr txBox="1"/>
            <p:nvPr/>
          </p:nvSpPr>
          <p:spPr>
            <a:xfrm rot="16200000">
              <a:off x="3066105" y="2123776"/>
              <a:ext cx="959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8" name="TextBox 47"/>
            <p:cNvSpPr txBox="1"/>
            <p:nvPr/>
          </p:nvSpPr>
          <p:spPr>
            <a:xfrm rot="16200000">
              <a:off x="3310690" y="2123776"/>
              <a:ext cx="959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 rot="16200000">
              <a:off x="2821520" y="2123776"/>
              <a:ext cx="95930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cxnSp>
          <p:nvCxnSpPr>
            <p:cNvPr id="50" name="Straight Connector 49"/>
            <p:cNvCxnSpPr/>
            <p:nvPr/>
          </p:nvCxnSpPr>
          <p:spPr>
            <a:xfrm>
              <a:off x="3294931" y="1788300"/>
              <a:ext cx="901202" cy="1588"/>
            </a:xfrm>
            <a:prstGeom prst="line">
              <a:avLst/>
            </a:prstGeom>
            <a:ln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3313992" y="1557867"/>
              <a:ext cx="866981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latin typeface="Arial"/>
                  <a:cs typeface="Arial"/>
                </a:rPr>
                <a:t>MCL-1</a:t>
              </a:r>
              <a:endParaRPr lang="en-US" sz="1000" dirty="0">
                <a:latin typeface="Arial"/>
                <a:cs typeface="Arial"/>
              </a:endParaRPr>
            </a:p>
          </p:txBody>
        </p:sp>
        <p:pic>
          <p:nvPicPr>
            <p:cNvPr id="53" name="Picture 52" descr="gapdh.tif"/>
            <p:cNvPicPr>
              <a:picLocks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917112" y="3008140"/>
              <a:ext cx="1289304" cy="237744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  <p:sp>
        <p:nvSpPr>
          <p:cNvPr id="16" name="TextBox 15"/>
          <p:cNvSpPr txBox="1"/>
          <p:nvPr/>
        </p:nvSpPr>
        <p:spPr>
          <a:xfrm>
            <a:off x="564385" y="1412333"/>
            <a:ext cx="44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64385" y="3618129"/>
            <a:ext cx="4487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pic>
        <p:nvPicPr>
          <p:cNvPr id="34" name="Picture 33" descr="BIMIP(IgG).tif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509612" y="5949847"/>
            <a:ext cx="11430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36" name="TextBox 10"/>
          <p:cNvSpPr txBox="1">
            <a:spLocks noChangeArrowheads="1"/>
          </p:cNvSpPr>
          <p:nvPr/>
        </p:nvSpPr>
        <p:spPr bwMode="auto">
          <a:xfrm>
            <a:off x="454216" y="5346467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MCL-</a:t>
            </a:r>
            <a:r>
              <a:rPr lang="en-US" sz="900" dirty="0">
                <a:latin typeface="Arial"/>
                <a:cs typeface="Arial"/>
              </a:rPr>
              <a:t>1</a:t>
            </a:r>
          </a:p>
        </p:txBody>
      </p:sp>
      <p:sp>
        <p:nvSpPr>
          <p:cNvPr id="37" name="TextBox 10"/>
          <p:cNvSpPr txBox="1">
            <a:spLocks noChangeArrowheads="1"/>
          </p:cNvSpPr>
          <p:nvPr/>
        </p:nvSpPr>
        <p:spPr bwMode="auto">
          <a:xfrm>
            <a:off x="454216" y="5067637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err="1" smtClean="0">
                <a:latin typeface="Arial"/>
                <a:cs typeface="Arial"/>
              </a:rPr>
              <a:t>Bcl</a:t>
            </a:r>
            <a:r>
              <a:rPr lang="en-US" sz="900" dirty="0" smtClean="0">
                <a:latin typeface="Arial"/>
                <a:cs typeface="Arial"/>
              </a:rPr>
              <a:t>-XL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9" name="TextBox 10"/>
          <p:cNvSpPr txBox="1">
            <a:spLocks noChangeArrowheads="1"/>
          </p:cNvSpPr>
          <p:nvPr/>
        </p:nvSpPr>
        <p:spPr bwMode="auto">
          <a:xfrm>
            <a:off x="1253470" y="6158347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IP:BIM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2" name="TextBox 10"/>
          <p:cNvSpPr txBox="1">
            <a:spLocks noChangeArrowheads="1"/>
          </p:cNvSpPr>
          <p:nvPr/>
        </p:nvSpPr>
        <p:spPr bwMode="auto">
          <a:xfrm>
            <a:off x="393599" y="5959812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err="1" smtClean="0">
                <a:latin typeface="Arial"/>
                <a:cs typeface="Arial"/>
              </a:rPr>
              <a:t>IgG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60" name="Picture 59" descr="ipBIM(BIM).tif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1509612" y="5667067"/>
            <a:ext cx="11430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5" name="Picture 64" descr="BIMIP(BIM)croppedLEFTV2.tif"/>
          <p:cNvPicPr>
            <a:picLocks/>
          </p:cNvPicPr>
          <p:nvPr/>
        </p:nvPicPr>
        <p:blipFill>
          <a:blip r:embed="rId6">
            <a:lum bright="3000"/>
          </a:blip>
          <a:stretch>
            <a:fillRect/>
          </a:stretch>
        </p:blipFill>
        <p:spPr>
          <a:xfrm>
            <a:off x="1509612" y="5101505"/>
            <a:ext cx="11430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67" name="Straight Arrow Connector 49"/>
          <p:cNvCxnSpPr>
            <a:cxnSpLocks noChangeShapeType="1"/>
          </p:cNvCxnSpPr>
          <p:nvPr/>
        </p:nvCxnSpPr>
        <p:spPr bwMode="auto">
          <a:xfrm>
            <a:off x="1395499" y="5158092"/>
            <a:ext cx="186091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69" name="TextBox 61"/>
          <p:cNvSpPr txBox="1">
            <a:spLocks noChangeArrowheads="1"/>
          </p:cNvSpPr>
          <p:nvPr/>
        </p:nvSpPr>
        <p:spPr bwMode="auto">
          <a:xfrm>
            <a:off x="967884" y="5627376"/>
            <a:ext cx="62217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r"/>
            <a:r>
              <a:rPr lang="en-US" sz="900" dirty="0">
                <a:latin typeface="Arial"/>
                <a:cs typeface="Arial"/>
              </a:rPr>
              <a:t>BIM</a:t>
            </a:r>
            <a:r>
              <a:rPr lang="en-US" sz="900" baseline="-25000" dirty="0">
                <a:latin typeface="Arial"/>
                <a:cs typeface="Arial"/>
              </a:rPr>
              <a:t>EL </a:t>
            </a:r>
          </a:p>
        </p:txBody>
      </p:sp>
      <p:grpSp>
        <p:nvGrpSpPr>
          <p:cNvPr id="75" name="Group 74"/>
          <p:cNvGrpSpPr/>
          <p:nvPr/>
        </p:nvGrpSpPr>
        <p:grpSpPr>
          <a:xfrm>
            <a:off x="1736215" y="4224827"/>
            <a:ext cx="894320" cy="924798"/>
            <a:chOff x="1736215" y="4224827"/>
            <a:chExt cx="894320" cy="924798"/>
          </a:xfrm>
        </p:grpSpPr>
        <p:sp>
          <p:nvSpPr>
            <p:cNvPr id="70" name="TextBox 69"/>
            <p:cNvSpPr txBox="1">
              <a:spLocks noChangeArrowheads="1"/>
            </p:cNvSpPr>
            <p:nvPr/>
          </p:nvSpPr>
          <p:spPr bwMode="auto">
            <a:xfrm rot="16200000">
              <a:off x="1659735" y="4624652"/>
              <a:ext cx="8191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1" name="TextBox 70"/>
            <p:cNvSpPr txBox="1">
              <a:spLocks noChangeArrowheads="1"/>
            </p:cNvSpPr>
            <p:nvPr/>
          </p:nvSpPr>
          <p:spPr bwMode="auto">
            <a:xfrm rot="16200000">
              <a:off x="1894330" y="4624653"/>
              <a:ext cx="819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2" name="TextBox 9"/>
            <p:cNvSpPr txBox="1">
              <a:spLocks noChangeArrowheads="1"/>
            </p:cNvSpPr>
            <p:nvPr/>
          </p:nvSpPr>
          <p:spPr bwMode="auto">
            <a:xfrm rot="16200000">
              <a:off x="1442074" y="4624652"/>
              <a:ext cx="8191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3" name="TextBox 9"/>
            <p:cNvSpPr txBox="1">
              <a:spLocks noChangeArrowheads="1"/>
            </p:cNvSpPr>
            <p:nvPr/>
          </p:nvSpPr>
          <p:spPr bwMode="auto">
            <a:xfrm rot="16200000">
              <a:off x="2052720" y="4571810"/>
              <a:ext cx="92479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combination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sp>
        <p:nvSpPr>
          <p:cNvPr id="74" name="TextBox 9"/>
          <p:cNvSpPr txBox="1">
            <a:spLocks noChangeArrowheads="1"/>
          </p:cNvSpPr>
          <p:nvPr/>
        </p:nvSpPr>
        <p:spPr bwMode="auto">
          <a:xfrm rot="16200000">
            <a:off x="1206159" y="4595743"/>
            <a:ext cx="8191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defTabSz="457200" eaLnBrk="1" hangingPunct="1"/>
            <a:r>
              <a:rPr lang="en-US" sz="900" dirty="0" err="1" smtClean="0">
                <a:latin typeface="Arial"/>
                <a:cs typeface="Arial"/>
              </a:rPr>
              <a:t>IgG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19" name="Picture 18" descr="MCL-1_lysates.t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3902315" y="5399539"/>
            <a:ext cx="9144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 descr="BCL-XL_lysates.tif"/>
          <p:cNvPicPr>
            <a:picLocks/>
          </p:cNvPicPr>
          <p:nvPr/>
        </p:nvPicPr>
        <p:blipFill>
          <a:blip r:embed="rId8">
            <a:lum bright="-39000"/>
          </a:blip>
          <a:stretch>
            <a:fillRect/>
          </a:stretch>
        </p:blipFill>
        <p:spPr>
          <a:xfrm>
            <a:off x="3902315" y="5122578"/>
            <a:ext cx="9144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10"/>
          <p:cNvSpPr txBox="1">
            <a:spLocks noChangeArrowheads="1"/>
          </p:cNvSpPr>
          <p:nvPr/>
        </p:nvSpPr>
        <p:spPr bwMode="auto">
          <a:xfrm>
            <a:off x="2837104" y="5384638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MCL-</a:t>
            </a:r>
            <a:r>
              <a:rPr lang="en-US" sz="900" dirty="0">
                <a:latin typeface="Arial"/>
                <a:cs typeface="Arial"/>
              </a:rPr>
              <a:t>1</a:t>
            </a:r>
          </a:p>
        </p:txBody>
      </p:sp>
      <p:sp>
        <p:nvSpPr>
          <p:cNvPr id="23" name="TextBox 10"/>
          <p:cNvSpPr txBox="1">
            <a:spLocks noChangeArrowheads="1"/>
          </p:cNvSpPr>
          <p:nvPr/>
        </p:nvSpPr>
        <p:spPr bwMode="auto">
          <a:xfrm>
            <a:off x="2837104" y="5927515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GAPDH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4" name="TextBox 10"/>
          <p:cNvSpPr txBox="1">
            <a:spLocks noChangeArrowheads="1"/>
          </p:cNvSpPr>
          <p:nvPr/>
        </p:nvSpPr>
        <p:spPr bwMode="auto">
          <a:xfrm>
            <a:off x="2837104" y="5113200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err="1" smtClean="0">
                <a:latin typeface="Arial"/>
                <a:cs typeface="Arial"/>
              </a:rPr>
              <a:t>Bcl</a:t>
            </a:r>
            <a:r>
              <a:rPr lang="en-US" sz="900" dirty="0" smtClean="0">
                <a:latin typeface="Arial"/>
                <a:cs typeface="Arial"/>
              </a:rPr>
              <a:t>-XL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5" name="TextBox 10"/>
          <p:cNvSpPr txBox="1">
            <a:spLocks noChangeArrowheads="1"/>
          </p:cNvSpPr>
          <p:nvPr/>
        </p:nvSpPr>
        <p:spPr bwMode="auto">
          <a:xfrm>
            <a:off x="2837104" y="5656076"/>
            <a:ext cx="1116013" cy="230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pPr algn="r" defTabSz="457200" eaLnBrk="1" hangingPunct="1">
              <a:defRPr/>
            </a:pPr>
            <a:r>
              <a:rPr lang="en-US" sz="900" dirty="0" smtClean="0">
                <a:latin typeface="Arial"/>
                <a:cs typeface="Arial"/>
              </a:rPr>
              <a:t>BIM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3736091" y="6158347"/>
            <a:ext cx="12636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whole cell extracts</a:t>
            </a:r>
            <a:endParaRPr lang="en-US" sz="1000" dirty="0">
              <a:latin typeface="Arial"/>
              <a:cs typeface="Arial"/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3880029" y="4240115"/>
            <a:ext cx="894320" cy="924798"/>
            <a:chOff x="1736215" y="4224827"/>
            <a:chExt cx="894320" cy="924798"/>
          </a:xfrm>
        </p:grpSpPr>
        <p:sp>
          <p:nvSpPr>
            <p:cNvPr id="77" name="TextBox 76"/>
            <p:cNvSpPr txBox="1">
              <a:spLocks noChangeArrowheads="1"/>
            </p:cNvSpPr>
            <p:nvPr/>
          </p:nvSpPr>
          <p:spPr bwMode="auto">
            <a:xfrm rot="16200000">
              <a:off x="1659735" y="4624652"/>
              <a:ext cx="8191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AZD8055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8" name="TextBox 77"/>
            <p:cNvSpPr txBox="1">
              <a:spLocks noChangeArrowheads="1"/>
            </p:cNvSpPr>
            <p:nvPr/>
          </p:nvSpPr>
          <p:spPr bwMode="auto">
            <a:xfrm rot="16200000">
              <a:off x="1894330" y="4624653"/>
              <a:ext cx="819112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ABT-263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79" name="TextBox 9"/>
            <p:cNvSpPr txBox="1">
              <a:spLocks noChangeArrowheads="1"/>
            </p:cNvSpPr>
            <p:nvPr/>
          </p:nvSpPr>
          <p:spPr bwMode="auto">
            <a:xfrm rot="16200000">
              <a:off x="1442074" y="4624652"/>
              <a:ext cx="819113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No Rx</a:t>
              </a:r>
              <a:endParaRPr lang="en-US" sz="900" dirty="0">
                <a:latin typeface="Arial"/>
                <a:cs typeface="Arial"/>
              </a:endParaRPr>
            </a:p>
          </p:txBody>
        </p:sp>
        <p:sp>
          <p:nvSpPr>
            <p:cNvPr id="80" name="TextBox 9"/>
            <p:cNvSpPr txBox="1">
              <a:spLocks noChangeArrowheads="1"/>
            </p:cNvSpPr>
            <p:nvPr/>
          </p:nvSpPr>
          <p:spPr bwMode="auto">
            <a:xfrm rot="16200000">
              <a:off x="2052720" y="4571810"/>
              <a:ext cx="924797" cy="2308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prstTxWarp prst="textNoShape">
                <a:avLst/>
              </a:prstTxWarp>
              <a:spAutoFit/>
            </a:bodyPr>
            <a:lstStyle/>
            <a:p>
              <a:pPr defTabSz="457200" eaLnBrk="1" hangingPunct="1"/>
              <a:r>
                <a:rPr lang="en-US" sz="900" dirty="0" smtClean="0">
                  <a:latin typeface="Arial"/>
                  <a:cs typeface="Arial"/>
                </a:rPr>
                <a:t>combination</a:t>
              </a:r>
              <a:endParaRPr lang="en-US" sz="900" dirty="0">
                <a:latin typeface="Arial"/>
                <a:cs typeface="Arial"/>
              </a:endParaRPr>
            </a:p>
          </p:txBody>
        </p:sp>
      </p:grpSp>
      <p:pic>
        <p:nvPicPr>
          <p:cNvPr id="84" name="Picture 83" descr="BIMIP(MCL1).tif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1509612" y="5398334"/>
            <a:ext cx="1141476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2" name="Picture 51" descr="BIM_cropped_again_WCL.tif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3902315" y="5676500"/>
            <a:ext cx="9144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4" name="Picture 53" descr="GAPDH_cropped_darker_WCL.tif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3902315" y="5953462"/>
            <a:ext cx="914400" cy="246888"/>
          </a:xfrm>
          <a:prstGeom prst="rect">
            <a:avLst/>
          </a:prstGeom>
          <a:ln>
            <a:solidFill>
              <a:schemeClr val="tx1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TextBox 35"/>
          <p:cNvSpPr txBox="1">
            <a:spLocks noChangeArrowheads="1"/>
          </p:cNvSpPr>
          <p:nvPr/>
        </p:nvSpPr>
        <p:spPr bwMode="auto">
          <a:xfrm>
            <a:off x="4381754" y="8842404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</a:t>
            </a:r>
            <a:r>
              <a:rPr lang="en-US" sz="1600" dirty="0" smtClean="0">
                <a:latin typeface="Arial"/>
                <a:cs typeface="Arial"/>
              </a:rPr>
              <a:t>Figure 7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65264" y="398453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3571868" y="398453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68" name="TextBox 67"/>
          <p:cNvSpPr txBox="1"/>
          <p:nvPr/>
        </p:nvSpPr>
        <p:spPr>
          <a:xfrm>
            <a:off x="189372" y="3410968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C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338151" y="1356602"/>
            <a:ext cx="58131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H2009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917800" y="1356602"/>
            <a:ext cx="46461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H460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349364" y="2121606"/>
            <a:ext cx="107710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p-4EBP1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703545" y="2396815"/>
            <a:ext cx="722922" cy="2345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GAPDH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817845" y="1853694"/>
            <a:ext cx="60862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MCL-1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386323" y="1356602"/>
            <a:ext cx="54546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H2030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349364" y="1628467"/>
            <a:ext cx="10834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AZD8055: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1236003" y="1025370"/>
            <a:ext cx="17508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i="1" dirty="0" smtClean="0">
                <a:latin typeface="Arial"/>
                <a:cs typeface="Arial"/>
              </a:rPr>
              <a:t>KRAS</a:t>
            </a:r>
            <a:r>
              <a:rPr lang="en-US" sz="1000" dirty="0" smtClean="0">
                <a:latin typeface="Arial"/>
                <a:cs typeface="Arial"/>
              </a:rPr>
              <a:t> MT lung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V="1">
            <a:off x="1424690" y="1603065"/>
            <a:ext cx="42038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flipV="1">
            <a:off x="1936631" y="1603065"/>
            <a:ext cx="42038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flipV="1">
            <a:off x="2448572" y="1603065"/>
            <a:ext cx="420382" cy="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TextBox 61"/>
          <p:cNvSpPr txBox="1"/>
          <p:nvPr/>
        </p:nvSpPr>
        <p:spPr>
          <a:xfrm>
            <a:off x="1424689" y="15702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1909946" y="15702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9" name="TextBox 68"/>
          <p:cNvSpPr txBox="1"/>
          <p:nvPr/>
        </p:nvSpPr>
        <p:spPr>
          <a:xfrm>
            <a:off x="2417428" y="15702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1656205" y="15829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+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28765" y="15829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+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2655292" y="1582932"/>
            <a:ext cx="25695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+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780079" y="2969816"/>
            <a:ext cx="45346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H460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5117746" y="2969816"/>
            <a:ext cx="52655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H2030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4349440" y="2965053"/>
            <a:ext cx="5539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H2009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488728" y="2969816"/>
            <a:ext cx="576669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smtClean="0">
                <a:latin typeface="Arial"/>
                <a:cs typeface="Arial"/>
              </a:rPr>
              <a:t>SW620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651417" y="3173475"/>
            <a:ext cx="700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lung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5434753" y="3173475"/>
            <a:ext cx="700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CRC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47" name="Straight Connector 46"/>
          <p:cNvCxnSpPr/>
          <p:nvPr/>
        </p:nvCxnSpPr>
        <p:spPr>
          <a:xfrm>
            <a:off x="4423571" y="3205614"/>
            <a:ext cx="1156051" cy="29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>
            <a:off x="5633696" y="3206997"/>
            <a:ext cx="31409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71" name="Picture 70" descr="KRAS mung abt_azd apoptosis.pdf"/>
          <p:cNvPicPr>
            <a:picLocks noChangeAspect="1"/>
          </p:cNvPicPr>
          <p:nvPr/>
        </p:nvPicPr>
        <p:blipFill rotWithShape="1">
          <a:blip r:embed="rId2"/>
          <a:srcRect l="30229" b="5079"/>
          <a:stretch/>
        </p:blipFill>
        <p:spPr>
          <a:xfrm>
            <a:off x="4366873" y="320900"/>
            <a:ext cx="1736488" cy="2706301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 rot="16200000">
            <a:off x="3475732" y="1694747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Apoptosis (%)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4206165" y="2827346"/>
            <a:ext cx="221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4021135" y="2264588"/>
            <a:ext cx="4069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4100527" y="1701831"/>
            <a:ext cx="32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40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4104868" y="1139074"/>
            <a:ext cx="3232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60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4104868" y="576316"/>
            <a:ext cx="3232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80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4780079" y="752404"/>
            <a:ext cx="961468" cy="82832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5" name="TextBox 84"/>
          <p:cNvSpPr txBox="1"/>
          <p:nvPr/>
        </p:nvSpPr>
        <p:spPr>
          <a:xfrm>
            <a:off x="4665299" y="1251187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combination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4665299" y="1023408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ABT-263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4665299" y="795942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AZD8055</a:t>
            </a:r>
            <a:endParaRPr lang="en-US" sz="900" dirty="0">
              <a:latin typeface="Arial"/>
              <a:cs typeface="Arial"/>
            </a:endParaRPr>
          </a:p>
        </p:txBody>
      </p:sp>
      <p:cxnSp>
        <p:nvCxnSpPr>
          <p:cNvPr id="50" name="Straight Connector 49"/>
          <p:cNvCxnSpPr/>
          <p:nvPr/>
        </p:nvCxnSpPr>
        <p:spPr>
          <a:xfrm flipV="1">
            <a:off x="1705625" y="5865351"/>
            <a:ext cx="425892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/>
          <p:cNvCxnSpPr/>
          <p:nvPr/>
        </p:nvCxnSpPr>
        <p:spPr>
          <a:xfrm>
            <a:off x="927778" y="5866939"/>
            <a:ext cx="660116" cy="0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980502" y="5819138"/>
            <a:ext cx="572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dirty="0" err="1">
                <a:latin typeface="Arial"/>
                <a:cs typeface="Arial"/>
              </a:rPr>
              <a:t>s</a:t>
            </a:r>
            <a:r>
              <a:rPr lang="en-US" sz="900" dirty="0" err="1" smtClean="0">
                <a:latin typeface="Arial"/>
                <a:cs typeface="Arial"/>
              </a:rPr>
              <a:t>c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608330" y="5819138"/>
            <a:ext cx="5866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900" i="1" dirty="0" smtClean="0">
                <a:latin typeface="Arial"/>
                <a:cs typeface="Arial"/>
              </a:rPr>
              <a:t>MCL-1</a:t>
            </a:r>
            <a:endParaRPr lang="en-US" sz="900" i="1" dirty="0">
              <a:latin typeface="Arial"/>
              <a:cs typeface="Arial"/>
            </a:endParaRPr>
          </a:p>
        </p:txBody>
      </p:sp>
      <p:pic>
        <p:nvPicPr>
          <p:cNvPr id="59" name="Picture 58" descr="h2030mcl1kd.t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5461" y="4801386"/>
            <a:ext cx="495135" cy="133794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60" name="TextBox 59"/>
          <p:cNvSpPr txBox="1"/>
          <p:nvPr/>
        </p:nvSpPr>
        <p:spPr>
          <a:xfrm>
            <a:off x="2769796" y="4743629"/>
            <a:ext cx="764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MCL-1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2764204" y="4923382"/>
            <a:ext cx="76458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ACTIN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2055757" y="4324904"/>
            <a:ext cx="7856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sc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70" name="TextBox 69"/>
          <p:cNvSpPr txBox="1"/>
          <p:nvPr/>
        </p:nvSpPr>
        <p:spPr>
          <a:xfrm rot="16200000">
            <a:off x="2291049" y="4337604"/>
            <a:ext cx="7856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 smtClean="0">
                <a:latin typeface="Arial"/>
                <a:cs typeface="Arial"/>
              </a:rPr>
              <a:t>MCL-1</a:t>
            </a:r>
            <a:endParaRPr lang="en-US" sz="900" i="1" dirty="0">
              <a:latin typeface="Arial"/>
              <a:cs typeface="Arial"/>
            </a:endParaRPr>
          </a:p>
        </p:txBody>
      </p:sp>
      <p:pic>
        <p:nvPicPr>
          <p:cNvPr id="58" name="Picture 57" descr="H2030Mcl1KD.jpg"/>
          <p:cNvPicPr>
            <a:picLocks noChangeAspect="1"/>
          </p:cNvPicPr>
          <p:nvPr/>
        </p:nvPicPr>
        <p:blipFill rotWithShape="1">
          <a:blip r:embed="rId4"/>
          <a:srcRect l="27681" t="12672" b="3280"/>
          <a:stretch/>
        </p:blipFill>
        <p:spPr>
          <a:xfrm>
            <a:off x="804186" y="3795443"/>
            <a:ext cx="1441949" cy="2044508"/>
          </a:xfrm>
          <a:prstGeom prst="rect">
            <a:avLst/>
          </a:prstGeom>
        </p:spPr>
      </p:pic>
      <p:sp>
        <p:nvSpPr>
          <p:cNvPr id="88" name="TextBox 87"/>
          <p:cNvSpPr txBox="1"/>
          <p:nvPr/>
        </p:nvSpPr>
        <p:spPr>
          <a:xfrm rot="16200000">
            <a:off x="-82820" y="4674884"/>
            <a:ext cx="97366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Apoptosis (%)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629413" y="5644721"/>
            <a:ext cx="22194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444383" y="5166310"/>
            <a:ext cx="40697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1" name="TextBox 90"/>
          <p:cNvSpPr txBox="1"/>
          <p:nvPr/>
        </p:nvSpPr>
        <p:spPr>
          <a:xfrm>
            <a:off x="523775" y="4687899"/>
            <a:ext cx="3275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40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28116" y="4209488"/>
            <a:ext cx="3232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60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528116" y="3731077"/>
            <a:ext cx="32324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dirty="0" smtClean="0">
                <a:latin typeface="Arial"/>
                <a:cs typeface="Arial"/>
              </a:rPr>
              <a:t>80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62603" y="3961909"/>
            <a:ext cx="696485" cy="665384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TextBox 93"/>
          <p:cNvSpPr txBox="1"/>
          <p:nvPr/>
        </p:nvSpPr>
        <p:spPr>
          <a:xfrm>
            <a:off x="1077234" y="4227955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combination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5" name="TextBox 94"/>
          <p:cNvSpPr txBox="1"/>
          <p:nvPr/>
        </p:nvSpPr>
        <p:spPr>
          <a:xfrm>
            <a:off x="1077234" y="4065799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ABT-263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1077234" y="3903643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AZD8055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98" name="TextBox 97"/>
          <p:cNvSpPr txBox="1"/>
          <p:nvPr/>
        </p:nvSpPr>
        <p:spPr>
          <a:xfrm>
            <a:off x="1077234" y="4390111"/>
            <a:ext cx="102862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No Rx</a:t>
            </a:r>
            <a:endParaRPr lang="en-US" sz="900" dirty="0">
              <a:latin typeface="Arial"/>
              <a:cs typeface="Arial"/>
            </a:endParaRPr>
          </a:p>
        </p:txBody>
      </p:sp>
      <p:pic>
        <p:nvPicPr>
          <p:cNvPr id="101" name="Picture 100" descr="gapdh_cropped.tif"/>
          <p:cNvPicPr>
            <a:picLocks/>
          </p:cNvPicPr>
          <p:nvPr/>
        </p:nvPicPr>
        <p:blipFill>
          <a:blip r:embed="rId5"/>
          <a:srcRect t="16176" b="21964"/>
          <a:stretch>
            <a:fillRect/>
          </a:stretch>
        </p:blipFill>
        <p:spPr>
          <a:xfrm>
            <a:off x="1429515" y="2442061"/>
            <a:ext cx="1475232" cy="2377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2" name="Picture 101" descr="p4e-BP1_cropped.tif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429515" y="2153217"/>
            <a:ext cx="1472184" cy="2377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3" name="Picture 102" descr="mcl-1_cropped.tif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1429515" y="1864374"/>
            <a:ext cx="1472184" cy="23774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4" name="Picture 83" descr="ACTIN_REAL_H2030.tif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2325461" y="4983186"/>
            <a:ext cx="493776" cy="13716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0" name="TextBox 99"/>
          <p:cNvSpPr txBox="1"/>
          <p:nvPr/>
        </p:nvSpPr>
        <p:spPr>
          <a:xfrm>
            <a:off x="3627793" y="3410968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D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104" name="Picture 103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3809526" y="4039937"/>
            <a:ext cx="2052955" cy="1346200"/>
          </a:xfrm>
          <a:prstGeom prst="rect">
            <a:avLst/>
          </a:prstGeom>
        </p:spPr>
      </p:pic>
      <p:sp>
        <p:nvSpPr>
          <p:cNvPr id="105" name="TextBox 104"/>
          <p:cNvSpPr txBox="1"/>
          <p:nvPr/>
        </p:nvSpPr>
        <p:spPr>
          <a:xfrm>
            <a:off x="4209679" y="5276066"/>
            <a:ext cx="69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H2030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4747836" y="5276066"/>
            <a:ext cx="69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H2009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07" name="TextBox 106"/>
          <p:cNvSpPr txBox="1"/>
          <p:nvPr/>
        </p:nvSpPr>
        <p:spPr>
          <a:xfrm>
            <a:off x="5282236" y="5276066"/>
            <a:ext cx="69204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 smtClean="0">
                <a:latin typeface="Arial"/>
                <a:cs typeface="Arial"/>
              </a:rPr>
              <a:t>SW620</a:t>
            </a:r>
            <a:endParaRPr lang="en-US" sz="900" dirty="0">
              <a:latin typeface="Arial"/>
              <a:cs typeface="Arial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243063" y="6245923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E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97" name="Picture 96" descr="BRAFRNAstuff.jpg"/>
          <p:cNvPicPr>
            <a:picLocks noChangeAspect="1"/>
          </p:cNvPicPr>
          <p:nvPr/>
        </p:nvPicPr>
        <p:blipFill rotWithShape="1">
          <a:blip r:embed="rId10"/>
          <a:srcRect l="57707" b="72923"/>
          <a:stretch/>
        </p:blipFill>
        <p:spPr>
          <a:xfrm>
            <a:off x="4484034" y="3950431"/>
            <a:ext cx="1063028" cy="446926"/>
          </a:xfrm>
          <a:prstGeom prst="rect">
            <a:avLst/>
          </a:prstGeom>
        </p:spPr>
      </p:pic>
      <p:sp>
        <p:nvSpPr>
          <p:cNvPr id="99" name="TextBox 98"/>
          <p:cNvSpPr txBox="1"/>
          <p:nvPr/>
        </p:nvSpPr>
        <p:spPr>
          <a:xfrm>
            <a:off x="898281" y="6821094"/>
            <a:ext cx="693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DOX:</a:t>
            </a:r>
            <a:endParaRPr lang="en-US" sz="1200" dirty="0">
              <a:latin typeface="Arial"/>
              <a:cs typeface="Arial"/>
            </a:endParaRPr>
          </a:p>
        </p:txBody>
      </p:sp>
      <p:grpSp>
        <p:nvGrpSpPr>
          <p:cNvPr id="140" name="Group 139"/>
          <p:cNvGrpSpPr/>
          <p:nvPr/>
        </p:nvGrpSpPr>
        <p:grpSpPr>
          <a:xfrm>
            <a:off x="1591639" y="6793450"/>
            <a:ext cx="1368269" cy="307777"/>
            <a:chOff x="1591639" y="6793450"/>
            <a:chExt cx="1368269" cy="307777"/>
          </a:xfrm>
        </p:grpSpPr>
        <p:sp>
          <p:nvSpPr>
            <p:cNvPr id="109" name="TextBox 108"/>
            <p:cNvSpPr txBox="1"/>
            <p:nvPr/>
          </p:nvSpPr>
          <p:spPr>
            <a:xfrm>
              <a:off x="1591639" y="6793450"/>
              <a:ext cx="211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-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2012606" y="6793450"/>
              <a:ext cx="211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-</a:t>
              </a:r>
              <a:endParaRPr lang="en-US" sz="1400" dirty="0">
                <a:latin typeface="Arial"/>
                <a:cs typeface="Arial"/>
              </a:endParaRPr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2319270" y="6793450"/>
              <a:ext cx="21166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>
                  <a:latin typeface="Arial"/>
                  <a:cs typeface="Arial"/>
                </a:rPr>
                <a:t>+</a:t>
              </a: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2723299" y="6793450"/>
              <a:ext cx="23660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>
                  <a:latin typeface="Arial"/>
                  <a:cs typeface="Arial"/>
                </a:rPr>
                <a:t>+</a:t>
              </a:r>
              <a:endParaRPr lang="en-US" sz="1400" dirty="0">
                <a:latin typeface="Arial"/>
                <a:cs typeface="Arial"/>
              </a:endParaRPr>
            </a:p>
          </p:txBody>
        </p:sp>
      </p:grpSp>
      <p:cxnSp>
        <p:nvCxnSpPr>
          <p:cNvPr id="113" name="Straight Connector 112"/>
          <p:cNvCxnSpPr/>
          <p:nvPr/>
        </p:nvCxnSpPr>
        <p:spPr>
          <a:xfrm>
            <a:off x="1574706" y="6821491"/>
            <a:ext cx="1437419" cy="15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14" name="Picture 113" descr="KRAS_H358.tif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14821" y="7062873"/>
            <a:ext cx="1559052" cy="413004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5" name="TextBox 114"/>
          <p:cNvSpPr txBox="1"/>
          <p:nvPr/>
        </p:nvSpPr>
        <p:spPr>
          <a:xfrm>
            <a:off x="1936586" y="6488764"/>
            <a:ext cx="11940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Arial"/>
                <a:cs typeface="Arial"/>
              </a:rPr>
              <a:t>H358</a:t>
            </a:r>
            <a:endParaRPr lang="en-US" sz="1600" dirty="0">
              <a:latin typeface="Arial"/>
              <a:cs typeface="Arial"/>
            </a:endParaRPr>
          </a:p>
        </p:txBody>
      </p:sp>
      <p:pic>
        <p:nvPicPr>
          <p:cNvPr id="116" name="Picture 115" descr="GAPDH_H358.tif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1514821" y="7949989"/>
            <a:ext cx="1563624" cy="41148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17" name="Picture 116" descr="MCL-1_H358.tif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514821" y="7505644"/>
            <a:ext cx="1563624" cy="411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19" name="TextBox 118"/>
          <p:cNvSpPr txBox="1"/>
          <p:nvPr/>
        </p:nvSpPr>
        <p:spPr>
          <a:xfrm>
            <a:off x="39855" y="7113675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KRAS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0" name="TextBox 119"/>
          <p:cNvSpPr txBox="1"/>
          <p:nvPr/>
        </p:nvSpPr>
        <p:spPr>
          <a:xfrm>
            <a:off x="39855" y="7563408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MCL-1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2" name="TextBox 121"/>
          <p:cNvSpPr txBox="1"/>
          <p:nvPr/>
        </p:nvSpPr>
        <p:spPr>
          <a:xfrm>
            <a:off x="39855" y="8013340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GAPDH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23" name="Picture 122" descr="H2009_GAPDHFIRSTGEL.tif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3809730" y="7949989"/>
            <a:ext cx="1563624" cy="41148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6" name="TextBox 125"/>
          <p:cNvSpPr txBox="1"/>
          <p:nvPr/>
        </p:nvSpPr>
        <p:spPr>
          <a:xfrm>
            <a:off x="4185057" y="6457986"/>
            <a:ext cx="11940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H2009</a:t>
            </a:r>
            <a:endParaRPr lang="en-US" dirty="0"/>
          </a:p>
        </p:txBody>
      </p:sp>
      <p:sp>
        <p:nvSpPr>
          <p:cNvPr id="128" name="TextBox 127"/>
          <p:cNvSpPr txBox="1"/>
          <p:nvPr/>
        </p:nvSpPr>
        <p:spPr>
          <a:xfrm>
            <a:off x="3202079" y="6797678"/>
            <a:ext cx="69335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DOX: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29" name="TextBox 128"/>
          <p:cNvSpPr txBox="1"/>
          <p:nvPr/>
        </p:nvSpPr>
        <p:spPr>
          <a:xfrm>
            <a:off x="3895437" y="6776518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4316404" y="6776518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623068" y="6793450"/>
            <a:ext cx="211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Arial"/>
                <a:cs typeface="Arial"/>
              </a:rPr>
              <a:t>+</a:t>
            </a:r>
          </a:p>
        </p:txBody>
      </p:sp>
      <p:sp>
        <p:nvSpPr>
          <p:cNvPr id="132" name="TextBox 131"/>
          <p:cNvSpPr txBox="1"/>
          <p:nvPr/>
        </p:nvSpPr>
        <p:spPr>
          <a:xfrm>
            <a:off x="5027097" y="6793450"/>
            <a:ext cx="23660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+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33" name="Straight Connector 132"/>
          <p:cNvCxnSpPr/>
          <p:nvPr/>
        </p:nvCxnSpPr>
        <p:spPr>
          <a:xfrm>
            <a:off x="3878504" y="6821491"/>
            <a:ext cx="1437419" cy="1588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>
            <a:off x="2376206" y="7113675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KRAS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35" name="TextBox 134"/>
          <p:cNvSpPr txBox="1"/>
          <p:nvPr/>
        </p:nvSpPr>
        <p:spPr>
          <a:xfrm>
            <a:off x="2376206" y="7563408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MCL-1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137" name="TextBox 136"/>
          <p:cNvSpPr txBox="1"/>
          <p:nvPr/>
        </p:nvSpPr>
        <p:spPr>
          <a:xfrm>
            <a:off x="2376206" y="8013340"/>
            <a:ext cx="14886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dirty="0" smtClean="0">
                <a:latin typeface="Arial"/>
                <a:cs typeface="Arial"/>
              </a:rPr>
              <a:t>GAPDH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141" name="Picture 140" descr="KRAS_lighter.tif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3818197" y="7091829"/>
            <a:ext cx="1563624" cy="384048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4" name="Picture 143" descr="MCL-1_H2009.tif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3818197" y="7514788"/>
            <a:ext cx="1563624" cy="384048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5" name="TextBox 124"/>
          <p:cNvSpPr txBox="1"/>
          <p:nvPr/>
        </p:nvSpPr>
        <p:spPr>
          <a:xfrm>
            <a:off x="4434011" y="5496210"/>
            <a:ext cx="700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lung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127" name="TextBox 126"/>
          <p:cNvSpPr txBox="1"/>
          <p:nvPr/>
        </p:nvSpPr>
        <p:spPr>
          <a:xfrm>
            <a:off x="5217347" y="5496210"/>
            <a:ext cx="70035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 smtClean="0">
                <a:latin typeface="Arial"/>
                <a:cs typeface="Arial"/>
              </a:rPr>
              <a:t>CRC</a:t>
            </a:r>
            <a:endParaRPr lang="en-US" sz="1000" dirty="0">
              <a:latin typeface="Arial"/>
              <a:cs typeface="Arial"/>
            </a:endParaRPr>
          </a:p>
        </p:txBody>
      </p:sp>
      <p:cxnSp>
        <p:nvCxnSpPr>
          <p:cNvPr id="138" name="Straight Connector 137"/>
          <p:cNvCxnSpPr/>
          <p:nvPr/>
        </p:nvCxnSpPr>
        <p:spPr>
          <a:xfrm>
            <a:off x="4206165" y="5528349"/>
            <a:ext cx="1156051" cy="2971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9" name="Straight Connector 138"/>
          <p:cNvCxnSpPr/>
          <p:nvPr/>
        </p:nvCxnSpPr>
        <p:spPr>
          <a:xfrm>
            <a:off x="5416290" y="5529732"/>
            <a:ext cx="314098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4278472" y="2664925"/>
            <a:ext cx="156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SW837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endParaRPr lang="en-US" sz="1200" dirty="0">
              <a:latin typeface="Arial"/>
              <a:cs typeface="Arial"/>
            </a:endParaRPr>
          </a:p>
        </p:txBody>
      </p:sp>
      <p:pic>
        <p:nvPicPr>
          <p:cNvPr id="9" name="Picture 8" descr="SW837_CHX_GAPDH.tif"/>
          <p:cNvPicPr>
            <a:picLocks/>
          </p:cNvPicPr>
          <p:nvPr/>
        </p:nvPicPr>
        <p:blipFill>
          <a:blip r:embed="rId2"/>
          <a:srcRect r="40611"/>
          <a:stretch>
            <a:fillRect/>
          </a:stretch>
        </p:blipFill>
        <p:spPr>
          <a:xfrm>
            <a:off x="3802579" y="2114640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0" name="Picture 9" descr="SW837_MCl1_CHX.tif"/>
          <p:cNvPicPr>
            <a:picLocks/>
          </p:cNvPicPr>
          <p:nvPr/>
        </p:nvPicPr>
        <p:blipFill>
          <a:blip r:embed="rId3"/>
          <a:srcRect r="40561"/>
          <a:stretch>
            <a:fillRect/>
          </a:stretch>
        </p:blipFill>
        <p:spPr>
          <a:xfrm>
            <a:off x="3802579" y="1122820"/>
            <a:ext cx="1435608" cy="39401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4" name="Picture 23" descr="sw873_CHX_p4EBp1.tif"/>
          <p:cNvPicPr>
            <a:picLocks/>
          </p:cNvPicPr>
          <p:nvPr/>
        </p:nvPicPr>
        <p:blipFill>
          <a:blip r:embed="rId4"/>
          <a:srcRect r="40611"/>
          <a:stretch>
            <a:fillRect/>
          </a:stretch>
        </p:blipFill>
        <p:spPr>
          <a:xfrm>
            <a:off x="3802579" y="1611354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5" name="TextBox 24"/>
          <p:cNvSpPr txBox="1"/>
          <p:nvPr/>
        </p:nvSpPr>
        <p:spPr>
          <a:xfrm>
            <a:off x="2652432" y="1180343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MCL-1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2652432" y="1682922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p-4EBP1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2652432" y="2160101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GAPDH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60" name="TextBox 159"/>
          <p:cNvSpPr txBox="1"/>
          <p:nvPr/>
        </p:nvSpPr>
        <p:spPr>
          <a:xfrm>
            <a:off x="4387167" y="556021"/>
            <a:ext cx="767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CHX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62" name="Straight Connector 161"/>
          <p:cNvCxnSpPr/>
          <p:nvPr/>
        </p:nvCxnSpPr>
        <p:spPr>
          <a:xfrm flipV="1">
            <a:off x="4276885" y="849153"/>
            <a:ext cx="877521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4" name="TextBox 35"/>
          <p:cNvSpPr txBox="1">
            <a:spLocks noChangeArrowheads="1"/>
          </p:cNvSpPr>
          <p:nvPr/>
        </p:nvSpPr>
        <p:spPr bwMode="auto">
          <a:xfrm>
            <a:off x="4315620" y="8774668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8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818295" y="2505652"/>
            <a:ext cx="1395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MCL-1/GAPDH:  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3862679" y="2524302"/>
            <a:ext cx="2560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1         0.76     0.39     0.29</a:t>
            </a:r>
            <a:endParaRPr lang="en-US" sz="800" dirty="0">
              <a:latin typeface="Arial"/>
              <a:cs typeface="Arial"/>
            </a:endParaRPr>
          </a:p>
        </p:txBody>
      </p:sp>
      <p:pic>
        <p:nvPicPr>
          <p:cNvPr id="11" name="Picture 10" descr="Mcl1_CHX_H2009.tif"/>
          <p:cNvPicPr>
            <a:picLocks/>
          </p:cNvPicPr>
          <p:nvPr/>
        </p:nvPicPr>
        <p:blipFill>
          <a:blip r:embed="rId5"/>
          <a:srcRect r="44073"/>
          <a:stretch>
            <a:fillRect/>
          </a:stretch>
        </p:blipFill>
        <p:spPr>
          <a:xfrm>
            <a:off x="1509987" y="3927601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2" name="Picture 11" descr="H2009_GAPDH_CHX.tif"/>
          <p:cNvPicPr>
            <a:picLocks/>
          </p:cNvPicPr>
          <p:nvPr/>
        </p:nvPicPr>
        <p:blipFill>
          <a:blip r:embed="rId6"/>
          <a:srcRect r="44651"/>
          <a:stretch>
            <a:fillRect/>
          </a:stretch>
        </p:blipFill>
        <p:spPr>
          <a:xfrm>
            <a:off x="1509987" y="4928334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5" name="Picture 14" descr="p4ebp1_H2009_CHX.tif"/>
          <p:cNvPicPr>
            <a:picLocks/>
          </p:cNvPicPr>
          <p:nvPr/>
        </p:nvPicPr>
        <p:blipFill>
          <a:blip r:embed="rId7"/>
          <a:srcRect r="44716"/>
          <a:stretch>
            <a:fillRect/>
          </a:stretch>
        </p:blipFill>
        <p:spPr>
          <a:xfrm>
            <a:off x="1509987" y="4420498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1875209" y="5505332"/>
            <a:ext cx="156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H2009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64" name="TextBox 63"/>
          <p:cNvSpPr txBox="1"/>
          <p:nvPr/>
        </p:nvSpPr>
        <p:spPr>
          <a:xfrm rot="16200000">
            <a:off x="1508490" y="33214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5" name="TextBox 64"/>
          <p:cNvSpPr txBox="1"/>
          <p:nvPr/>
        </p:nvSpPr>
        <p:spPr>
          <a:xfrm rot="16200000">
            <a:off x="1834959" y="33214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2205878" y="33214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4h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1559929" y="3666458"/>
            <a:ext cx="3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044738" y="3377964"/>
            <a:ext cx="767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CHX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19" name="Straight Connector 118"/>
          <p:cNvCxnSpPr/>
          <p:nvPr/>
        </p:nvCxnSpPr>
        <p:spPr>
          <a:xfrm flipV="1">
            <a:off x="1877306" y="3658396"/>
            <a:ext cx="89929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6" name="TextBox 85"/>
          <p:cNvSpPr txBox="1"/>
          <p:nvPr/>
        </p:nvSpPr>
        <p:spPr>
          <a:xfrm>
            <a:off x="1458856" y="5341347"/>
            <a:ext cx="2560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  1       0.56      0.25      0.26</a:t>
            </a:r>
            <a:endParaRPr lang="en-US" sz="800" dirty="0">
              <a:latin typeface="Arial"/>
              <a:cs typeface="Arial"/>
            </a:endParaRPr>
          </a:p>
        </p:txBody>
      </p:sp>
      <p:pic>
        <p:nvPicPr>
          <p:cNvPr id="13" name="Picture 12" descr="Mcl1_cropped_H2030.tif"/>
          <p:cNvPicPr>
            <a:picLocks/>
          </p:cNvPicPr>
          <p:nvPr/>
        </p:nvPicPr>
        <p:blipFill>
          <a:blip r:embed="rId8"/>
          <a:srcRect r="44217"/>
          <a:stretch>
            <a:fillRect/>
          </a:stretch>
        </p:blipFill>
        <p:spPr>
          <a:xfrm>
            <a:off x="3830864" y="3950409"/>
            <a:ext cx="1438421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4" name="Picture 13" descr="GAPDH_H2030_CHX.tif"/>
          <p:cNvPicPr>
            <a:picLocks/>
          </p:cNvPicPr>
          <p:nvPr/>
        </p:nvPicPr>
        <p:blipFill>
          <a:blip r:embed="rId9"/>
          <a:srcRect r="44217"/>
          <a:stretch>
            <a:fillRect/>
          </a:stretch>
        </p:blipFill>
        <p:spPr>
          <a:xfrm>
            <a:off x="3830864" y="4951142"/>
            <a:ext cx="1438421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6" name="Picture 15" descr="p4ebp1_H2030_CHX.tif"/>
          <p:cNvPicPr>
            <a:picLocks/>
          </p:cNvPicPr>
          <p:nvPr/>
        </p:nvPicPr>
        <p:blipFill>
          <a:blip r:embed="rId10"/>
          <a:srcRect r="44771"/>
          <a:stretch>
            <a:fillRect/>
          </a:stretch>
        </p:blipFill>
        <p:spPr>
          <a:xfrm>
            <a:off x="3830864" y="4443306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0" name="TextBox 19"/>
          <p:cNvSpPr txBox="1"/>
          <p:nvPr/>
        </p:nvSpPr>
        <p:spPr>
          <a:xfrm>
            <a:off x="4278472" y="5505332"/>
            <a:ext cx="156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H2030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652432" y="3980157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MCL-1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2652432" y="4412886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p-4EBP1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2652432" y="4940865"/>
            <a:ext cx="14886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Arial"/>
                <a:cs typeface="Arial"/>
              </a:rPr>
              <a:t>GAPDH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3937206" y="3689266"/>
            <a:ext cx="3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4409545" y="3377964"/>
            <a:ext cx="767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CHX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30" name="Straight Connector 129"/>
          <p:cNvCxnSpPr/>
          <p:nvPr/>
        </p:nvCxnSpPr>
        <p:spPr>
          <a:xfrm flipV="1">
            <a:off x="4229413" y="3658396"/>
            <a:ext cx="89929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4" name="TextBox 133"/>
          <p:cNvSpPr txBox="1"/>
          <p:nvPr/>
        </p:nvSpPr>
        <p:spPr>
          <a:xfrm rot="16200000">
            <a:off x="3871294" y="33595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5" name="TextBox 134"/>
          <p:cNvSpPr txBox="1"/>
          <p:nvPr/>
        </p:nvSpPr>
        <p:spPr>
          <a:xfrm rot="16200000">
            <a:off x="4178713" y="33595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36" name="TextBox 135"/>
          <p:cNvSpPr txBox="1"/>
          <p:nvPr/>
        </p:nvSpPr>
        <p:spPr>
          <a:xfrm rot="16200000">
            <a:off x="4562332" y="3359535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4h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2850045" y="5312230"/>
            <a:ext cx="13958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>
                <a:latin typeface="Arial"/>
                <a:cs typeface="Arial"/>
              </a:rPr>
              <a:t>MCL-1/GAPDH:  </a:t>
            </a:r>
            <a:endParaRPr lang="en-US" sz="1000" dirty="0">
              <a:latin typeface="Arial"/>
              <a:cs typeface="Arial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3839331" y="5341347"/>
            <a:ext cx="2560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1       0.44       0.18      0.21</a:t>
            </a:r>
            <a:endParaRPr lang="en-US" sz="8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875209" y="2664925"/>
            <a:ext cx="156882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Arial"/>
                <a:cs typeface="Arial"/>
              </a:rPr>
              <a:t>SW620</a:t>
            </a:r>
            <a:r>
              <a:rPr lang="en-US" sz="1200" dirty="0" smtClean="0">
                <a:latin typeface="Arial"/>
                <a:cs typeface="Arial"/>
              </a:rPr>
              <a:t>	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1561182" y="857407"/>
            <a:ext cx="3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1" name="TextBox 140"/>
          <p:cNvSpPr txBox="1"/>
          <p:nvPr/>
        </p:nvSpPr>
        <p:spPr>
          <a:xfrm rot="16200000">
            <a:off x="1489408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2" name="TextBox 141"/>
          <p:cNvSpPr txBox="1"/>
          <p:nvPr/>
        </p:nvSpPr>
        <p:spPr>
          <a:xfrm rot="16200000">
            <a:off x="1873027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3" name="TextBox 142"/>
          <p:cNvSpPr txBox="1"/>
          <p:nvPr/>
        </p:nvSpPr>
        <p:spPr>
          <a:xfrm rot="16200000">
            <a:off x="2256646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4h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48" name="TextBox 147"/>
          <p:cNvSpPr txBox="1"/>
          <p:nvPr/>
        </p:nvSpPr>
        <p:spPr>
          <a:xfrm>
            <a:off x="2082806" y="556021"/>
            <a:ext cx="7672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CHX</a:t>
            </a:r>
            <a:endParaRPr lang="en-US" sz="1400" dirty="0">
              <a:latin typeface="Arial"/>
              <a:cs typeface="Arial"/>
            </a:endParaRPr>
          </a:p>
        </p:txBody>
      </p:sp>
      <p:cxnSp>
        <p:nvCxnSpPr>
          <p:cNvPr id="150" name="Straight Connector 149"/>
          <p:cNvCxnSpPr/>
          <p:nvPr/>
        </p:nvCxnSpPr>
        <p:spPr>
          <a:xfrm flipV="1">
            <a:off x="1921724" y="849153"/>
            <a:ext cx="899297" cy="1588"/>
          </a:xfrm>
          <a:prstGeom prst="line">
            <a:avLst/>
          </a:prstGeom>
          <a:ln>
            <a:solidFill>
              <a:schemeClr val="tx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4" name="TextBox 83"/>
          <p:cNvSpPr txBox="1"/>
          <p:nvPr/>
        </p:nvSpPr>
        <p:spPr>
          <a:xfrm>
            <a:off x="1516337" y="2524302"/>
            <a:ext cx="25609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>
                <a:latin typeface="Arial"/>
                <a:cs typeface="Arial"/>
              </a:rPr>
              <a:t> 1       0.32      0.13      0.14</a:t>
            </a:r>
            <a:endParaRPr lang="en-US" sz="800" dirty="0">
              <a:latin typeface="Arial"/>
              <a:cs typeface="Arial"/>
            </a:endParaRPr>
          </a:p>
        </p:txBody>
      </p:sp>
      <p:pic>
        <p:nvPicPr>
          <p:cNvPr id="93" name="Picture 92" descr="Mcl-1_cropped.tif"/>
          <p:cNvPicPr>
            <a:picLocks/>
          </p:cNvPicPr>
          <p:nvPr/>
        </p:nvPicPr>
        <p:blipFill>
          <a:blip r:embed="rId11"/>
          <a:srcRect r="46306"/>
          <a:stretch>
            <a:fillRect/>
          </a:stretch>
        </p:blipFill>
        <p:spPr>
          <a:xfrm>
            <a:off x="1509987" y="1123643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4" name="Picture 93" descr="p4ebp1_cropped.tif"/>
          <p:cNvPicPr>
            <a:picLocks/>
          </p:cNvPicPr>
          <p:nvPr/>
        </p:nvPicPr>
        <p:blipFill>
          <a:blip r:embed="rId12"/>
          <a:srcRect r="45210"/>
          <a:stretch>
            <a:fillRect/>
          </a:stretch>
        </p:blipFill>
        <p:spPr>
          <a:xfrm>
            <a:off x="1509987" y="1611354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95" name="Picture 94" descr="gapdh_cropped.tif"/>
          <p:cNvPicPr>
            <a:picLocks/>
          </p:cNvPicPr>
          <p:nvPr/>
        </p:nvPicPr>
        <p:blipFill>
          <a:blip r:embed="rId13"/>
          <a:srcRect r="45598"/>
          <a:stretch>
            <a:fillRect/>
          </a:stretch>
        </p:blipFill>
        <p:spPr>
          <a:xfrm>
            <a:off x="1509987" y="2114640"/>
            <a:ext cx="1435608" cy="393192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00" name="TextBox 99"/>
          <p:cNvSpPr txBox="1"/>
          <p:nvPr/>
        </p:nvSpPr>
        <p:spPr>
          <a:xfrm>
            <a:off x="3886515" y="876857"/>
            <a:ext cx="334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-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1" name="TextBox 100"/>
          <p:cNvSpPr txBox="1"/>
          <p:nvPr/>
        </p:nvSpPr>
        <p:spPr>
          <a:xfrm rot="16200000">
            <a:off x="3852841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1h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2" name="TextBox 101"/>
          <p:cNvSpPr txBox="1"/>
          <p:nvPr/>
        </p:nvSpPr>
        <p:spPr>
          <a:xfrm rot="16200000">
            <a:off x="4192010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2h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103" name="TextBox 102"/>
          <p:cNvSpPr txBox="1"/>
          <p:nvPr/>
        </p:nvSpPr>
        <p:spPr>
          <a:xfrm rot="16200000">
            <a:off x="4575629" y="524430"/>
            <a:ext cx="1016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Arial"/>
                <a:cs typeface="Arial"/>
              </a:rPr>
              <a:t>4h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2" name="TextBox 91"/>
          <p:cNvSpPr txBox="1"/>
          <p:nvPr/>
        </p:nvSpPr>
        <p:spPr>
          <a:xfrm>
            <a:off x="5238750" y="1649454"/>
            <a:ext cx="1562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KRAS</a:t>
            </a:r>
            <a:r>
              <a:rPr lang="en-US" sz="1400" dirty="0" smtClean="0">
                <a:latin typeface="Arial"/>
                <a:cs typeface="Arial"/>
              </a:rPr>
              <a:t> MT CRC</a:t>
            </a:r>
            <a:endParaRPr lang="en-US" sz="1400" dirty="0">
              <a:latin typeface="Arial"/>
              <a:cs typeface="Arial"/>
            </a:endParaRPr>
          </a:p>
        </p:txBody>
      </p:sp>
      <p:sp>
        <p:nvSpPr>
          <p:cNvPr id="96" name="TextBox 95"/>
          <p:cNvSpPr txBox="1"/>
          <p:nvPr/>
        </p:nvSpPr>
        <p:spPr>
          <a:xfrm>
            <a:off x="5238750" y="4471524"/>
            <a:ext cx="1562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i="1" dirty="0" smtClean="0">
                <a:latin typeface="Arial"/>
                <a:cs typeface="Arial"/>
              </a:rPr>
              <a:t>KRAS</a:t>
            </a:r>
            <a:r>
              <a:rPr lang="en-US" sz="1400" dirty="0" smtClean="0">
                <a:latin typeface="Arial"/>
                <a:cs typeface="Arial"/>
              </a:rPr>
              <a:t> MT lung</a:t>
            </a:r>
            <a:endParaRPr lang="en-US" sz="14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9" descr="A2azd8055CC#9.23ms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69926" y="1005310"/>
            <a:ext cx="2217025" cy="1444883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6" name="Picture 20" descr="D3abtcc39.23ms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9175" y="2738299"/>
            <a:ext cx="2217025" cy="1444883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7" name="Picture 21" descr="cc3sw620E3combo9.23ms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969926" y="2738299"/>
            <a:ext cx="2217025" cy="1444883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pic>
        <p:nvPicPr>
          <p:cNvPr id="8" name="Picture 30" descr="controlF3cc3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9175" y="1005310"/>
            <a:ext cx="2217025" cy="1433090"/>
          </a:xfrm>
          <a:prstGeom prst="rect">
            <a:avLst/>
          </a:prstGeom>
          <a:ln w="9525" cap="sq" cmpd="sng">
            <a:solidFill>
              <a:srgbClr val="000000"/>
            </a:solidFill>
            <a:prstDash val="solid"/>
            <a:miter lim="800000"/>
          </a:ln>
          <a:effectLst/>
        </p:spPr>
      </p:pic>
      <p:sp>
        <p:nvSpPr>
          <p:cNvPr id="20" name="TextBox 60"/>
          <p:cNvSpPr txBox="1">
            <a:spLocks noChangeArrowheads="1"/>
          </p:cNvSpPr>
          <p:nvPr/>
        </p:nvSpPr>
        <p:spPr bwMode="auto">
          <a:xfrm>
            <a:off x="1406406" y="505738"/>
            <a:ext cx="2792234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200" u="sng" dirty="0" smtClean="0">
                <a:latin typeface="Arial"/>
                <a:cs typeface="Arial"/>
              </a:rPr>
              <a:t>CC3 IHC</a:t>
            </a:r>
            <a:endParaRPr lang="en-US" sz="1200" u="sng" dirty="0">
              <a:latin typeface="Arial"/>
              <a:cs typeface="Arial"/>
            </a:endParaRPr>
          </a:p>
        </p:txBody>
      </p:sp>
      <p:sp>
        <p:nvSpPr>
          <p:cNvPr id="22" name="TextBox 85"/>
          <p:cNvSpPr txBox="1">
            <a:spLocks noChangeArrowheads="1"/>
          </p:cNvSpPr>
          <p:nvPr/>
        </p:nvSpPr>
        <p:spPr bwMode="auto">
          <a:xfrm>
            <a:off x="1071905" y="787302"/>
            <a:ext cx="86738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control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3" name="TextBox 86"/>
          <p:cNvSpPr txBox="1">
            <a:spLocks noChangeArrowheads="1"/>
          </p:cNvSpPr>
          <p:nvPr/>
        </p:nvSpPr>
        <p:spPr bwMode="auto">
          <a:xfrm>
            <a:off x="3427836" y="787054"/>
            <a:ext cx="124622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ABT-</a:t>
            </a:r>
            <a:r>
              <a:rPr lang="en-US" sz="1100" dirty="0">
                <a:latin typeface="Arial"/>
                <a:cs typeface="Arial"/>
              </a:rPr>
              <a:t>263</a:t>
            </a:r>
          </a:p>
        </p:txBody>
      </p:sp>
      <p:sp>
        <p:nvSpPr>
          <p:cNvPr id="24" name="TextBox 87"/>
          <p:cNvSpPr txBox="1">
            <a:spLocks noChangeArrowheads="1"/>
          </p:cNvSpPr>
          <p:nvPr/>
        </p:nvSpPr>
        <p:spPr bwMode="auto">
          <a:xfrm>
            <a:off x="933921" y="2508982"/>
            <a:ext cx="1143356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AZD8055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5" name="TextBox 88"/>
          <p:cNvSpPr txBox="1">
            <a:spLocks noChangeArrowheads="1"/>
          </p:cNvSpPr>
          <p:nvPr/>
        </p:nvSpPr>
        <p:spPr bwMode="auto">
          <a:xfrm>
            <a:off x="3333223" y="2496282"/>
            <a:ext cx="1435454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100" dirty="0" smtClean="0">
                <a:latin typeface="Arial"/>
                <a:cs typeface="Arial"/>
              </a:rPr>
              <a:t>combination</a:t>
            </a:r>
            <a:endParaRPr lang="en-US" sz="1100" dirty="0">
              <a:latin typeface="Arial"/>
              <a:cs typeface="Arial"/>
            </a:endParaRPr>
          </a:p>
        </p:txBody>
      </p:sp>
      <p:sp>
        <p:nvSpPr>
          <p:cNvPr id="26" name="TextBox 35"/>
          <p:cNvSpPr txBox="1">
            <a:spLocks noChangeArrowheads="1"/>
          </p:cNvSpPr>
          <p:nvPr/>
        </p:nvSpPr>
        <p:spPr bwMode="auto">
          <a:xfrm>
            <a:off x="4381281" y="8774113"/>
            <a:ext cx="342900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prstTxWarp prst="textNoShape">
              <a:avLst/>
            </a:prstTxWarp>
            <a:spAutoFit/>
          </a:bodyPr>
          <a:lstStyle/>
          <a:p>
            <a:r>
              <a:rPr lang="en-US" sz="1600" dirty="0">
                <a:latin typeface="Arial"/>
                <a:cs typeface="Arial"/>
              </a:rPr>
              <a:t>Faber et al. </a:t>
            </a:r>
            <a:r>
              <a:rPr lang="en-US" sz="1600" dirty="0" smtClean="0">
                <a:latin typeface="Arial"/>
                <a:cs typeface="Arial"/>
              </a:rPr>
              <a:t>Sup</a:t>
            </a:r>
            <a:r>
              <a:rPr lang="en-US" sz="1600" dirty="0">
                <a:latin typeface="Arial"/>
                <a:cs typeface="Arial"/>
              </a:rPr>
              <a:t>. Figure</a:t>
            </a:r>
            <a:r>
              <a:rPr lang="en-US" sz="1600" dirty="0" smtClean="0">
                <a:latin typeface="Arial"/>
                <a:cs typeface="Arial"/>
              </a:rPr>
              <a:t> 9 </a:t>
            </a:r>
            <a:endParaRPr lang="en-US" sz="1600" dirty="0">
              <a:latin typeface="Arial"/>
              <a:cs typeface="Arial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515175" y="224758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A</a:t>
            </a:r>
            <a:endParaRPr lang="en-US" b="1" dirty="0">
              <a:latin typeface="Arial"/>
              <a:cs typeface="Aria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15175" y="4633913"/>
            <a:ext cx="9090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Arial"/>
                <a:cs typeface="Arial"/>
              </a:rPr>
              <a:t>B</a:t>
            </a:r>
            <a:endParaRPr lang="en-US" b="1" dirty="0">
              <a:latin typeface="Arial"/>
              <a:cs typeface="Arial"/>
            </a:endParaRPr>
          </a:p>
        </p:txBody>
      </p:sp>
      <p:pic>
        <p:nvPicPr>
          <p:cNvPr id="17" name="Picture 16" descr="SW620FIXED.jpg"/>
          <p:cNvPicPr>
            <a:picLocks noChangeAspect="1"/>
          </p:cNvPicPr>
          <p:nvPr/>
        </p:nvPicPr>
        <p:blipFill>
          <a:blip r:embed="rId7"/>
          <a:srcRect t="10201"/>
          <a:stretch>
            <a:fillRect/>
          </a:stretch>
        </p:blipFill>
        <p:spPr>
          <a:xfrm>
            <a:off x="727359" y="5613400"/>
            <a:ext cx="4485134" cy="2906712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2480264" y="5087915"/>
            <a:ext cx="12163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latin typeface="Arial"/>
                <a:cs typeface="Arial"/>
              </a:rPr>
              <a:t>SW620</a:t>
            </a:r>
            <a:endParaRPr lang="en-US" sz="1400" b="1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83125</TotalTime>
  <Words>822</Words>
  <Application>Microsoft Macintosh PowerPoint</Application>
  <PresentationFormat>On-screen Show (4:3)</PresentationFormat>
  <Paragraphs>415</Paragraphs>
  <Slides>10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Tony Faber</dc:creator>
  <cp:lastModifiedBy>Tony Faber</cp:lastModifiedBy>
  <cp:revision>339</cp:revision>
  <cp:lastPrinted>2013-10-17T15:18:59Z</cp:lastPrinted>
  <dcterms:created xsi:type="dcterms:W3CDTF">2013-10-17T15:21:09Z</dcterms:created>
  <dcterms:modified xsi:type="dcterms:W3CDTF">2013-10-17T15:22:10Z</dcterms:modified>
</cp:coreProperties>
</file>