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1242" y="-5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Cartel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</c:spPr>
          <c:invertIfNegative val="0"/>
          <c:cat>
            <c:strRef>
              <c:f>Foglio1!$A$3:$A$4</c:f>
              <c:strCache>
                <c:ptCount val="2"/>
                <c:pt idx="0">
                  <c:v>DM2</c:v>
                </c:pt>
                <c:pt idx="1">
                  <c:v>CTR</c:v>
                </c:pt>
              </c:strCache>
            </c:strRef>
          </c:cat>
          <c:val>
            <c:numRef>
              <c:f>Foglio1!$B$3:$B$4</c:f>
              <c:numCache>
                <c:formatCode>General</c:formatCode>
                <c:ptCount val="2"/>
                <c:pt idx="0">
                  <c:v>0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6073216"/>
        <c:axId val="147436032"/>
      </c:barChart>
      <c:catAx>
        <c:axId val="13607321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50800">
            <a:solidFill>
              <a:schemeClr val="tx1"/>
            </a:solidFill>
          </a:ln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it-IT"/>
          </a:p>
        </c:txPr>
        <c:crossAx val="147436032"/>
        <c:crossesAt val="0"/>
        <c:auto val="1"/>
        <c:lblAlgn val="ctr"/>
        <c:lblOffset val="100"/>
        <c:noMultiLvlLbl val="0"/>
      </c:catAx>
      <c:valAx>
        <c:axId val="147436032"/>
        <c:scaling>
          <c:orientation val="minMax"/>
          <c:max val="3"/>
          <c:min val="0"/>
        </c:scaling>
        <c:delete val="0"/>
        <c:axPos val="l"/>
        <c:numFmt formatCode="#,##0" sourceLinked="0"/>
        <c:majorTickMark val="out"/>
        <c:minorTickMark val="none"/>
        <c:tickLblPos val="nextTo"/>
        <c:spPr>
          <a:ln w="50800">
            <a:solidFill>
              <a:schemeClr val="tx1"/>
            </a:solidFill>
          </a:ln>
        </c:spPr>
        <c:txPr>
          <a:bodyPr/>
          <a:lstStyle/>
          <a:p>
            <a:pPr>
              <a:defRPr sz="2800" b="1">
                <a:latin typeface="Arial" pitchFamily="34" charset="0"/>
                <a:cs typeface="Arial" pitchFamily="34" charset="0"/>
              </a:defRPr>
            </a:pPr>
            <a:endParaRPr lang="it-IT"/>
          </a:p>
        </c:txPr>
        <c:crossAx val="136073216"/>
        <c:crosses val="autoZero"/>
        <c:crossBetween val="between"/>
        <c:majorUnit val="1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0.79234</cdr:x>
      <cdr:y>0.52682</cdr:y>
    </cdr:from>
    <cdr:to>
      <cdr:x>0.8145</cdr:x>
      <cdr:y>0.71781</cdr:y>
    </cdr:to>
    <cdr:sp macro="" textlink="">
      <cdr:nvSpPr>
        <cdr:cNvPr id="2" name="Rettangolo 1"/>
        <cdr:cNvSpPr/>
      </cdr:nvSpPr>
      <cdr:spPr>
        <a:xfrm xmlns:a="http://schemas.openxmlformats.org/drawingml/2006/main" rot="10800000" flipH="1" flipV="1">
          <a:off x="2303954" y="1676400"/>
          <a:ext cx="64445" cy="60776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65000"/>
          </a:schemeClr>
        </a:solidFill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it-IT"/>
        </a:p>
      </cdr:txBody>
    </cdr:sp>
  </cdr:relSizeAnchor>
  <cdr:relSizeAnchor xmlns:cdr="http://schemas.openxmlformats.org/drawingml/2006/chartDrawing">
    <cdr:from>
      <cdr:x>0.63511</cdr:x>
      <cdr:y>0.57471</cdr:y>
    </cdr:from>
    <cdr:to>
      <cdr:x>0.94957</cdr:x>
      <cdr:y>0.6705</cdr:y>
    </cdr:to>
    <cdr:sp macro="" textlink="">
      <cdr:nvSpPr>
        <cdr:cNvPr id="3" name="Rettangolo 2"/>
        <cdr:cNvSpPr/>
      </cdr:nvSpPr>
      <cdr:spPr>
        <a:xfrm xmlns:a="http://schemas.openxmlformats.org/drawingml/2006/main">
          <a:off x="1846754" y="1828800"/>
          <a:ext cx="914400" cy="3048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65000"/>
          </a:schemeClr>
        </a:solidFill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it-IT"/>
        </a:p>
      </cdr:txBody>
    </cdr:sp>
  </cdr:relSizeAnchor>
  <cdr:relSizeAnchor xmlns:cdr="http://schemas.openxmlformats.org/drawingml/2006/chartDrawing">
    <cdr:from>
      <cdr:x>0.42546</cdr:x>
      <cdr:y>0.2296</cdr:y>
    </cdr:from>
    <cdr:to>
      <cdr:x>0.44762</cdr:x>
      <cdr:y>0.4206</cdr:y>
    </cdr:to>
    <cdr:sp macro="" textlink="">
      <cdr:nvSpPr>
        <cdr:cNvPr id="4" name="Rettangolo 3"/>
        <cdr:cNvSpPr/>
      </cdr:nvSpPr>
      <cdr:spPr>
        <a:xfrm xmlns:a="http://schemas.openxmlformats.org/drawingml/2006/main" rot="10800000" flipH="1" flipV="1">
          <a:off x="1237153" y="730621"/>
          <a:ext cx="64445" cy="60776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it-IT"/>
        </a:p>
      </cdr:txBody>
    </cdr:sp>
  </cdr:relSizeAnchor>
  <cdr:relSizeAnchor xmlns:cdr="http://schemas.openxmlformats.org/drawingml/2006/chartDrawing">
    <cdr:from>
      <cdr:x>0.26823</cdr:x>
      <cdr:y>0.28736</cdr:y>
    </cdr:from>
    <cdr:to>
      <cdr:x>0.58269</cdr:x>
      <cdr:y>0.37328</cdr:y>
    </cdr:to>
    <cdr:sp macro="" textlink="">
      <cdr:nvSpPr>
        <cdr:cNvPr id="5" name="Rettangolo 4"/>
        <cdr:cNvSpPr/>
      </cdr:nvSpPr>
      <cdr:spPr>
        <a:xfrm xmlns:a="http://schemas.openxmlformats.org/drawingml/2006/main">
          <a:off x="779954" y="914400"/>
          <a:ext cx="914400" cy="27342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it-IT"/>
        </a:p>
      </cdr:txBody>
    </cdr:sp>
  </cdr:relSizeAnchor>
  <cdr:relSizeAnchor xmlns:cdr="http://schemas.openxmlformats.org/drawingml/2006/chartDrawing">
    <cdr:from>
      <cdr:x>0.28831</cdr:x>
      <cdr:y>0.10366</cdr:y>
    </cdr:from>
    <cdr:to>
      <cdr:x>0.61583</cdr:x>
      <cdr:y>0.24448</cdr:y>
    </cdr:to>
    <cdr:sp macro="" textlink="">
      <cdr:nvSpPr>
        <cdr:cNvPr id="6" name="CasellaDiTesto 1"/>
        <cdr:cNvSpPr txBox="1"/>
      </cdr:nvSpPr>
      <cdr:spPr>
        <a:xfrm xmlns:a="http://schemas.openxmlformats.org/drawingml/2006/main">
          <a:off x="838350" y="329849"/>
          <a:ext cx="952350" cy="44812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it-IT" sz="2400" b="1" dirty="0" smtClean="0">
              <a:latin typeface="Arial" pitchFamily="34" charset="0"/>
              <a:cs typeface="Arial" pitchFamily="34" charset="0"/>
            </a:rPr>
            <a:t>****</a:t>
          </a:r>
          <a:endParaRPr lang="it-IT" sz="2400" b="1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80227-5725-44C8-BE3F-1CB4B2D051F7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08F3-1BBE-4DE2-A85F-FBD974A8E5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4371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80227-5725-44C8-BE3F-1CB4B2D051F7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08F3-1BBE-4DE2-A85F-FBD974A8E5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2399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80227-5725-44C8-BE3F-1CB4B2D051F7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08F3-1BBE-4DE2-A85F-FBD974A8E5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1371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80227-5725-44C8-BE3F-1CB4B2D051F7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08F3-1BBE-4DE2-A85F-FBD974A8E5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8754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80227-5725-44C8-BE3F-1CB4B2D051F7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08F3-1BBE-4DE2-A85F-FBD974A8E5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5315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80227-5725-44C8-BE3F-1CB4B2D051F7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08F3-1BBE-4DE2-A85F-FBD974A8E5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2332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80227-5725-44C8-BE3F-1CB4B2D051F7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08F3-1BBE-4DE2-A85F-FBD974A8E5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3151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80227-5725-44C8-BE3F-1CB4B2D051F7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08F3-1BBE-4DE2-A85F-FBD974A8E5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2067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80227-5725-44C8-BE3F-1CB4B2D051F7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08F3-1BBE-4DE2-A85F-FBD974A8E5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6063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80227-5725-44C8-BE3F-1CB4B2D051F7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08F3-1BBE-4DE2-A85F-FBD974A8E5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6140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80227-5725-44C8-BE3F-1CB4B2D051F7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08F3-1BBE-4DE2-A85F-FBD974A8E5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5189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80227-5725-44C8-BE3F-1CB4B2D051F7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F08F3-1BBE-4DE2-A85F-FBD974A8E5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55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3"/>
          <p:cNvGrpSpPr/>
          <p:nvPr/>
        </p:nvGrpSpPr>
        <p:grpSpPr>
          <a:xfrm>
            <a:off x="-50866" y="-76200"/>
            <a:ext cx="9347266" cy="6739966"/>
            <a:chOff x="-50866" y="-76200"/>
            <a:chExt cx="9347266" cy="6739966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-76200"/>
              <a:ext cx="9296401" cy="38064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CasellaDiTesto 5"/>
            <p:cNvSpPr txBox="1"/>
            <p:nvPr/>
          </p:nvSpPr>
          <p:spPr>
            <a:xfrm>
              <a:off x="-50866" y="37852"/>
              <a:ext cx="642512" cy="477666"/>
            </a:xfrm>
            <a:prstGeom prst="rect">
              <a:avLst/>
            </a:prstGeom>
            <a:noFill/>
          </p:spPr>
          <p:txBody>
            <a:bodyPr wrap="square" lIns="61567" tIns="30783" rIns="61567" bIns="30783" rtlCol="0">
              <a:spAutoFit/>
            </a:bodyPr>
            <a:lstStyle/>
            <a:p>
              <a:pPr algn="ctr"/>
              <a:r>
                <a:rPr lang="it-IT" sz="2700" b="1" dirty="0">
                  <a:latin typeface="Arial" pitchFamily="34" charset="0"/>
                  <a:cs typeface="Arial" pitchFamily="34" charset="0"/>
                </a:rPr>
                <a:t>A</a:t>
              </a:r>
            </a:p>
          </p:txBody>
        </p:sp>
        <p:graphicFrame>
          <p:nvGraphicFramePr>
            <p:cNvPr id="7" name="Grafico 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285741447"/>
                </p:ext>
              </p:extLst>
            </p:nvPr>
          </p:nvGraphicFramePr>
          <p:xfrm>
            <a:off x="990600" y="3276600"/>
            <a:ext cx="2907792" cy="329232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8" name="CasellaDiTesto 7"/>
            <p:cNvSpPr txBox="1"/>
            <p:nvPr/>
          </p:nvSpPr>
          <p:spPr>
            <a:xfrm rot="16200000">
              <a:off x="-876300" y="4515227"/>
              <a:ext cx="3124202" cy="646943"/>
            </a:xfrm>
            <a:prstGeom prst="rect">
              <a:avLst/>
            </a:prstGeom>
            <a:noFill/>
          </p:spPr>
          <p:txBody>
            <a:bodyPr wrap="square" lIns="61567" tIns="30783" rIns="61567" bIns="30783" rtlCol="0">
              <a:spAutoFit/>
            </a:bodyPr>
            <a:lstStyle/>
            <a:p>
              <a:pPr algn="ctr"/>
              <a:r>
                <a:rPr lang="it-IT" sz="1900" b="1" dirty="0" smtClean="0">
                  <a:latin typeface="Arial" pitchFamily="34" charset="0"/>
                  <a:cs typeface="Arial" pitchFamily="34" charset="0"/>
                </a:rPr>
                <a:t>EXON GENE LEVEL- </a:t>
              </a:r>
            </a:p>
            <a:p>
              <a:pPr algn="ctr"/>
              <a:r>
                <a:rPr lang="it-IT" sz="1900" b="1" dirty="0" smtClean="0">
                  <a:latin typeface="Arial" pitchFamily="34" charset="0"/>
                  <a:cs typeface="Arial" pitchFamily="34" charset="0"/>
                </a:rPr>
                <a:t>NORMALIZED INTENSITY</a:t>
              </a:r>
              <a:endParaRPr lang="it-IT" sz="19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CasellaDiTesto 8"/>
            <p:cNvSpPr txBox="1"/>
            <p:nvPr/>
          </p:nvSpPr>
          <p:spPr>
            <a:xfrm>
              <a:off x="1524000" y="6324600"/>
              <a:ext cx="1011274" cy="33916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61567" tIns="30783" rIns="61567" bIns="30783" rtlCol="0">
              <a:spAutoFit/>
            </a:bodyPr>
            <a:lstStyle/>
            <a:p>
              <a:pPr algn="ctr"/>
              <a:r>
                <a:rPr lang="it-IT" b="1" dirty="0" smtClean="0">
                  <a:latin typeface="Arial" pitchFamily="34" charset="0"/>
                  <a:cs typeface="Arial" pitchFamily="34" charset="0"/>
                </a:rPr>
                <a:t>DM2</a:t>
              </a:r>
              <a:endParaRPr lang="it-IT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CasellaDiTesto 9"/>
            <p:cNvSpPr txBox="1"/>
            <p:nvPr/>
          </p:nvSpPr>
          <p:spPr>
            <a:xfrm>
              <a:off x="2722526" y="6324600"/>
              <a:ext cx="1011274" cy="33916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61567" tIns="30783" rIns="61567" bIns="30783" rtlCol="0">
              <a:spAutoFit/>
            </a:bodyPr>
            <a:lstStyle/>
            <a:p>
              <a:pPr algn="ctr"/>
              <a:r>
                <a:rPr lang="it-IT" b="1" dirty="0" smtClean="0">
                  <a:latin typeface="Arial" pitchFamily="34" charset="0"/>
                  <a:cs typeface="Arial" pitchFamily="34" charset="0"/>
                </a:rPr>
                <a:t>CTR</a:t>
              </a:r>
              <a:endParaRPr lang="it-IT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-50866" y="3200400"/>
              <a:ext cx="642512" cy="477666"/>
            </a:xfrm>
            <a:prstGeom prst="rect">
              <a:avLst/>
            </a:prstGeom>
            <a:noFill/>
          </p:spPr>
          <p:txBody>
            <a:bodyPr wrap="square" lIns="61567" tIns="30783" rIns="61567" bIns="30783" rtlCol="0">
              <a:spAutoFit/>
            </a:bodyPr>
            <a:lstStyle/>
            <a:p>
              <a:pPr algn="ctr"/>
              <a:r>
                <a:rPr lang="it-IT" sz="2700" b="1" dirty="0">
                  <a:latin typeface="Arial" pitchFamily="34" charset="0"/>
                  <a:cs typeface="Arial" pitchFamily="34" charset="0"/>
                </a:rPr>
                <a:t>B</a:t>
              </a:r>
            </a:p>
          </p:txBody>
        </p:sp>
      </p:grpSp>
      <p:sp>
        <p:nvSpPr>
          <p:cNvPr id="12" name="CasellaDiTesto 11"/>
          <p:cNvSpPr txBox="1"/>
          <p:nvPr/>
        </p:nvSpPr>
        <p:spPr>
          <a:xfrm>
            <a:off x="7696200" y="6611167"/>
            <a:ext cx="1392133" cy="277611"/>
          </a:xfrm>
          <a:prstGeom prst="rect">
            <a:avLst/>
          </a:prstGeom>
          <a:noFill/>
        </p:spPr>
        <p:txBody>
          <a:bodyPr wrap="square" lIns="61567" tIns="30783" rIns="61567" bIns="30783" rtlCol="0">
            <a:spAutoFit/>
          </a:bodyPr>
          <a:lstStyle/>
          <a:p>
            <a:pPr algn="r"/>
            <a:r>
              <a:rPr lang="it-IT" sz="1400" b="1" dirty="0" err="1" smtClean="0">
                <a:latin typeface="Arial" pitchFamily="34" charset="0"/>
                <a:cs typeface="Arial" pitchFamily="34" charset="0"/>
              </a:rPr>
              <a:t>Fig</a:t>
            </a:r>
            <a:r>
              <a:rPr lang="it-IT" sz="1400" b="1" dirty="0" smtClean="0">
                <a:latin typeface="Arial" pitchFamily="34" charset="0"/>
                <a:cs typeface="Arial" pitchFamily="34" charset="0"/>
              </a:rPr>
              <a:t> S1</a:t>
            </a:r>
            <a:endParaRPr lang="it-IT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asellaDiTesto 5"/>
          <p:cNvSpPr txBox="1"/>
          <p:nvPr/>
        </p:nvSpPr>
        <p:spPr>
          <a:xfrm>
            <a:off x="3048000" y="3274834"/>
            <a:ext cx="1110108" cy="382766"/>
          </a:xfrm>
          <a:prstGeom prst="rect">
            <a:avLst/>
          </a:prstGeom>
          <a:noFill/>
        </p:spPr>
        <p:txBody>
          <a:bodyPr wrap="square" lIns="61567" tIns="30783" rIns="61567" bIns="30783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2000" b="1" dirty="0">
                <a:latin typeface="Arial" pitchFamily="34" charset="0"/>
                <a:cs typeface="Arial" pitchFamily="34" charset="0"/>
              </a:rPr>
              <a:t>SI </a:t>
            </a:r>
            <a:r>
              <a:rPr lang="it-IT" sz="2000" b="1" dirty="0" smtClean="0">
                <a:latin typeface="Arial" pitchFamily="34" charset="0"/>
                <a:cs typeface="Arial" pitchFamily="34" charset="0"/>
              </a:rPr>
              <a:t>1.2</a:t>
            </a:r>
            <a:endParaRPr lang="it-IT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89416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Presentazione su schermo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Company>Policlinico San Donato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Alessandra Perfetti</dc:creator>
  <cp:lastModifiedBy>Alessandra Perfetti</cp:lastModifiedBy>
  <cp:revision>1</cp:revision>
  <dcterms:created xsi:type="dcterms:W3CDTF">2014-03-17T11:25:48Z</dcterms:created>
  <dcterms:modified xsi:type="dcterms:W3CDTF">2014-03-17T11:26:21Z</dcterms:modified>
</cp:coreProperties>
</file>