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drawings/drawing1.xml" ContentType="application/vnd.openxmlformats-officedocument.drawingml.chartshape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/>
    <p:restoredTop sz="94660"/>
  </p:normalViewPr>
  <p:slideViewPr>
    <p:cSldViewPr>
      <p:cViewPr>
        <p:scale>
          <a:sx n="90" d="100"/>
          <a:sy n="90" d="100"/>
        </p:scale>
        <p:origin x="-1242" y="-52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chartUserShapes" Target="../drawings/drawing1.xml"/><Relationship Id="rId1" Type="http://schemas.openxmlformats.org/officeDocument/2006/relationships/oleObject" Target="Cartel2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it-IT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bg1"/>
            </a:solidFill>
          </c:spPr>
          <c:invertIfNegative val="0"/>
          <c:cat>
            <c:strRef>
              <c:f>Foglio1!$B$3:$B$4</c:f>
              <c:strCache>
                <c:ptCount val="2"/>
                <c:pt idx="0">
                  <c:v>DM2</c:v>
                </c:pt>
                <c:pt idx="1">
                  <c:v>CTR</c:v>
                </c:pt>
              </c:strCache>
            </c:strRef>
          </c:cat>
          <c:val>
            <c:numRef>
              <c:f>Foglio1!$C$3:$C$4</c:f>
              <c:numCache>
                <c:formatCode>General</c:formatCode>
                <c:ptCount val="2"/>
                <c:pt idx="0">
                  <c:v>0</c:v>
                </c:pt>
                <c:pt idx="1">
                  <c:v>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7843968"/>
        <c:axId val="146491648"/>
      </c:barChart>
      <c:catAx>
        <c:axId val="157843968"/>
        <c:scaling>
          <c:orientation val="minMax"/>
        </c:scaling>
        <c:delete val="0"/>
        <c:axPos val="b"/>
        <c:majorTickMark val="out"/>
        <c:minorTickMark val="none"/>
        <c:tickLblPos val="nextTo"/>
        <c:spPr>
          <a:ln w="50800">
            <a:solidFill>
              <a:schemeClr val="tx1"/>
            </a:solidFill>
          </a:ln>
        </c:spPr>
        <c:txPr>
          <a:bodyPr/>
          <a:lstStyle/>
          <a:p>
            <a:pPr>
              <a:defRPr>
                <a:solidFill>
                  <a:schemeClr val="bg1"/>
                </a:solidFill>
              </a:defRPr>
            </a:pPr>
            <a:endParaRPr lang="it-IT"/>
          </a:p>
        </c:txPr>
        <c:crossAx val="146491648"/>
        <c:crossesAt val="0"/>
        <c:auto val="1"/>
        <c:lblAlgn val="ctr"/>
        <c:lblOffset val="100"/>
        <c:noMultiLvlLbl val="0"/>
      </c:catAx>
      <c:valAx>
        <c:axId val="146491648"/>
        <c:scaling>
          <c:orientation val="minMax"/>
          <c:max val="4"/>
          <c:min val="0"/>
        </c:scaling>
        <c:delete val="0"/>
        <c:axPos val="l"/>
        <c:numFmt formatCode="#,##0" sourceLinked="0"/>
        <c:majorTickMark val="out"/>
        <c:minorTickMark val="none"/>
        <c:tickLblPos val="nextTo"/>
        <c:spPr>
          <a:ln w="50800">
            <a:solidFill>
              <a:schemeClr val="tx1"/>
            </a:solidFill>
          </a:ln>
        </c:spPr>
        <c:txPr>
          <a:bodyPr/>
          <a:lstStyle/>
          <a:p>
            <a:pPr>
              <a:defRPr sz="2800" b="1">
                <a:latin typeface="Arial" pitchFamily="34" charset="0"/>
                <a:cs typeface="Arial" pitchFamily="34" charset="0"/>
              </a:defRPr>
            </a:pPr>
            <a:endParaRPr lang="it-IT"/>
          </a:p>
        </c:txPr>
        <c:crossAx val="157843968"/>
        <c:crosses val="autoZero"/>
        <c:crossBetween val="between"/>
        <c:majorUnit val="1"/>
      </c:valAx>
    </c:plotArea>
    <c:plotVisOnly val="1"/>
    <c:dispBlanksAs val="gap"/>
    <c:showDLblsOverMax val="0"/>
  </c:chart>
  <c:spPr>
    <a:ln>
      <a:noFill/>
    </a:ln>
  </c:spPr>
  <c:externalData r:id="rId1">
    <c:autoUpdate val="0"/>
  </c:externalData>
  <c:userShapes r:id="rId2"/>
</c:chartSpace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0.75689</cdr:x>
      <cdr:y>0.21249</cdr:y>
    </cdr:from>
    <cdr:to>
      <cdr:x>0.77857</cdr:x>
      <cdr:y>0.38588</cdr:y>
    </cdr:to>
    <cdr:sp macro="" textlink="">
      <cdr:nvSpPr>
        <cdr:cNvPr id="2" name="Rettangolo 1"/>
        <cdr:cNvSpPr/>
      </cdr:nvSpPr>
      <cdr:spPr>
        <a:xfrm xmlns:a="http://schemas.openxmlformats.org/drawingml/2006/main" rot="10800000" flipH="1" flipV="1">
          <a:off x="2249334" y="744813"/>
          <a:ext cx="64429" cy="60776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0.61709</cdr:x>
      <cdr:y>0.26303</cdr:y>
    </cdr:from>
    <cdr:to>
      <cdr:x>0.92478</cdr:x>
      <cdr:y>0.34999</cdr:y>
    </cdr:to>
    <cdr:sp macro="" textlink="">
      <cdr:nvSpPr>
        <cdr:cNvPr id="3" name="Rettangolo 2"/>
        <cdr:cNvSpPr/>
      </cdr:nvSpPr>
      <cdr:spPr>
        <a:xfrm xmlns:a="http://schemas.openxmlformats.org/drawingml/2006/main">
          <a:off x="1833856" y="921959"/>
          <a:ext cx="914393" cy="304812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>
            <a:lumMod val="65000"/>
          </a:schemeClr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0.37786</cdr:x>
      <cdr:y>0.59973</cdr:y>
    </cdr:from>
    <cdr:to>
      <cdr:x>0.39955</cdr:x>
      <cdr:y>0.77312</cdr:y>
    </cdr:to>
    <cdr:sp macro="" textlink="">
      <cdr:nvSpPr>
        <cdr:cNvPr id="4" name="Rettangolo 3"/>
        <cdr:cNvSpPr/>
      </cdr:nvSpPr>
      <cdr:spPr>
        <a:xfrm xmlns:a="http://schemas.openxmlformats.org/drawingml/2006/main" rot="10800000" flipH="1" flipV="1">
          <a:off x="1122935" y="2102188"/>
          <a:ext cx="64458" cy="60776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0.22402</cdr:x>
      <cdr:y>0.65217</cdr:y>
    </cdr:from>
    <cdr:to>
      <cdr:x>0.53171</cdr:x>
      <cdr:y>0.73017</cdr:y>
    </cdr:to>
    <cdr:sp macro="" textlink="">
      <cdr:nvSpPr>
        <cdr:cNvPr id="5" name="Rettangolo 4"/>
        <cdr:cNvSpPr/>
      </cdr:nvSpPr>
      <cdr:spPr>
        <a:xfrm xmlns:a="http://schemas.openxmlformats.org/drawingml/2006/main">
          <a:off x="665753" y="2286000"/>
          <a:ext cx="914393" cy="273406"/>
        </a:xfrm>
        <a:prstGeom xmlns:a="http://schemas.openxmlformats.org/drawingml/2006/main" prst="rect">
          <a:avLst/>
        </a:prstGeom>
        <a:solidFill xmlns:a="http://schemas.openxmlformats.org/drawingml/2006/main">
          <a:schemeClr val="bg1"/>
        </a:solidFill>
        <a:ln xmlns:a="http://schemas.openxmlformats.org/drawingml/2006/main" w="38100">
          <a:solidFill>
            <a:schemeClr val="tx1"/>
          </a:solidFill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rtlCol="0" anchor="ctr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endParaRPr lang="it-IT"/>
        </a:p>
      </cdr:txBody>
    </cdr:sp>
  </cdr:relSizeAnchor>
  <cdr:relSizeAnchor xmlns:cdr="http://schemas.openxmlformats.org/drawingml/2006/chartDrawing">
    <cdr:from>
      <cdr:x>0.22496</cdr:x>
      <cdr:y>0.4951</cdr:y>
    </cdr:from>
    <cdr:to>
      <cdr:x>0.54542</cdr:x>
      <cdr:y>0.62681</cdr:y>
    </cdr:to>
    <cdr:sp macro="" textlink="">
      <cdr:nvSpPr>
        <cdr:cNvPr id="6" name="CasellaDiTesto 1"/>
        <cdr:cNvSpPr txBox="1"/>
      </cdr:nvSpPr>
      <cdr:spPr>
        <a:xfrm xmlns:a="http://schemas.openxmlformats.org/drawingml/2006/main">
          <a:off x="668531" y="1735413"/>
          <a:ext cx="952343" cy="461665"/>
        </a:xfrm>
        <a:prstGeom xmlns:a="http://schemas.openxmlformats.org/drawingml/2006/main" prst="rect">
          <a:avLst/>
        </a:prstGeom>
        <a:noFill xmlns:a="http://schemas.openxmlformats.org/drawingml/2006/main"/>
      </cdr:spPr>
      <cdr:txBody>
        <a:bodyPr xmlns:a="http://schemas.openxmlformats.org/drawingml/2006/main" wrap="square" rtlCol="0">
          <a:spAutoFit/>
        </a:bodyPr>
        <a:lstStyle xmlns:a="http://schemas.openxmlformats.org/drawingml/2006/main">
          <a:lvl1pPr marL="0" indent="0">
            <a:defRPr sz="1100">
              <a:latin typeface="+mn-lt"/>
              <a:ea typeface="+mn-ea"/>
              <a:cs typeface="+mn-cs"/>
            </a:defRPr>
          </a:lvl1pPr>
          <a:lvl2pPr marL="457200" indent="0">
            <a:defRPr sz="1100">
              <a:latin typeface="+mn-lt"/>
              <a:ea typeface="+mn-ea"/>
              <a:cs typeface="+mn-cs"/>
            </a:defRPr>
          </a:lvl2pPr>
          <a:lvl3pPr marL="914400" indent="0">
            <a:defRPr sz="1100">
              <a:latin typeface="+mn-lt"/>
              <a:ea typeface="+mn-ea"/>
              <a:cs typeface="+mn-cs"/>
            </a:defRPr>
          </a:lvl3pPr>
          <a:lvl4pPr marL="1371600" indent="0">
            <a:defRPr sz="1100">
              <a:latin typeface="+mn-lt"/>
              <a:ea typeface="+mn-ea"/>
              <a:cs typeface="+mn-cs"/>
            </a:defRPr>
          </a:lvl4pPr>
          <a:lvl5pPr marL="1828800" indent="0">
            <a:defRPr sz="1100">
              <a:latin typeface="+mn-lt"/>
              <a:ea typeface="+mn-ea"/>
              <a:cs typeface="+mn-cs"/>
            </a:defRPr>
          </a:lvl5pPr>
          <a:lvl6pPr marL="2286000" indent="0">
            <a:defRPr sz="1100">
              <a:latin typeface="+mn-lt"/>
              <a:ea typeface="+mn-ea"/>
              <a:cs typeface="+mn-cs"/>
            </a:defRPr>
          </a:lvl6pPr>
          <a:lvl7pPr marL="2743200" indent="0">
            <a:defRPr sz="1100">
              <a:latin typeface="+mn-lt"/>
              <a:ea typeface="+mn-ea"/>
              <a:cs typeface="+mn-cs"/>
            </a:defRPr>
          </a:lvl7pPr>
          <a:lvl8pPr marL="3200400" indent="0">
            <a:defRPr sz="1100">
              <a:latin typeface="+mn-lt"/>
              <a:ea typeface="+mn-ea"/>
              <a:cs typeface="+mn-cs"/>
            </a:defRPr>
          </a:lvl8pPr>
          <a:lvl9pPr marL="3657600" indent="0">
            <a:defRPr sz="1100"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pPr algn="ctr"/>
          <a:r>
            <a:rPr lang="it-IT" sz="2400" b="1" dirty="0" smtClean="0">
              <a:latin typeface="Arial" pitchFamily="34" charset="0"/>
              <a:cs typeface="Arial" pitchFamily="34" charset="0"/>
            </a:rPr>
            <a:t>****</a:t>
          </a:r>
          <a:endParaRPr lang="it-IT" sz="2400" b="1" dirty="0">
            <a:latin typeface="Arial" pitchFamily="34" charset="0"/>
            <a:cs typeface="Arial" pitchFamily="34" charset="0"/>
          </a:endParaRPr>
        </a:p>
      </cdr:txBody>
    </cdr:sp>
  </cdr:relSizeAnchor>
</c:userShap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78E2-62F7-4F31-AC38-1EC677A603D9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2C92-BC45-4CBD-986D-F8C926289F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6308879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78E2-62F7-4F31-AC38-1EC677A603D9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2C92-BC45-4CBD-986D-F8C926289F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72314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78E2-62F7-4F31-AC38-1EC677A603D9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2C92-BC45-4CBD-986D-F8C926289F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646886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78E2-62F7-4F31-AC38-1EC677A603D9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2C92-BC45-4CBD-986D-F8C926289F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5003588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78E2-62F7-4F31-AC38-1EC677A603D9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2C92-BC45-4CBD-986D-F8C926289F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4983073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78E2-62F7-4F31-AC38-1EC677A603D9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2C92-BC45-4CBD-986D-F8C926289F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1641432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78E2-62F7-4F31-AC38-1EC677A603D9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2C92-BC45-4CBD-986D-F8C926289F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7346416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78E2-62F7-4F31-AC38-1EC677A603D9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2C92-BC45-4CBD-986D-F8C926289F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04017771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78E2-62F7-4F31-AC38-1EC677A603D9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2C92-BC45-4CBD-986D-F8C926289F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101993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78E2-62F7-4F31-AC38-1EC677A603D9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2C92-BC45-4CBD-986D-F8C926289F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01392786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4B78E2-62F7-4F31-AC38-1EC677A603D9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7692C92-BC45-4CBD-986D-F8C926289F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1519564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4B78E2-62F7-4F31-AC38-1EC677A603D9}" type="datetimeFigureOut">
              <a:rPr lang="it-IT" smtClean="0"/>
              <a:t>17/03/2014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7692C92-BC45-4CBD-986D-F8C926289FBB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08141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296400" cy="37775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CasellaDiTesto 4"/>
          <p:cNvSpPr txBox="1"/>
          <p:nvPr/>
        </p:nvSpPr>
        <p:spPr>
          <a:xfrm>
            <a:off x="-76200" y="0"/>
            <a:ext cx="642512" cy="477666"/>
          </a:xfrm>
          <a:prstGeom prst="rect">
            <a:avLst/>
          </a:prstGeom>
          <a:noFill/>
        </p:spPr>
        <p:txBody>
          <a:bodyPr wrap="square" lIns="61567" tIns="30783" rIns="61567" bIns="30783" rtlCol="0">
            <a:spAutoFit/>
          </a:bodyPr>
          <a:lstStyle/>
          <a:p>
            <a:pPr algn="ctr"/>
            <a:r>
              <a:rPr lang="it-IT" sz="2700" b="1" dirty="0">
                <a:latin typeface="Arial" pitchFamily="34" charset="0"/>
                <a:cs typeface="Arial" pitchFamily="34" charset="0"/>
              </a:rPr>
              <a:t>A</a:t>
            </a:r>
          </a:p>
        </p:txBody>
      </p:sp>
      <p:graphicFrame>
        <p:nvGraphicFramePr>
          <p:cNvPr id="6" name="Grafico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078679932"/>
              </p:ext>
            </p:extLst>
          </p:nvPr>
        </p:nvGraphicFramePr>
        <p:xfrm>
          <a:off x="838200" y="3048000"/>
          <a:ext cx="2971800" cy="3505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CasellaDiTesto 6"/>
          <p:cNvSpPr txBox="1"/>
          <p:nvPr/>
        </p:nvSpPr>
        <p:spPr>
          <a:xfrm>
            <a:off x="1371600" y="6324600"/>
            <a:ext cx="1011274" cy="354555"/>
          </a:xfrm>
          <a:prstGeom prst="rect">
            <a:avLst/>
          </a:prstGeom>
          <a:noFill/>
          <a:ln>
            <a:noFill/>
          </a:ln>
        </p:spPr>
        <p:txBody>
          <a:bodyPr wrap="square" lIns="61567" tIns="30783" rIns="61567" bIns="30783" rtlCol="0">
            <a:spAutoFit/>
          </a:bodyPr>
          <a:lstStyle/>
          <a:p>
            <a:pPr algn="ctr"/>
            <a:r>
              <a:rPr lang="it-IT" sz="1900" b="1" dirty="0" smtClean="0">
                <a:latin typeface="Arial" pitchFamily="34" charset="0"/>
                <a:cs typeface="Arial" pitchFamily="34" charset="0"/>
              </a:rPr>
              <a:t>DM2</a:t>
            </a:r>
            <a:endParaRPr lang="it-IT" sz="1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CasellaDiTesto 7"/>
          <p:cNvSpPr txBox="1"/>
          <p:nvPr/>
        </p:nvSpPr>
        <p:spPr>
          <a:xfrm>
            <a:off x="2570126" y="6324600"/>
            <a:ext cx="1011274" cy="354555"/>
          </a:xfrm>
          <a:prstGeom prst="rect">
            <a:avLst/>
          </a:prstGeom>
          <a:noFill/>
          <a:ln>
            <a:noFill/>
          </a:ln>
        </p:spPr>
        <p:txBody>
          <a:bodyPr wrap="square" lIns="61567" tIns="30783" rIns="61567" bIns="30783" rtlCol="0">
            <a:spAutoFit/>
          </a:bodyPr>
          <a:lstStyle/>
          <a:p>
            <a:pPr algn="ctr"/>
            <a:r>
              <a:rPr lang="it-IT" sz="1900" b="1" dirty="0" smtClean="0">
                <a:latin typeface="Arial" pitchFamily="34" charset="0"/>
                <a:cs typeface="Arial" pitchFamily="34" charset="0"/>
              </a:rPr>
              <a:t>CTR</a:t>
            </a:r>
            <a:endParaRPr lang="it-IT" sz="1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CasellaDiTesto 8"/>
          <p:cNvSpPr txBox="1"/>
          <p:nvPr/>
        </p:nvSpPr>
        <p:spPr>
          <a:xfrm rot="16200000">
            <a:off x="-1123574" y="4439031"/>
            <a:ext cx="3276604" cy="646943"/>
          </a:xfrm>
          <a:prstGeom prst="rect">
            <a:avLst/>
          </a:prstGeom>
          <a:noFill/>
        </p:spPr>
        <p:txBody>
          <a:bodyPr wrap="square" lIns="61567" tIns="30783" rIns="61567" bIns="30783" rtlCol="0">
            <a:spAutoFit/>
          </a:bodyPr>
          <a:lstStyle/>
          <a:p>
            <a:pPr algn="ctr"/>
            <a:r>
              <a:rPr lang="it-IT" sz="1900" b="1" dirty="0" smtClean="0">
                <a:latin typeface="Arial" pitchFamily="34" charset="0"/>
                <a:cs typeface="Arial" pitchFamily="34" charset="0"/>
              </a:rPr>
              <a:t>GENE LEVEL-</a:t>
            </a:r>
          </a:p>
          <a:p>
            <a:pPr algn="ctr"/>
            <a:r>
              <a:rPr lang="it-IT" sz="1900" b="1" dirty="0" smtClean="0">
                <a:latin typeface="Arial" pitchFamily="34" charset="0"/>
                <a:cs typeface="Arial" pitchFamily="34" charset="0"/>
              </a:rPr>
              <a:t>NORMALIZED INTENSITY</a:t>
            </a:r>
            <a:endParaRPr lang="it-IT" sz="1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CasellaDiTesto 9"/>
          <p:cNvSpPr txBox="1"/>
          <p:nvPr/>
        </p:nvSpPr>
        <p:spPr>
          <a:xfrm>
            <a:off x="3124200" y="3272879"/>
            <a:ext cx="1066800" cy="3847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1900" b="1" dirty="0" smtClean="0">
                <a:latin typeface="Arial" pitchFamily="34" charset="0"/>
                <a:cs typeface="Arial" pitchFamily="34" charset="0"/>
              </a:rPr>
              <a:t>SI 0.9</a:t>
            </a:r>
            <a:endParaRPr lang="it-IT" sz="19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CasellaDiTesto 10"/>
          <p:cNvSpPr txBox="1"/>
          <p:nvPr/>
        </p:nvSpPr>
        <p:spPr>
          <a:xfrm>
            <a:off x="-76200" y="3200400"/>
            <a:ext cx="642512" cy="477666"/>
          </a:xfrm>
          <a:prstGeom prst="rect">
            <a:avLst/>
          </a:prstGeom>
          <a:noFill/>
        </p:spPr>
        <p:txBody>
          <a:bodyPr wrap="square" lIns="61567" tIns="30783" rIns="61567" bIns="30783" rtlCol="0">
            <a:spAutoFit/>
          </a:bodyPr>
          <a:lstStyle/>
          <a:p>
            <a:pPr algn="ctr"/>
            <a:r>
              <a:rPr lang="it-IT" sz="2700" b="1" dirty="0">
                <a:latin typeface="Arial" pitchFamily="34" charset="0"/>
                <a:cs typeface="Arial" pitchFamily="34" charset="0"/>
              </a:rPr>
              <a:t>B</a:t>
            </a:r>
          </a:p>
        </p:txBody>
      </p:sp>
      <p:sp>
        <p:nvSpPr>
          <p:cNvPr id="12" name="CasellaDiTesto 11"/>
          <p:cNvSpPr txBox="1"/>
          <p:nvPr/>
        </p:nvSpPr>
        <p:spPr>
          <a:xfrm>
            <a:off x="7675667" y="6611167"/>
            <a:ext cx="1468333" cy="277611"/>
          </a:xfrm>
          <a:prstGeom prst="rect">
            <a:avLst/>
          </a:prstGeom>
          <a:noFill/>
        </p:spPr>
        <p:txBody>
          <a:bodyPr wrap="square" lIns="61567" tIns="30783" rIns="61567" bIns="30783" rtlCol="0">
            <a:spAutoFit/>
          </a:bodyPr>
          <a:lstStyle/>
          <a:p>
            <a:pPr algn="r"/>
            <a:r>
              <a:rPr lang="it-IT" sz="1400" b="1" dirty="0" err="1" smtClean="0">
                <a:latin typeface="Arial" pitchFamily="34" charset="0"/>
                <a:cs typeface="Arial" pitchFamily="34" charset="0"/>
              </a:rPr>
              <a:t>Fig</a:t>
            </a:r>
            <a:r>
              <a:rPr lang="it-IT" sz="1400" b="1" dirty="0" smtClean="0">
                <a:latin typeface="Arial" pitchFamily="34" charset="0"/>
                <a:cs typeface="Arial" pitchFamily="34" charset="0"/>
              </a:rPr>
              <a:t> S5</a:t>
            </a:r>
            <a:endParaRPr lang="it-IT" sz="1400" b="1" dirty="0"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61848547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13</Words>
  <Application>Microsoft Office PowerPoint</Application>
  <PresentationFormat>Presentazione su schermo (4:3)</PresentationFormat>
  <Paragraphs>9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2" baseType="lpstr">
      <vt:lpstr>Tema di Office</vt:lpstr>
      <vt:lpstr>Presentazione standard di PowerPoint</vt:lpstr>
    </vt:vector>
  </TitlesOfParts>
  <Company>Policlinico San Donato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Alessandra Perfetti</dc:creator>
  <cp:lastModifiedBy>Alessandra Perfetti</cp:lastModifiedBy>
  <cp:revision>1</cp:revision>
  <dcterms:created xsi:type="dcterms:W3CDTF">2014-03-17T11:27:53Z</dcterms:created>
  <dcterms:modified xsi:type="dcterms:W3CDTF">2014-03-17T11:28:08Z</dcterms:modified>
</cp:coreProperties>
</file>