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2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whitsett:Desktop:MCR%20Revision:10-23-13%20MCL1,BCLxL%20qPC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whitsett:Desktop:MCR%20Revision:10-23-13%20MCL1,BCLxL%20qPC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840277777778"/>
          <c:y val="0.0601851851851852"/>
          <c:w val="0.8022041776028"/>
          <c:h val="0.739136045494313"/>
        </c:manualLayout>
      </c:layout>
      <c:barChart>
        <c:barDir val="col"/>
        <c:grouping val="clustered"/>
        <c:varyColors val="0"/>
        <c:ser>
          <c:idx val="0"/>
          <c:order val="0"/>
          <c:tx>
            <c:v>Mcl-1</c:v>
          </c:tx>
          <c:spPr>
            <a:solidFill>
              <a:schemeClr val="tx1"/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Sheet1!$D$3:$D$8</c:f>
                <c:numCache>
                  <c:formatCode>General</c:formatCode>
                  <c:ptCount val="6"/>
                  <c:pt idx="0">
                    <c:v>0.14</c:v>
                  </c:pt>
                  <c:pt idx="1">
                    <c:v>0.6</c:v>
                  </c:pt>
                  <c:pt idx="2">
                    <c:v>1.12</c:v>
                  </c:pt>
                  <c:pt idx="3">
                    <c:v>1.01</c:v>
                  </c:pt>
                  <c:pt idx="4">
                    <c:v>0.5</c:v>
                  </c:pt>
                  <c:pt idx="5">
                    <c:v>0.34</c:v>
                  </c:pt>
                </c:numCache>
              </c:numRef>
            </c:plus>
            <c:minus>
              <c:numRef>
                <c:f>Sheet1!$D$3:$D$8</c:f>
                <c:numCache>
                  <c:formatCode>General</c:formatCode>
                  <c:ptCount val="6"/>
                  <c:pt idx="0">
                    <c:v>0.14</c:v>
                  </c:pt>
                  <c:pt idx="1">
                    <c:v>0.6</c:v>
                  </c:pt>
                  <c:pt idx="2">
                    <c:v>1.12</c:v>
                  </c:pt>
                  <c:pt idx="3">
                    <c:v>1.01</c:v>
                  </c:pt>
                  <c:pt idx="4">
                    <c:v>0.5</c:v>
                  </c:pt>
                  <c:pt idx="5">
                    <c:v>0.34</c:v>
                  </c:pt>
                </c:numCache>
              </c:numRef>
            </c:minus>
          </c:errBars>
          <c:cat>
            <c:numRef>
              <c:f>Sheet1!$B$11:$B$16</c:f>
              <c:numCache>
                <c:formatCode>General</c:formatCode>
                <c:ptCount val="6"/>
                <c:pt idx="0">
                  <c:v>0.0</c:v>
                </c:pt>
                <c:pt idx="1">
                  <c:v>0.5</c:v>
                </c:pt>
                <c:pt idx="2">
                  <c:v>2.0</c:v>
                </c:pt>
                <c:pt idx="3">
                  <c:v>6.0</c:v>
                </c:pt>
                <c:pt idx="4">
                  <c:v>16.0</c:v>
                </c:pt>
                <c:pt idx="5">
                  <c:v>24.0</c:v>
                </c:pt>
              </c:numCache>
            </c:numRef>
          </c:cat>
          <c:val>
            <c:numRef>
              <c:f>Sheet1!$C$3:$C$8</c:f>
              <c:numCache>
                <c:formatCode>General</c:formatCode>
                <c:ptCount val="6"/>
                <c:pt idx="0">
                  <c:v>0.97</c:v>
                </c:pt>
                <c:pt idx="1">
                  <c:v>3.55</c:v>
                </c:pt>
                <c:pt idx="2">
                  <c:v>7.29</c:v>
                </c:pt>
                <c:pt idx="3">
                  <c:v>8.99</c:v>
                </c:pt>
                <c:pt idx="4">
                  <c:v>7.4</c:v>
                </c:pt>
                <c:pt idx="5">
                  <c:v>6.51</c:v>
                </c:pt>
              </c:numCache>
            </c:numRef>
          </c:val>
        </c:ser>
        <c:ser>
          <c:idx val="1"/>
          <c:order val="1"/>
          <c:tx>
            <c:v>Bcl-xL</c:v>
          </c:tx>
          <c:spPr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Sheet1!$D$11:$D$16</c:f>
                <c:numCache>
                  <c:formatCode>General</c:formatCode>
                  <c:ptCount val="6"/>
                  <c:pt idx="0">
                    <c:v>0.0202205753156588</c:v>
                  </c:pt>
                  <c:pt idx="1">
                    <c:v>0.566054490402819</c:v>
                  </c:pt>
                  <c:pt idx="2">
                    <c:v>1.102638730029251</c:v>
                  </c:pt>
                  <c:pt idx="3">
                    <c:v>1.592206862506834</c:v>
                  </c:pt>
                  <c:pt idx="4">
                    <c:v>0.18408692313957</c:v>
                  </c:pt>
                  <c:pt idx="5">
                    <c:v>1.000626970097726</c:v>
                  </c:pt>
                </c:numCache>
              </c:numRef>
            </c:plus>
            <c:minus>
              <c:numRef>
                <c:f>Sheet1!$D$11:$D$16</c:f>
                <c:numCache>
                  <c:formatCode>General</c:formatCode>
                  <c:ptCount val="6"/>
                  <c:pt idx="0">
                    <c:v>0.0202205753156588</c:v>
                  </c:pt>
                  <c:pt idx="1">
                    <c:v>0.566054490402819</c:v>
                  </c:pt>
                  <c:pt idx="2">
                    <c:v>1.102638730029251</c:v>
                  </c:pt>
                  <c:pt idx="3">
                    <c:v>1.592206862506834</c:v>
                  </c:pt>
                  <c:pt idx="4">
                    <c:v>0.18408692313957</c:v>
                  </c:pt>
                  <c:pt idx="5">
                    <c:v>1.000626970097726</c:v>
                  </c:pt>
                </c:numCache>
              </c:numRef>
            </c:minus>
          </c:errBars>
          <c:cat>
            <c:numRef>
              <c:f>Sheet1!$B$11:$B$16</c:f>
              <c:numCache>
                <c:formatCode>General</c:formatCode>
                <c:ptCount val="6"/>
                <c:pt idx="0">
                  <c:v>0.0</c:v>
                </c:pt>
                <c:pt idx="1">
                  <c:v>0.5</c:v>
                </c:pt>
                <c:pt idx="2">
                  <c:v>2.0</c:v>
                </c:pt>
                <c:pt idx="3">
                  <c:v>6.0</c:v>
                </c:pt>
                <c:pt idx="4">
                  <c:v>16.0</c:v>
                </c:pt>
                <c:pt idx="5">
                  <c:v>24.0</c:v>
                </c:pt>
              </c:numCache>
            </c:numRef>
          </c:cat>
          <c:val>
            <c:numRef>
              <c:f>Sheet1!$C$11:$C$16</c:f>
              <c:numCache>
                <c:formatCode>0.00</c:formatCode>
                <c:ptCount val="6"/>
                <c:pt idx="0">
                  <c:v>0.991216707917044</c:v>
                </c:pt>
                <c:pt idx="1">
                  <c:v>3.567587095065861</c:v>
                </c:pt>
                <c:pt idx="2">
                  <c:v>8.254304387978644</c:v>
                </c:pt>
                <c:pt idx="3">
                  <c:v>10.11022911624141</c:v>
                </c:pt>
                <c:pt idx="4">
                  <c:v>11.42173443219301</c:v>
                </c:pt>
                <c:pt idx="5">
                  <c:v>10.0135203908504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1153016"/>
        <c:axId val="2091096072"/>
      </c:barChart>
      <c:catAx>
        <c:axId val="20911530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/>
                  </a:defRPr>
                </a:pPr>
                <a:r>
                  <a:rPr lang="en-US" sz="1200">
                    <a:latin typeface="Arial"/>
                  </a:rPr>
                  <a:t>TWEAK Exposure (hours)</a:t>
                </a:r>
              </a:p>
            </c:rich>
          </c:tx>
          <c:layout>
            <c:manualLayout>
              <c:xMode val="edge"/>
              <c:yMode val="edge"/>
              <c:x val="0.298884241032371"/>
              <c:y val="0.9180249343832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"/>
              </a:defRPr>
            </a:pPr>
            <a:endParaRPr lang="en-US"/>
          </a:p>
        </c:txPr>
        <c:crossAx val="2091096072"/>
        <c:crosses val="autoZero"/>
        <c:auto val="1"/>
        <c:lblAlgn val="ctr"/>
        <c:lblOffset val="100"/>
        <c:noMultiLvlLbl val="0"/>
      </c:catAx>
      <c:valAx>
        <c:axId val="2091096072"/>
        <c:scaling>
          <c:orientation val="minMax"/>
        </c:scaling>
        <c:delete val="0"/>
        <c:axPos val="l"/>
        <c:title>
          <c:tx>
            <c:rich>
              <a:bodyPr rot="-5400000" vert="horz" anchor="ctr" anchorCtr="0"/>
              <a:lstStyle/>
              <a:p>
                <a:pPr>
                  <a:defRPr sz="1200"/>
                </a:pPr>
                <a:r>
                  <a:rPr lang="en-US" sz="1200">
                    <a:latin typeface="Arial"/>
                    <a:cs typeface="Arial"/>
                  </a:rPr>
                  <a:t>Relative Fold Change</a:t>
                </a:r>
              </a:p>
            </c:rich>
          </c:tx>
          <c:layout>
            <c:manualLayout>
              <c:xMode val="edge"/>
              <c:yMode val="edge"/>
              <c:x val="0.0"/>
              <c:y val="0.15181722076407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"/>
              </a:defRPr>
            </a:pPr>
            <a:endParaRPr lang="en-US"/>
          </a:p>
        </c:txPr>
        <c:crossAx val="2091153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7933344269466"/>
          <c:y val="0.0736902158063575"/>
          <c:w val="0.168157261592301"/>
          <c:h val="0.176419510061242"/>
        </c:manualLayout>
      </c:layout>
      <c:overlay val="0"/>
      <c:txPr>
        <a:bodyPr/>
        <a:lstStyle/>
        <a:p>
          <a:pPr>
            <a:defRPr b="1" i="0">
              <a:latin typeface="Arial"/>
            </a:defRPr>
          </a:pPr>
          <a:endParaRPr lang="en-US"/>
        </a:p>
      </c:txPr>
    </c:legend>
    <c:plotVisOnly val="1"/>
    <c:dispBlanksAs val="gap"/>
    <c:showDLblsOverMax val="0"/>
  </c:chart>
  <c:spPr>
    <a:ln w="12700"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74343832021"/>
          <c:y val="0.0601851851851852"/>
          <c:w val="0.790286307961505"/>
          <c:h val="0.722037037037037"/>
        </c:manualLayout>
      </c:layout>
      <c:barChart>
        <c:barDir val="col"/>
        <c:grouping val="clustered"/>
        <c:varyColors val="0"/>
        <c:ser>
          <c:idx val="0"/>
          <c:order val="0"/>
          <c:tx>
            <c:v>Mcl-1</c:v>
          </c:tx>
          <c:spPr>
            <a:solidFill>
              <a:schemeClr val="tx1"/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Sheet1!$D$19:$D$24</c:f>
                <c:numCache>
                  <c:formatCode>General</c:formatCode>
                  <c:ptCount val="6"/>
                  <c:pt idx="0">
                    <c:v>0.105043864592097</c:v>
                  </c:pt>
                  <c:pt idx="1">
                    <c:v>2.162393036432506</c:v>
                  </c:pt>
                  <c:pt idx="2">
                    <c:v>2.194242452487975</c:v>
                  </c:pt>
                  <c:pt idx="3">
                    <c:v>8.455025585831442</c:v>
                  </c:pt>
                  <c:pt idx="4">
                    <c:v>3.185382022134172</c:v>
                  </c:pt>
                  <c:pt idx="5">
                    <c:v>2.04490956309942</c:v>
                  </c:pt>
                </c:numCache>
              </c:numRef>
            </c:plus>
            <c:minus>
              <c:numRef>
                <c:f>Sheet1!$D$19:$D$24</c:f>
                <c:numCache>
                  <c:formatCode>General</c:formatCode>
                  <c:ptCount val="6"/>
                  <c:pt idx="0">
                    <c:v>0.105043864592097</c:v>
                  </c:pt>
                  <c:pt idx="1">
                    <c:v>2.162393036432506</c:v>
                  </c:pt>
                  <c:pt idx="2">
                    <c:v>2.194242452487975</c:v>
                  </c:pt>
                  <c:pt idx="3">
                    <c:v>8.455025585831442</c:v>
                  </c:pt>
                  <c:pt idx="4">
                    <c:v>3.185382022134172</c:v>
                  </c:pt>
                  <c:pt idx="5">
                    <c:v>2.04490956309942</c:v>
                  </c:pt>
                </c:numCache>
              </c:numRef>
            </c:minus>
          </c:errBars>
          <c:cat>
            <c:numRef>
              <c:f>Sheet1!$B$27:$B$32</c:f>
              <c:numCache>
                <c:formatCode>General</c:formatCode>
                <c:ptCount val="6"/>
                <c:pt idx="0">
                  <c:v>0.0</c:v>
                </c:pt>
                <c:pt idx="1">
                  <c:v>0.5</c:v>
                </c:pt>
                <c:pt idx="2">
                  <c:v>2.0</c:v>
                </c:pt>
                <c:pt idx="3">
                  <c:v>6.0</c:v>
                </c:pt>
                <c:pt idx="4">
                  <c:v>16.0</c:v>
                </c:pt>
                <c:pt idx="5">
                  <c:v>24.0</c:v>
                </c:pt>
              </c:numCache>
            </c:numRef>
          </c:cat>
          <c:val>
            <c:numRef>
              <c:f>Sheet1!$C$19:$C$24</c:f>
              <c:numCache>
                <c:formatCode>0.00</c:formatCode>
                <c:ptCount val="6"/>
                <c:pt idx="0">
                  <c:v>0.937090361492413</c:v>
                </c:pt>
                <c:pt idx="1">
                  <c:v>11.13153604056888</c:v>
                </c:pt>
                <c:pt idx="2">
                  <c:v>23.88907346553997</c:v>
                </c:pt>
                <c:pt idx="3">
                  <c:v>53.3247587320531</c:v>
                </c:pt>
                <c:pt idx="4">
                  <c:v>27.5415177143646</c:v>
                </c:pt>
                <c:pt idx="5">
                  <c:v>13.55339819941951</c:v>
                </c:pt>
              </c:numCache>
            </c:numRef>
          </c:val>
        </c:ser>
        <c:ser>
          <c:idx val="1"/>
          <c:order val="1"/>
          <c:tx>
            <c:v>Bcl-xL</c:v>
          </c:tx>
          <c:spPr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Sheet1!$D$27:$D$32</c:f>
                <c:numCache>
                  <c:formatCode>General</c:formatCode>
                  <c:ptCount val="6"/>
                  <c:pt idx="0">
                    <c:v>0.0757312703158136</c:v>
                  </c:pt>
                  <c:pt idx="1">
                    <c:v>0.118288234324177</c:v>
                  </c:pt>
                  <c:pt idx="2">
                    <c:v>2.301883742938611</c:v>
                  </c:pt>
                  <c:pt idx="3">
                    <c:v>4.829362221963936</c:v>
                  </c:pt>
                  <c:pt idx="4">
                    <c:v>10.01741414651535</c:v>
                  </c:pt>
                  <c:pt idx="5">
                    <c:v>5.67367900811658</c:v>
                  </c:pt>
                </c:numCache>
              </c:numRef>
            </c:plus>
            <c:minus>
              <c:numRef>
                <c:f>Sheet1!$D$27:$D$32</c:f>
                <c:numCache>
                  <c:formatCode>General</c:formatCode>
                  <c:ptCount val="6"/>
                  <c:pt idx="0">
                    <c:v>0.0757312703158136</c:v>
                  </c:pt>
                  <c:pt idx="1">
                    <c:v>0.118288234324177</c:v>
                  </c:pt>
                  <c:pt idx="2">
                    <c:v>2.301883742938611</c:v>
                  </c:pt>
                  <c:pt idx="3">
                    <c:v>4.829362221963936</c:v>
                  </c:pt>
                  <c:pt idx="4">
                    <c:v>10.01741414651535</c:v>
                  </c:pt>
                  <c:pt idx="5">
                    <c:v>5.67367900811658</c:v>
                  </c:pt>
                </c:numCache>
              </c:numRef>
            </c:minus>
          </c:errBars>
          <c:cat>
            <c:numRef>
              <c:f>Sheet1!$B$27:$B$32</c:f>
              <c:numCache>
                <c:formatCode>General</c:formatCode>
                <c:ptCount val="6"/>
                <c:pt idx="0">
                  <c:v>0.0</c:v>
                </c:pt>
                <c:pt idx="1">
                  <c:v>0.5</c:v>
                </c:pt>
                <c:pt idx="2">
                  <c:v>2.0</c:v>
                </c:pt>
                <c:pt idx="3">
                  <c:v>6.0</c:v>
                </c:pt>
                <c:pt idx="4">
                  <c:v>16.0</c:v>
                </c:pt>
                <c:pt idx="5">
                  <c:v>24.0</c:v>
                </c:pt>
              </c:numCache>
            </c:numRef>
          </c:cat>
          <c:val>
            <c:numRef>
              <c:f>Sheet1!$C$27:$C$32</c:f>
              <c:numCache>
                <c:formatCode>0.00</c:formatCode>
                <c:ptCount val="6"/>
                <c:pt idx="0">
                  <c:v>1.001144816197307</c:v>
                </c:pt>
                <c:pt idx="1">
                  <c:v>4.927417296449788</c:v>
                </c:pt>
                <c:pt idx="2">
                  <c:v>20.86842317230822</c:v>
                </c:pt>
                <c:pt idx="3">
                  <c:v>43.7541517517742</c:v>
                </c:pt>
                <c:pt idx="4">
                  <c:v>59.6337243337611</c:v>
                </c:pt>
                <c:pt idx="5">
                  <c:v>33.994728443074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1045192"/>
        <c:axId val="2091050792"/>
      </c:barChart>
      <c:catAx>
        <c:axId val="20910451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aseline="0">
                    <a:latin typeface="Arial"/>
                  </a:defRPr>
                </a:pPr>
                <a:r>
                  <a:rPr lang="en-US" sz="1200" baseline="0">
                    <a:latin typeface="Arial"/>
                  </a:rPr>
                  <a:t>TWEAK Exposure (hours)</a:t>
                </a:r>
              </a:p>
            </c:rich>
          </c:tx>
          <c:layout>
            <c:manualLayout>
              <c:xMode val="edge"/>
              <c:yMode val="edge"/>
              <c:x val="0.282731299212598"/>
              <c:y val="0.89166666666666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"/>
              </a:defRPr>
            </a:pPr>
            <a:endParaRPr lang="en-US"/>
          </a:p>
        </c:txPr>
        <c:crossAx val="2091050792"/>
        <c:crosses val="autoZero"/>
        <c:auto val="1"/>
        <c:lblAlgn val="ctr"/>
        <c:lblOffset val="100"/>
        <c:noMultiLvlLbl val="0"/>
      </c:catAx>
      <c:valAx>
        <c:axId val="20910507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b="1">
                    <a:latin typeface="Arial"/>
                    <a:cs typeface="Arial"/>
                  </a:rPr>
                  <a:t>Relative Fold Change</a:t>
                </a:r>
              </a:p>
            </c:rich>
          </c:tx>
          <c:layout>
            <c:manualLayout>
              <c:xMode val="edge"/>
              <c:yMode val="edge"/>
              <c:x val="0.000694444444444445"/>
              <c:y val="0.10865412656751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"/>
              </a:defRPr>
            </a:pPr>
            <a:endParaRPr lang="en-US"/>
          </a:p>
        </c:txPr>
        <c:crossAx val="2091045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87377734033246"/>
          <c:y val="0.0736902158063575"/>
          <c:w val="0.168157261592301"/>
          <c:h val="0.176419510061242"/>
        </c:manualLayout>
      </c:layout>
      <c:overlay val="0"/>
      <c:txPr>
        <a:bodyPr/>
        <a:lstStyle/>
        <a:p>
          <a:pPr>
            <a:defRPr b="1" i="0">
              <a:latin typeface="Arial"/>
            </a:defRPr>
          </a:pPr>
          <a:endParaRPr lang="en-US"/>
        </a:p>
      </c:txPr>
    </c:legend>
    <c:plotVisOnly val="1"/>
    <c:dispBlanksAs val="gap"/>
    <c:showDLblsOverMax val="0"/>
  </c:chart>
  <c:spPr>
    <a:ln w="12700">
      <a:solidFill>
        <a:schemeClr val="tx1"/>
      </a:solidFill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87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98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2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9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7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95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0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0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3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4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5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5978" y="0"/>
            <a:ext cx="88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S4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5978" y="368868"/>
            <a:ext cx="351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A.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5978" y="3443392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B</a:t>
            </a:r>
            <a:r>
              <a:rPr lang="en-US" sz="1200" b="1" dirty="0" smtClean="0">
                <a:latin typeface="Arial"/>
                <a:cs typeface="Arial"/>
              </a:rPr>
              <a:t>.</a:t>
            </a:r>
            <a:endParaRPr lang="en-US" sz="1200" b="1" dirty="0">
              <a:latin typeface="Arial"/>
              <a:cs typeface="Arial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2062355"/>
              </p:ext>
            </p:extLst>
          </p:nvPr>
        </p:nvGraphicFramePr>
        <p:xfrm>
          <a:off x="2438400" y="450290"/>
          <a:ext cx="3657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9686604"/>
              </p:ext>
            </p:extLst>
          </p:nvPr>
        </p:nvGraphicFramePr>
        <p:xfrm>
          <a:off x="2438400" y="3523114"/>
          <a:ext cx="3657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598334" y="1677888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*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75289" y="928512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620735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*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65889" y="620735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*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45667" y="674089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*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98334" y="4981222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*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75289" y="4673445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*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0" y="3762724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*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65889" y="3566502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*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45667" y="4365668"/>
            <a:ext cx="25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040906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Whitsett</dc:creator>
  <cp:lastModifiedBy>Timothy Whitsett</cp:lastModifiedBy>
  <cp:revision>4</cp:revision>
  <dcterms:created xsi:type="dcterms:W3CDTF">2014-01-07T17:30:15Z</dcterms:created>
  <dcterms:modified xsi:type="dcterms:W3CDTF">2014-01-07T17:31:29Z</dcterms:modified>
</cp:coreProperties>
</file>