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13" d="100"/>
          <a:sy n="113" d="100"/>
        </p:scale>
        <p:origin x="-21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twhitsett:Desktop:MCR%20Revision:10-21-13%20BCLxL%20Clonogenic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twhitsett:Desktop:MCR%20Revision:10-21-13%20BCLxL%20Clonogenic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twhitsett:Desktop:MCR%20Revision:10-21-13%20BCLxL%20Clonogenics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twhitsett:Desktop:MCR%20Revision:10-21-13%20BCLxL%20Clonogenic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'H1975'!$B$5</c:f>
              <c:strCache>
                <c:ptCount val="1"/>
                <c:pt idx="0">
                  <c:v>NT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('H1975'!$C$12,'H1975'!$D$12,'H1975'!$C$22,'H1975'!$D$22)</c:f>
                <c:numCache>
                  <c:formatCode>General</c:formatCode>
                  <c:ptCount val="4"/>
                  <c:pt idx="0">
                    <c:v>0.0462886433833923</c:v>
                  </c:pt>
                  <c:pt idx="1">
                    <c:v>0.040650406504065</c:v>
                  </c:pt>
                  <c:pt idx="2">
                    <c:v>0.0578882074332568</c:v>
                  </c:pt>
                  <c:pt idx="3">
                    <c:v>0.043519149814623</c:v>
                  </c:pt>
                </c:numCache>
              </c:numRef>
            </c:plus>
            <c:minus>
              <c:numRef>
                <c:f>('H1975'!$C$12,'H1975'!$D$12,'H1975'!$C$22,'H1975'!$D$22)</c:f>
                <c:numCache>
                  <c:formatCode>General</c:formatCode>
                  <c:ptCount val="4"/>
                  <c:pt idx="0">
                    <c:v>0.0462886433833923</c:v>
                  </c:pt>
                  <c:pt idx="1">
                    <c:v>0.040650406504065</c:v>
                  </c:pt>
                  <c:pt idx="2">
                    <c:v>0.0578882074332568</c:v>
                  </c:pt>
                  <c:pt idx="3">
                    <c:v>0.043519149814623</c:v>
                  </c:pt>
                </c:numCache>
              </c:numRef>
            </c:minus>
          </c:errBars>
          <c:cat>
            <c:strRef>
              <c:f>('H1975'!$F$6,'H1975'!$G$6,'H1975'!$F$16,'H1975'!$G$16)</c:f>
              <c:strCache>
                <c:ptCount val="4"/>
                <c:pt idx="0">
                  <c:v>NT</c:v>
                </c:pt>
                <c:pt idx="1">
                  <c:v>TWK</c:v>
                </c:pt>
                <c:pt idx="2">
                  <c:v>Cis</c:v>
                </c:pt>
                <c:pt idx="3">
                  <c:v>Cis+TWK</c:v>
                </c:pt>
              </c:strCache>
            </c:strRef>
          </c:cat>
          <c:val>
            <c:numRef>
              <c:f>('H1975'!$C$13,'H1975'!$D$13,'H1975'!$C$23,'H1975'!$D$23)</c:f>
              <c:numCache>
                <c:formatCode>General</c:formatCode>
                <c:ptCount val="4"/>
                <c:pt idx="0">
                  <c:v>1.0</c:v>
                </c:pt>
                <c:pt idx="1">
                  <c:v>1.242424242424242</c:v>
                </c:pt>
                <c:pt idx="2">
                  <c:v>0.612794612794613</c:v>
                </c:pt>
                <c:pt idx="3">
                  <c:v>0.966329966329966</c:v>
                </c:pt>
              </c:numCache>
            </c:numRef>
          </c:val>
        </c:ser>
        <c:ser>
          <c:idx val="1"/>
          <c:order val="1"/>
          <c:tx>
            <c:strRef>
              <c:f>'H1975'!$E$5</c:f>
              <c:strCache>
                <c:ptCount val="1"/>
                <c:pt idx="0">
                  <c:v>Bcl-xL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('H1975'!$F$12,'H1975'!$G$12,'H1975'!$F$22,'H1975'!$G$22)</c:f>
                <c:numCache>
                  <c:formatCode>General</c:formatCode>
                  <c:ptCount val="4"/>
                  <c:pt idx="0">
                    <c:v>0.0616313015124143</c:v>
                  </c:pt>
                  <c:pt idx="1">
                    <c:v>0.0571428571428571</c:v>
                  </c:pt>
                  <c:pt idx="2">
                    <c:v>0.0721665463772573</c:v>
                  </c:pt>
                  <c:pt idx="3">
                    <c:v>0.0603917377610209</c:v>
                  </c:pt>
                </c:numCache>
              </c:numRef>
            </c:plus>
            <c:minus>
              <c:numRef>
                <c:f>('H1975'!$F$12,'H1975'!$G$12,'H1975'!$F$22,'H1975'!$G$22)</c:f>
                <c:numCache>
                  <c:formatCode>General</c:formatCode>
                  <c:ptCount val="4"/>
                  <c:pt idx="0">
                    <c:v>0.0616313015124143</c:v>
                  </c:pt>
                  <c:pt idx="1">
                    <c:v>0.0571428571428571</c:v>
                  </c:pt>
                  <c:pt idx="2">
                    <c:v>0.0721665463772573</c:v>
                  </c:pt>
                  <c:pt idx="3">
                    <c:v>0.0603917377610209</c:v>
                  </c:pt>
                </c:numCache>
              </c:numRef>
            </c:minus>
          </c:errBars>
          <c:cat>
            <c:strRef>
              <c:f>('H1975'!$F$6,'H1975'!$G$6,'H1975'!$F$16,'H1975'!$G$16)</c:f>
              <c:strCache>
                <c:ptCount val="4"/>
                <c:pt idx="0">
                  <c:v>NT</c:v>
                </c:pt>
                <c:pt idx="1">
                  <c:v>TWK</c:v>
                </c:pt>
                <c:pt idx="2">
                  <c:v>Cis</c:v>
                </c:pt>
                <c:pt idx="3">
                  <c:v>Cis+TWK</c:v>
                </c:pt>
              </c:strCache>
            </c:strRef>
          </c:cat>
          <c:val>
            <c:numRef>
              <c:f>('H1975'!$F$13,'H1975'!$G$13,'H1975'!$F$23,'H1975'!$G$23)</c:f>
              <c:numCache>
                <c:formatCode>General</c:formatCode>
                <c:ptCount val="4"/>
                <c:pt idx="0">
                  <c:v>0.824915824915825</c:v>
                </c:pt>
                <c:pt idx="1">
                  <c:v>1.060606060606061</c:v>
                </c:pt>
                <c:pt idx="2">
                  <c:v>0.427609427609428</c:v>
                </c:pt>
                <c:pt idx="3">
                  <c:v>0.754208754208754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97054808"/>
        <c:axId val="2096612984"/>
      </c:barChart>
      <c:catAx>
        <c:axId val="209705480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b="1" i="0">
                <a:latin typeface="Arial"/>
              </a:defRPr>
            </a:pPr>
            <a:endParaRPr lang="en-US"/>
          </a:p>
        </c:txPr>
        <c:crossAx val="2096612984"/>
        <c:crosses val="autoZero"/>
        <c:auto val="1"/>
        <c:lblAlgn val="ctr"/>
        <c:lblOffset val="100"/>
        <c:noMultiLvlLbl val="0"/>
      </c:catAx>
      <c:valAx>
        <c:axId val="209661298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 smtClean="0">
                    <a:latin typeface="Arial"/>
                    <a:cs typeface="Arial"/>
                  </a:rPr>
                  <a:t>Surviving Fraction</a:t>
                </a:r>
                <a:endParaRPr lang="en-US" dirty="0">
                  <a:latin typeface="Arial"/>
                  <a:cs typeface="Arial"/>
                </a:endParaRPr>
              </a:p>
            </c:rich>
          </c:tx>
          <c:layout>
            <c:manualLayout>
              <c:xMode val="edge"/>
              <c:yMode val="edge"/>
              <c:x val="0.031153845210362"/>
              <c:y val="0.1604805604590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 i="0">
                <a:latin typeface="Arial"/>
              </a:defRPr>
            </a:pPr>
            <a:endParaRPr lang="en-US"/>
          </a:p>
        </c:txPr>
        <c:crossAx val="2097054808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b="1" i="0">
              <a:latin typeface="Arial"/>
            </a:defRPr>
          </a:pPr>
          <a:endParaRPr lang="en-US"/>
        </a:p>
      </c:txPr>
    </c:legend>
    <c:plotVisOnly val="1"/>
    <c:dispBlanksAs val="gap"/>
    <c:showDLblsOverMax val="0"/>
  </c:chart>
  <c:spPr>
    <a:ln w="12700">
      <a:solidFill>
        <a:schemeClr val="tx1"/>
      </a:solidFill>
    </a:ln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'H1975'!$B$5</c:f>
              <c:strCache>
                <c:ptCount val="1"/>
                <c:pt idx="0">
                  <c:v>NT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('H1975'!$C$12,'H1975'!$D$12,'H1975'!$C$32,'H1975'!$D$32)</c:f>
                <c:numCache>
                  <c:formatCode>General</c:formatCode>
                  <c:ptCount val="4"/>
                  <c:pt idx="0">
                    <c:v>0.0462886433833923</c:v>
                  </c:pt>
                  <c:pt idx="1">
                    <c:v>0.040650406504065</c:v>
                  </c:pt>
                  <c:pt idx="2">
                    <c:v>0.0738796431108589</c:v>
                  </c:pt>
                  <c:pt idx="3">
                    <c:v>0.0538130034991545</c:v>
                  </c:pt>
                </c:numCache>
              </c:numRef>
            </c:plus>
            <c:minus>
              <c:numRef>
                <c:f>('H1975'!$C$12,'H1975'!$D$12,'H1975'!$C$32,'H1975'!$D$32)</c:f>
                <c:numCache>
                  <c:formatCode>General</c:formatCode>
                  <c:ptCount val="4"/>
                  <c:pt idx="0">
                    <c:v>0.0462886433833923</c:v>
                  </c:pt>
                  <c:pt idx="1">
                    <c:v>0.040650406504065</c:v>
                  </c:pt>
                  <c:pt idx="2">
                    <c:v>0.0738796431108589</c:v>
                  </c:pt>
                  <c:pt idx="3">
                    <c:v>0.0538130034991545</c:v>
                  </c:pt>
                </c:numCache>
              </c:numRef>
            </c:minus>
          </c:errBars>
          <c:cat>
            <c:strRef>
              <c:f>('H1975'!$F$6,'H1975'!$G$6,'H1975'!$F$26,'H1975'!$G$26)</c:f>
              <c:strCache>
                <c:ptCount val="4"/>
                <c:pt idx="0">
                  <c:v>NT</c:v>
                </c:pt>
                <c:pt idx="1">
                  <c:v>TWK</c:v>
                </c:pt>
                <c:pt idx="2">
                  <c:v>2G</c:v>
                </c:pt>
                <c:pt idx="3">
                  <c:v>2G+TWK</c:v>
                </c:pt>
              </c:strCache>
            </c:strRef>
          </c:cat>
          <c:val>
            <c:numRef>
              <c:f>('H1975'!$C$13,'H1975'!$D$13,'H1975'!$C$33,'H1975'!$D$33)</c:f>
              <c:numCache>
                <c:formatCode>General</c:formatCode>
                <c:ptCount val="4"/>
                <c:pt idx="0">
                  <c:v>1.0</c:v>
                </c:pt>
                <c:pt idx="1">
                  <c:v>1.242424242424242</c:v>
                </c:pt>
                <c:pt idx="2">
                  <c:v>0.595959595959596</c:v>
                </c:pt>
                <c:pt idx="3">
                  <c:v>1.067340067340067</c:v>
                </c:pt>
              </c:numCache>
            </c:numRef>
          </c:val>
        </c:ser>
        <c:ser>
          <c:idx val="1"/>
          <c:order val="1"/>
          <c:tx>
            <c:strRef>
              <c:f>'H1975'!$E$5</c:f>
              <c:strCache>
                <c:ptCount val="1"/>
                <c:pt idx="0">
                  <c:v>Bcl-xL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('H1975'!$F$12,'H1975'!$G$12,'H1975'!$F$32,'H1975'!$G$32)</c:f>
                <c:numCache>
                  <c:formatCode>General</c:formatCode>
                  <c:ptCount val="4"/>
                  <c:pt idx="0">
                    <c:v>0.0616313015124143</c:v>
                  </c:pt>
                  <c:pt idx="1">
                    <c:v>0.0571428571428571</c:v>
                  </c:pt>
                  <c:pt idx="2">
                    <c:v>0.065084779614403</c:v>
                  </c:pt>
                  <c:pt idx="3">
                    <c:v>0.0629197639928776</c:v>
                  </c:pt>
                </c:numCache>
              </c:numRef>
            </c:plus>
            <c:minus>
              <c:numRef>
                <c:f>('H1975'!$F$12,'H1975'!$G$12,'H1975'!$F$32,'H1975'!$G$32)</c:f>
                <c:numCache>
                  <c:formatCode>General</c:formatCode>
                  <c:ptCount val="4"/>
                  <c:pt idx="0">
                    <c:v>0.0616313015124143</c:v>
                  </c:pt>
                  <c:pt idx="1">
                    <c:v>0.0571428571428571</c:v>
                  </c:pt>
                  <c:pt idx="2">
                    <c:v>0.065084779614403</c:v>
                  </c:pt>
                  <c:pt idx="3">
                    <c:v>0.0629197639928776</c:v>
                  </c:pt>
                </c:numCache>
              </c:numRef>
            </c:minus>
          </c:errBars>
          <c:cat>
            <c:strRef>
              <c:f>('H1975'!$F$6,'H1975'!$G$6,'H1975'!$F$26,'H1975'!$G$26)</c:f>
              <c:strCache>
                <c:ptCount val="4"/>
                <c:pt idx="0">
                  <c:v>NT</c:v>
                </c:pt>
                <c:pt idx="1">
                  <c:v>TWK</c:v>
                </c:pt>
                <c:pt idx="2">
                  <c:v>2G</c:v>
                </c:pt>
                <c:pt idx="3">
                  <c:v>2G+TWK</c:v>
                </c:pt>
              </c:strCache>
            </c:strRef>
          </c:cat>
          <c:val>
            <c:numRef>
              <c:f>('H1975'!$F$13,'H1975'!$G$13,'H1975'!$F$33,'H1975'!$G$33)</c:f>
              <c:numCache>
                <c:formatCode>General</c:formatCode>
                <c:ptCount val="4"/>
                <c:pt idx="0">
                  <c:v>0.824915824915825</c:v>
                </c:pt>
                <c:pt idx="1">
                  <c:v>1.060606060606061</c:v>
                </c:pt>
                <c:pt idx="2">
                  <c:v>0.390572390572391</c:v>
                </c:pt>
                <c:pt idx="3">
                  <c:v>0.723905723905724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94649656"/>
        <c:axId val="2094965352"/>
      </c:barChart>
      <c:catAx>
        <c:axId val="209464965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b="1" i="0">
                <a:latin typeface="Arial"/>
              </a:defRPr>
            </a:pPr>
            <a:endParaRPr lang="en-US"/>
          </a:p>
        </c:txPr>
        <c:crossAx val="2094965352"/>
        <c:crosses val="autoZero"/>
        <c:auto val="1"/>
        <c:lblAlgn val="ctr"/>
        <c:lblOffset val="100"/>
        <c:noMultiLvlLbl val="0"/>
      </c:catAx>
      <c:valAx>
        <c:axId val="209496535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 smtClean="0">
                    <a:latin typeface="Arial"/>
                    <a:cs typeface="Arial"/>
                  </a:rPr>
                  <a:t>Surviving Fraction</a:t>
                </a:r>
                <a:endParaRPr lang="en-US" dirty="0">
                  <a:latin typeface="Arial"/>
                  <a:cs typeface="Arial"/>
                </a:endParaRPr>
              </a:p>
            </c:rich>
          </c:tx>
          <c:layout>
            <c:manualLayout>
              <c:xMode val="edge"/>
              <c:yMode val="edge"/>
              <c:x val="0.031153845210362"/>
              <c:y val="0.225562813567559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 i="0">
                <a:latin typeface="Arial"/>
              </a:defRPr>
            </a:pPr>
            <a:endParaRPr lang="en-US"/>
          </a:p>
        </c:txPr>
        <c:crossAx val="2094649656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b="1" i="0">
              <a:latin typeface="Arial"/>
            </a:defRPr>
          </a:pPr>
          <a:endParaRPr lang="en-US"/>
        </a:p>
      </c:txPr>
    </c:legend>
    <c:plotVisOnly val="1"/>
    <c:dispBlanksAs val="gap"/>
    <c:showDLblsOverMax val="0"/>
  </c:chart>
  <c:spPr>
    <a:ln w="12700">
      <a:solidFill>
        <a:schemeClr val="tx1"/>
      </a:solidFill>
    </a:ln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'H2073'!$C$2</c:f>
              <c:strCache>
                <c:ptCount val="1"/>
                <c:pt idx="0">
                  <c:v>NT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('H2073'!$C$8,'H2073'!$D$8,'H2073'!$C$18,'H2073'!$D$18)</c:f>
                <c:numCache>
                  <c:formatCode>General</c:formatCode>
                  <c:ptCount val="4"/>
                  <c:pt idx="0">
                    <c:v>0.0332740377369517</c:v>
                  </c:pt>
                  <c:pt idx="1">
                    <c:v>0.038961038961039</c:v>
                  </c:pt>
                  <c:pt idx="2">
                    <c:v>0.0468138386455969</c:v>
                  </c:pt>
                  <c:pt idx="3">
                    <c:v>0.0491429028949688</c:v>
                  </c:pt>
                </c:numCache>
              </c:numRef>
            </c:plus>
            <c:minus>
              <c:numRef>
                <c:f>('H2073'!$C$8,'H2073'!$D$8,'H2073'!$C$18,'H2073'!$D$18)</c:f>
                <c:numCache>
                  <c:formatCode>General</c:formatCode>
                  <c:ptCount val="4"/>
                  <c:pt idx="0">
                    <c:v>0.0332740377369517</c:v>
                  </c:pt>
                  <c:pt idx="1">
                    <c:v>0.038961038961039</c:v>
                  </c:pt>
                  <c:pt idx="2">
                    <c:v>0.0468138386455969</c:v>
                  </c:pt>
                  <c:pt idx="3">
                    <c:v>0.0491429028949688</c:v>
                  </c:pt>
                </c:numCache>
              </c:numRef>
            </c:minus>
          </c:errBars>
          <c:cat>
            <c:strRef>
              <c:f>('H2073'!$F$2,'H2073'!$G$2,'H2073'!$F$12,'H2073'!$G$12)</c:f>
              <c:strCache>
                <c:ptCount val="4"/>
                <c:pt idx="0">
                  <c:v>NT</c:v>
                </c:pt>
                <c:pt idx="1">
                  <c:v>TWK</c:v>
                </c:pt>
                <c:pt idx="2">
                  <c:v>Cis</c:v>
                </c:pt>
                <c:pt idx="3">
                  <c:v>Cis+TWK</c:v>
                </c:pt>
              </c:strCache>
            </c:strRef>
          </c:cat>
          <c:val>
            <c:numRef>
              <c:f>('H2073'!$C$9,'H2073'!$D$9,'H2073'!$C$19,'H2073'!$D$19)</c:f>
              <c:numCache>
                <c:formatCode>General</c:formatCode>
                <c:ptCount val="4"/>
                <c:pt idx="0">
                  <c:v>1.0</c:v>
                </c:pt>
                <c:pt idx="1">
                  <c:v>1.17557251908397</c:v>
                </c:pt>
                <c:pt idx="2">
                  <c:v>0.524173027989822</c:v>
                </c:pt>
                <c:pt idx="3">
                  <c:v>0.94910941475827</c:v>
                </c:pt>
              </c:numCache>
            </c:numRef>
          </c:val>
        </c:ser>
        <c:ser>
          <c:idx val="1"/>
          <c:order val="1"/>
          <c:tx>
            <c:strRef>
              <c:f>'H2073'!$E$1</c:f>
              <c:strCache>
                <c:ptCount val="1"/>
                <c:pt idx="0">
                  <c:v>Bcl-xL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('H2073'!$F$8,'H2073'!$G$8,'H2073'!$F$18,'H2073'!$G$18)</c:f>
                <c:numCache>
                  <c:formatCode>General</c:formatCode>
                  <c:ptCount val="4"/>
                  <c:pt idx="0">
                    <c:v>0.0314125431954168</c:v>
                  </c:pt>
                  <c:pt idx="1">
                    <c:v>0.0273653344229941</c:v>
                  </c:pt>
                  <c:pt idx="2">
                    <c:v>0.0715067921909349</c:v>
                  </c:pt>
                  <c:pt idx="3">
                    <c:v>0.0592315357747875</c:v>
                  </c:pt>
                </c:numCache>
              </c:numRef>
            </c:plus>
            <c:minus>
              <c:numRef>
                <c:f>('H2073'!$F$8,'H2073'!$G$8,'H2073'!$F$18,'H2073'!$G$18)</c:f>
                <c:numCache>
                  <c:formatCode>General</c:formatCode>
                  <c:ptCount val="4"/>
                  <c:pt idx="0">
                    <c:v>0.0314125431954168</c:v>
                  </c:pt>
                  <c:pt idx="1">
                    <c:v>0.0273653344229941</c:v>
                  </c:pt>
                  <c:pt idx="2">
                    <c:v>0.0715067921909349</c:v>
                  </c:pt>
                  <c:pt idx="3">
                    <c:v>0.0592315357747875</c:v>
                  </c:pt>
                </c:numCache>
              </c:numRef>
            </c:minus>
          </c:errBars>
          <c:cat>
            <c:strRef>
              <c:f>('H2073'!$F$2,'H2073'!$G$2,'H2073'!$F$12,'H2073'!$G$12)</c:f>
              <c:strCache>
                <c:ptCount val="4"/>
                <c:pt idx="0">
                  <c:v>NT</c:v>
                </c:pt>
                <c:pt idx="1">
                  <c:v>TWK</c:v>
                </c:pt>
                <c:pt idx="2">
                  <c:v>Cis</c:v>
                </c:pt>
                <c:pt idx="3">
                  <c:v>Cis+TWK</c:v>
                </c:pt>
              </c:strCache>
            </c:strRef>
          </c:cat>
          <c:val>
            <c:numRef>
              <c:f>('H2073'!$F$9,'H2073'!$G$9,'H2073'!$F$19,'H2073'!$G$19)</c:f>
              <c:numCache>
                <c:formatCode>General</c:formatCode>
                <c:ptCount val="4"/>
                <c:pt idx="0">
                  <c:v>0.78117048346056</c:v>
                </c:pt>
                <c:pt idx="1">
                  <c:v>0.979643765903308</c:v>
                </c:pt>
                <c:pt idx="2">
                  <c:v>0.282442748091603</c:v>
                </c:pt>
                <c:pt idx="3">
                  <c:v>0.717557251908397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96979912"/>
        <c:axId val="2096251784"/>
      </c:barChart>
      <c:catAx>
        <c:axId val="209697991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b="1" i="0">
                <a:latin typeface="Arial"/>
              </a:defRPr>
            </a:pPr>
            <a:endParaRPr lang="en-US"/>
          </a:p>
        </c:txPr>
        <c:crossAx val="2096251784"/>
        <c:crosses val="autoZero"/>
        <c:auto val="1"/>
        <c:lblAlgn val="ctr"/>
        <c:lblOffset val="100"/>
        <c:noMultiLvlLbl val="0"/>
      </c:catAx>
      <c:valAx>
        <c:axId val="209625178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>
                    <a:latin typeface="Arial"/>
                    <a:cs typeface="Arial"/>
                  </a:rPr>
                  <a:t>Surviving Fraction</a:t>
                </a:r>
              </a:p>
            </c:rich>
          </c:tx>
          <c:layout>
            <c:manualLayout>
              <c:xMode val="edge"/>
              <c:yMode val="edge"/>
              <c:x val="0.022784886264217"/>
              <c:y val="0.135230727689915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 i="0">
                <a:latin typeface="Arial"/>
              </a:defRPr>
            </a:pPr>
            <a:endParaRPr lang="en-US"/>
          </a:p>
        </c:txPr>
        <c:crossAx val="2096979912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b="1" i="0">
              <a:latin typeface="Arial"/>
            </a:defRPr>
          </a:pPr>
          <a:endParaRPr lang="en-US"/>
        </a:p>
      </c:txPr>
    </c:legend>
    <c:plotVisOnly val="1"/>
    <c:dispBlanksAs val="gap"/>
    <c:showDLblsOverMax val="0"/>
  </c:chart>
  <c:spPr>
    <a:ln w="12700">
      <a:solidFill>
        <a:schemeClr val="tx1"/>
      </a:solidFill>
    </a:ln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'H2073'!$B$1</c:f>
              <c:strCache>
                <c:ptCount val="1"/>
                <c:pt idx="0">
                  <c:v>NT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('H2073'!$C$8,'H2073'!$D$8,'H2073'!$C$28,'H2073'!$D$28)</c:f>
                <c:numCache>
                  <c:formatCode>General</c:formatCode>
                  <c:ptCount val="4"/>
                  <c:pt idx="0">
                    <c:v>0.0332740377369517</c:v>
                  </c:pt>
                  <c:pt idx="1">
                    <c:v>0.038961038961039</c:v>
                  </c:pt>
                  <c:pt idx="2">
                    <c:v>0.0565750085797017</c:v>
                  </c:pt>
                  <c:pt idx="3">
                    <c:v>0.03125</c:v>
                  </c:pt>
                </c:numCache>
              </c:numRef>
            </c:plus>
            <c:minus>
              <c:numRef>
                <c:f>('H2073'!$C$8,'H2073'!$D$8,'H2073'!$C$28,'H2073'!$D$28)</c:f>
                <c:numCache>
                  <c:formatCode>General</c:formatCode>
                  <c:ptCount val="4"/>
                  <c:pt idx="0">
                    <c:v>0.0332740377369517</c:v>
                  </c:pt>
                  <c:pt idx="1">
                    <c:v>0.038961038961039</c:v>
                  </c:pt>
                  <c:pt idx="2">
                    <c:v>0.0565750085797017</c:v>
                  </c:pt>
                  <c:pt idx="3">
                    <c:v>0.03125</c:v>
                  </c:pt>
                </c:numCache>
              </c:numRef>
            </c:minus>
          </c:errBars>
          <c:cat>
            <c:strRef>
              <c:f>('H2073'!$C$2,'H2073'!$D$2,'H2073'!$C$22,'H2073'!$D$22)</c:f>
              <c:strCache>
                <c:ptCount val="4"/>
                <c:pt idx="0">
                  <c:v>NT</c:v>
                </c:pt>
                <c:pt idx="1">
                  <c:v>TWK</c:v>
                </c:pt>
                <c:pt idx="2">
                  <c:v>2G</c:v>
                </c:pt>
                <c:pt idx="3">
                  <c:v>2G+TWK</c:v>
                </c:pt>
              </c:strCache>
            </c:strRef>
          </c:cat>
          <c:val>
            <c:numRef>
              <c:f>('H2073'!$C$9,'H2073'!$D$9,'H2073'!$C$29,'H2073'!$D$29)</c:f>
              <c:numCache>
                <c:formatCode>General</c:formatCode>
                <c:ptCount val="4"/>
                <c:pt idx="0">
                  <c:v>1.0</c:v>
                </c:pt>
                <c:pt idx="1">
                  <c:v>1.17557251908397</c:v>
                </c:pt>
                <c:pt idx="2">
                  <c:v>0.618320610687023</c:v>
                </c:pt>
                <c:pt idx="3">
                  <c:v>0.977099236641221</c:v>
                </c:pt>
              </c:numCache>
            </c:numRef>
          </c:val>
        </c:ser>
        <c:ser>
          <c:idx val="1"/>
          <c:order val="1"/>
          <c:tx>
            <c:strRef>
              <c:f>'H2073'!$E$1</c:f>
              <c:strCache>
                <c:ptCount val="1"/>
                <c:pt idx="0">
                  <c:v>Bcl-xL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('H2073'!$F$8,'H2073'!$G$8,'H2073'!$F$28,'H2073'!$G$28)</c:f>
                <c:numCache>
                  <c:formatCode>General</c:formatCode>
                  <c:ptCount val="4"/>
                  <c:pt idx="0">
                    <c:v>0.0314125431954168</c:v>
                  </c:pt>
                  <c:pt idx="1">
                    <c:v>0.0273653344229941</c:v>
                  </c:pt>
                  <c:pt idx="2">
                    <c:v>0.0987426953172896</c:v>
                  </c:pt>
                  <c:pt idx="3">
                    <c:v>0.0588235294117647</c:v>
                  </c:pt>
                </c:numCache>
              </c:numRef>
            </c:plus>
            <c:minus>
              <c:numRef>
                <c:f>('H2073'!$F$8,'H2073'!$G$8,'H2073'!$F$28,'H2073'!$G$28)</c:f>
                <c:numCache>
                  <c:formatCode>General</c:formatCode>
                  <c:ptCount val="4"/>
                  <c:pt idx="0">
                    <c:v>0.0314125431954168</c:v>
                  </c:pt>
                  <c:pt idx="1">
                    <c:v>0.0273653344229941</c:v>
                  </c:pt>
                  <c:pt idx="2">
                    <c:v>0.0987426953172896</c:v>
                  </c:pt>
                  <c:pt idx="3">
                    <c:v>0.0588235294117647</c:v>
                  </c:pt>
                </c:numCache>
              </c:numRef>
            </c:minus>
          </c:errBars>
          <c:cat>
            <c:strRef>
              <c:f>('H2073'!$C$2,'H2073'!$D$2,'H2073'!$C$22,'H2073'!$D$22)</c:f>
              <c:strCache>
                <c:ptCount val="4"/>
                <c:pt idx="0">
                  <c:v>NT</c:v>
                </c:pt>
                <c:pt idx="1">
                  <c:v>TWK</c:v>
                </c:pt>
                <c:pt idx="2">
                  <c:v>2G</c:v>
                </c:pt>
                <c:pt idx="3">
                  <c:v>2G+TWK</c:v>
                </c:pt>
              </c:strCache>
            </c:strRef>
          </c:cat>
          <c:val>
            <c:numRef>
              <c:f>('H2073'!$F$9,'H2073'!$G$9,'H2073'!$F$29,'H2073'!$G$29)</c:f>
              <c:numCache>
                <c:formatCode>General</c:formatCode>
                <c:ptCount val="4"/>
                <c:pt idx="0">
                  <c:v>0.78117048346056</c:v>
                </c:pt>
                <c:pt idx="1">
                  <c:v>0.979643765903308</c:v>
                </c:pt>
                <c:pt idx="2">
                  <c:v>0.348600508905852</c:v>
                </c:pt>
                <c:pt idx="3">
                  <c:v>0.778625954198473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96222616"/>
        <c:axId val="2096219560"/>
      </c:barChart>
      <c:catAx>
        <c:axId val="209622261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b="1" i="0">
                <a:latin typeface="Arial"/>
              </a:defRPr>
            </a:pPr>
            <a:endParaRPr lang="en-US"/>
          </a:p>
        </c:txPr>
        <c:crossAx val="2096219560"/>
        <c:crosses val="autoZero"/>
        <c:auto val="1"/>
        <c:lblAlgn val="ctr"/>
        <c:lblOffset val="100"/>
        <c:noMultiLvlLbl val="0"/>
      </c:catAx>
      <c:valAx>
        <c:axId val="209621956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b="1" i="0">
                    <a:latin typeface="Arial"/>
                    <a:cs typeface="Arial"/>
                  </a:defRPr>
                </a:pPr>
                <a:r>
                  <a:rPr lang="en-US" b="1" i="0">
                    <a:latin typeface="Arial"/>
                    <a:cs typeface="Arial"/>
                  </a:rPr>
                  <a:t>Surviving Fraction</a:t>
                </a:r>
              </a:p>
            </c:rich>
          </c:tx>
          <c:layout>
            <c:manualLayout>
              <c:xMode val="edge"/>
              <c:yMode val="edge"/>
              <c:x val="0.0193126640419947"/>
              <c:y val="0.21183076015149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 i="0">
                <a:latin typeface="Arial"/>
              </a:defRPr>
            </a:pPr>
            <a:endParaRPr lang="en-US"/>
          </a:p>
        </c:txPr>
        <c:crossAx val="2096222616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b="1" i="0">
              <a:latin typeface="Arial"/>
            </a:defRPr>
          </a:pPr>
          <a:endParaRPr lang="en-US"/>
        </a:p>
      </c:txPr>
    </c:legend>
    <c:plotVisOnly val="1"/>
    <c:dispBlanksAs val="gap"/>
    <c:showDLblsOverMax val="0"/>
  </c:chart>
  <c:spPr>
    <a:ln w="12700">
      <a:solidFill>
        <a:schemeClr val="tx1"/>
      </a:solidFill>
    </a:ln>
  </c:sp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81E1A-D4FB-214A-A0EB-99377C4D6EEE}" type="datetimeFigureOut">
              <a:rPr lang="en-US" smtClean="0"/>
              <a:t>1/7/14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8878C-D56C-7243-A9CB-0DFE80D3B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2624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81E1A-D4FB-214A-A0EB-99377C4D6EEE}" type="datetimeFigureOut">
              <a:rPr lang="en-US" smtClean="0"/>
              <a:t>1/7/14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8878C-D56C-7243-A9CB-0DFE80D3B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554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81E1A-D4FB-214A-A0EB-99377C4D6EEE}" type="datetimeFigureOut">
              <a:rPr lang="en-US" smtClean="0"/>
              <a:t>1/7/14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8878C-D56C-7243-A9CB-0DFE80D3B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019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81E1A-D4FB-214A-A0EB-99377C4D6EEE}" type="datetimeFigureOut">
              <a:rPr lang="en-US" smtClean="0"/>
              <a:t>1/7/14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8878C-D56C-7243-A9CB-0DFE80D3B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822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81E1A-D4FB-214A-A0EB-99377C4D6EEE}" type="datetimeFigureOut">
              <a:rPr lang="en-US" smtClean="0"/>
              <a:t>1/7/14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8878C-D56C-7243-A9CB-0DFE80D3B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8794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81E1A-D4FB-214A-A0EB-99377C4D6EEE}" type="datetimeFigureOut">
              <a:rPr lang="en-US" smtClean="0"/>
              <a:t>1/7/14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8878C-D56C-7243-A9CB-0DFE80D3B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367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81E1A-D4FB-214A-A0EB-99377C4D6EEE}" type="datetimeFigureOut">
              <a:rPr lang="en-US" smtClean="0"/>
              <a:t>1/7/14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8878C-D56C-7243-A9CB-0DFE80D3B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275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81E1A-D4FB-214A-A0EB-99377C4D6EEE}" type="datetimeFigureOut">
              <a:rPr lang="en-US" smtClean="0"/>
              <a:t>1/7/14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8878C-D56C-7243-A9CB-0DFE80D3B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953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81E1A-D4FB-214A-A0EB-99377C4D6EEE}" type="datetimeFigureOut">
              <a:rPr lang="en-US" smtClean="0"/>
              <a:t>1/7/14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8878C-D56C-7243-A9CB-0DFE80D3B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895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81E1A-D4FB-214A-A0EB-99377C4D6EEE}" type="datetimeFigureOut">
              <a:rPr lang="en-US" smtClean="0"/>
              <a:t>1/7/14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8878C-D56C-7243-A9CB-0DFE80D3B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5314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81E1A-D4FB-214A-A0EB-99377C4D6EEE}" type="datetimeFigureOut">
              <a:rPr lang="en-US" smtClean="0"/>
              <a:t>1/7/14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8878C-D56C-7243-A9CB-0DFE80D3B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15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A81E1A-D4FB-214A-A0EB-99377C4D6EEE}" type="datetimeFigureOut">
              <a:rPr lang="en-US" smtClean="0"/>
              <a:t>1/7/14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8878C-D56C-7243-A9CB-0DFE80D3B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8898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4" Type="http://schemas.openxmlformats.org/officeDocument/2006/relationships/chart" Target="../charts/chart3.xml"/><Relationship Id="rId5" Type="http://schemas.openxmlformats.org/officeDocument/2006/relationships/chart" Target="../charts/chart4.xml"/><Relationship Id="rId6" Type="http://schemas.openxmlformats.org/officeDocument/2006/relationships/image" Target="../media/image1.png"/><Relationship Id="rId7" Type="http://schemas.microsoft.com/office/2007/relationships/hdphoto" Target="../media/hdphoto1.wdp"/><Relationship Id="rId8" Type="http://schemas.openxmlformats.org/officeDocument/2006/relationships/image" Target="../media/image2.tiff"/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54247574"/>
              </p:ext>
            </p:extLst>
          </p:nvPr>
        </p:nvGraphicFramePr>
        <p:xfrm>
          <a:off x="832555" y="1481215"/>
          <a:ext cx="3650600" cy="25068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26692879"/>
              </p:ext>
            </p:extLst>
          </p:nvPr>
        </p:nvGraphicFramePr>
        <p:xfrm>
          <a:off x="832555" y="4161912"/>
          <a:ext cx="3650600" cy="25126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16296660"/>
              </p:ext>
            </p:extLst>
          </p:nvPr>
        </p:nvGraphicFramePr>
        <p:xfrm>
          <a:off x="4834533" y="1482247"/>
          <a:ext cx="3657600" cy="25072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72665926"/>
              </p:ext>
            </p:extLst>
          </p:nvPr>
        </p:nvGraphicFramePr>
        <p:xfrm>
          <a:off x="4834533" y="4163396"/>
          <a:ext cx="3657600" cy="25129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93614" y="0"/>
            <a:ext cx="8858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Figure S5</a:t>
            </a:r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28916" y="354392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latin typeface="Arial"/>
                <a:cs typeface="Arial"/>
              </a:rPr>
              <a:t>Bcl-xL</a:t>
            </a:r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28916" y="842840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Tubulin</a:t>
            </a:r>
            <a:endParaRPr lang="en-US" sz="1200" b="1" dirty="0">
              <a:latin typeface="Arial"/>
              <a:cs typeface="Arial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842730" y="354391"/>
            <a:ext cx="1141050" cy="805409"/>
            <a:chOff x="1584642" y="2106045"/>
            <a:chExt cx="966519" cy="973172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070" t="44214" r="62721" b="45825"/>
            <a:stretch/>
          </p:blipFill>
          <p:spPr>
            <a:xfrm>
              <a:off x="1584642" y="2106045"/>
              <a:ext cx="966519" cy="473087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132" t="27137" r="68013" b="64323"/>
            <a:stretch/>
          </p:blipFill>
          <p:spPr>
            <a:xfrm>
              <a:off x="1584642" y="2610447"/>
              <a:ext cx="966519" cy="468770"/>
            </a:xfrm>
            <a:prstGeom prst="rect">
              <a:avLst/>
            </a:prstGeom>
          </p:spPr>
        </p:pic>
      </p:grpSp>
      <p:sp>
        <p:nvSpPr>
          <p:cNvPr id="15" name="TextBox 14"/>
          <p:cNvSpPr txBox="1"/>
          <p:nvPr/>
        </p:nvSpPr>
        <p:spPr>
          <a:xfrm>
            <a:off x="835818" y="1192592"/>
            <a:ext cx="5998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latin typeface="Arial"/>
                <a:cs typeface="Arial"/>
              </a:rPr>
              <a:t>siCtrl</a:t>
            </a:r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17994" y="1192592"/>
            <a:ext cx="6755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latin typeface="Arial"/>
                <a:cs typeface="Arial"/>
              </a:rPr>
              <a:t>Bcl-xL</a:t>
            </a:r>
            <a:endParaRPr lang="en-US" sz="1200" b="1" dirty="0">
              <a:latin typeface="Arial"/>
              <a:cs typeface="Arial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4834533" y="396342"/>
            <a:ext cx="1140025" cy="731150"/>
            <a:chOff x="3528917" y="2106045"/>
            <a:chExt cx="988997" cy="883268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712" t="44214" r="23632" b="45825"/>
            <a:stretch/>
          </p:blipFill>
          <p:spPr>
            <a:xfrm>
              <a:off x="3528917" y="2106045"/>
              <a:ext cx="988997" cy="473087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062" t="26259" r="29644" b="65960"/>
            <a:stretch/>
          </p:blipFill>
          <p:spPr>
            <a:xfrm>
              <a:off x="3528918" y="2562269"/>
              <a:ext cx="988996" cy="427044"/>
            </a:xfrm>
            <a:prstGeom prst="rect">
              <a:avLst/>
            </a:prstGeom>
          </p:spPr>
        </p:pic>
      </p:grpSp>
      <p:sp>
        <p:nvSpPr>
          <p:cNvPr id="20" name="TextBox 19"/>
          <p:cNvSpPr txBox="1"/>
          <p:nvPr/>
        </p:nvSpPr>
        <p:spPr>
          <a:xfrm>
            <a:off x="5974560" y="412176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latin typeface="Arial"/>
                <a:cs typeface="Arial"/>
              </a:rPr>
              <a:t>Bcl-xL</a:t>
            </a:r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974560" y="788244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Tubulin</a:t>
            </a:r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835530" y="1150530"/>
            <a:ext cx="5998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latin typeface="Arial"/>
                <a:cs typeface="Arial"/>
              </a:rPr>
              <a:t>siCtrl</a:t>
            </a:r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387438" y="1161768"/>
            <a:ext cx="6755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>
                <a:latin typeface="Arial"/>
                <a:cs typeface="Arial"/>
              </a:rPr>
              <a:t>Bcl-xL</a:t>
            </a:r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94001" y="319977"/>
            <a:ext cx="3513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A.</a:t>
            </a:r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495979" y="319977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/>
                <a:cs typeface="Arial"/>
              </a:rPr>
              <a:t>B</a:t>
            </a:r>
            <a:r>
              <a:rPr lang="en-US" sz="1200" b="1" dirty="0" smtClean="0">
                <a:latin typeface="Arial"/>
                <a:cs typeface="Arial"/>
              </a:rPr>
              <a:t>.</a:t>
            </a:r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94001" y="1448533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/>
                <a:cs typeface="Arial"/>
              </a:rPr>
              <a:t>C</a:t>
            </a:r>
            <a:r>
              <a:rPr lang="en-US" sz="1200" b="1" dirty="0" smtClean="0">
                <a:latin typeface="Arial"/>
                <a:cs typeface="Arial"/>
              </a:rPr>
              <a:t>.</a:t>
            </a:r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483155" y="1444692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/>
                <a:cs typeface="Arial"/>
              </a:rPr>
              <a:t>D</a:t>
            </a:r>
            <a:r>
              <a:rPr lang="en-US" sz="1200" b="1" dirty="0" smtClean="0">
                <a:latin typeface="Arial"/>
                <a:cs typeface="Arial"/>
              </a:rPr>
              <a:t>.</a:t>
            </a:r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94001" y="4163396"/>
            <a:ext cx="3300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/>
                <a:cs typeface="Arial"/>
              </a:rPr>
              <a:t>E</a:t>
            </a:r>
            <a:r>
              <a:rPr lang="en-US" sz="1200" b="1" dirty="0" smtClean="0">
                <a:latin typeface="Arial"/>
                <a:cs typeface="Arial"/>
              </a:rPr>
              <a:t>.</a:t>
            </a:r>
            <a:endParaRPr lang="en-US" sz="1200" b="1" dirty="0">
              <a:latin typeface="Arial"/>
              <a:cs typeface="Arial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495979" y="4163396"/>
            <a:ext cx="3043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/>
                <a:cs typeface="Arial"/>
              </a:rPr>
              <a:t>F</a:t>
            </a:r>
            <a:r>
              <a:rPr lang="en-US" sz="1200" b="1" dirty="0" smtClean="0">
                <a:latin typeface="Arial"/>
                <a:cs typeface="Arial"/>
              </a:rPr>
              <a:t>.</a:t>
            </a:r>
            <a:endParaRPr lang="en-US" sz="1200" b="1" dirty="0">
              <a:latin typeface="Arial"/>
              <a:cs typeface="Arial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721039" y="2210258"/>
            <a:ext cx="244553" cy="276999"/>
            <a:chOff x="3281669" y="603222"/>
            <a:chExt cx="244553" cy="276999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3281669" y="854078"/>
              <a:ext cx="23601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3281669" y="603222"/>
              <a:ext cx="24455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/>
                  <a:cs typeface="Arial"/>
                </a:rPr>
                <a:t>*</a:t>
              </a:r>
              <a:endParaRPr lang="en-US" sz="1200" b="1" dirty="0">
                <a:latin typeface="Arial"/>
                <a:cs typeface="Arial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3211541" y="1725532"/>
            <a:ext cx="244553" cy="276999"/>
            <a:chOff x="3281669" y="603222"/>
            <a:chExt cx="244553" cy="276999"/>
          </a:xfrm>
        </p:grpSpPr>
        <p:cxnSp>
          <p:nvCxnSpPr>
            <p:cNvPr id="34" name="Straight Connector 33"/>
            <p:cNvCxnSpPr/>
            <p:nvPr/>
          </p:nvCxnSpPr>
          <p:spPr>
            <a:xfrm>
              <a:off x="3281669" y="854078"/>
              <a:ext cx="23601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3281669" y="603222"/>
              <a:ext cx="24455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/>
                  <a:cs typeface="Arial"/>
                </a:rPr>
                <a:t>*</a:t>
              </a:r>
              <a:endParaRPr lang="en-US" sz="1200" b="1" dirty="0">
                <a:latin typeface="Arial"/>
                <a:cs typeface="Arial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709142" y="2322614"/>
            <a:ext cx="244553" cy="276999"/>
            <a:chOff x="3281669" y="603222"/>
            <a:chExt cx="244553" cy="276999"/>
          </a:xfrm>
        </p:grpSpPr>
        <p:cxnSp>
          <p:nvCxnSpPr>
            <p:cNvPr id="37" name="Straight Connector 36"/>
            <p:cNvCxnSpPr/>
            <p:nvPr/>
          </p:nvCxnSpPr>
          <p:spPr>
            <a:xfrm>
              <a:off x="3281669" y="854078"/>
              <a:ext cx="23601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3281669" y="603222"/>
              <a:ext cx="24455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/>
                  <a:cs typeface="Arial"/>
                </a:rPr>
                <a:t>*</a:t>
              </a:r>
              <a:endParaRPr lang="en-US" sz="1200" b="1" dirty="0">
                <a:latin typeface="Arial"/>
                <a:cs typeface="Arial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7226415" y="1770460"/>
            <a:ext cx="244553" cy="276999"/>
            <a:chOff x="3281669" y="603222"/>
            <a:chExt cx="244553" cy="276999"/>
          </a:xfrm>
        </p:grpSpPr>
        <p:cxnSp>
          <p:nvCxnSpPr>
            <p:cNvPr id="40" name="Straight Connector 39"/>
            <p:cNvCxnSpPr/>
            <p:nvPr/>
          </p:nvCxnSpPr>
          <p:spPr>
            <a:xfrm>
              <a:off x="3281669" y="854078"/>
              <a:ext cx="23601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/>
            <p:cNvSpPr txBox="1"/>
            <p:nvPr/>
          </p:nvSpPr>
          <p:spPr>
            <a:xfrm>
              <a:off x="3281669" y="603222"/>
              <a:ext cx="24455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/>
                  <a:cs typeface="Arial"/>
                </a:rPr>
                <a:t>*</a:t>
              </a:r>
              <a:endParaRPr lang="en-US" sz="1200" b="1" dirty="0">
                <a:latin typeface="Arial"/>
                <a:cs typeface="Arial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2721039" y="4974810"/>
            <a:ext cx="244553" cy="276999"/>
            <a:chOff x="3281669" y="603222"/>
            <a:chExt cx="244553" cy="276999"/>
          </a:xfrm>
        </p:grpSpPr>
        <p:cxnSp>
          <p:nvCxnSpPr>
            <p:cNvPr id="43" name="Straight Connector 42"/>
            <p:cNvCxnSpPr/>
            <p:nvPr/>
          </p:nvCxnSpPr>
          <p:spPr>
            <a:xfrm>
              <a:off x="3281669" y="854078"/>
              <a:ext cx="23601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/>
            <p:cNvSpPr txBox="1"/>
            <p:nvPr/>
          </p:nvSpPr>
          <p:spPr>
            <a:xfrm>
              <a:off x="3281669" y="603222"/>
              <a:ext cx="24455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/>
                  <a:cs typeface="Arial"/>
                </a:rPr>
                <a:t>*</a:t>
              </a:r>
              <a:endParaRPr lang="en-US" sz="1200" b="1" dirty="0">
                <a:latin typeface="Arial"/>
                <a:cs typeface="Arial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3202998" y="4369336"/>
            <a:ext cx="244553" cy="276999"/>
            <a:chOff x="3281669" y="603222"/>
            <a:chExt cx="244553" cy="276999"/>
          </a:xfrm>
        </p:grpSpPr>
        <p:cxnSp>
          <p:nvCxnSpPr>
            <p:cNvPr id="46" name="Straight Connector 45"/>
            <p:cNvCxnSpPr/>
            <p:nvPr/>
          </p:nvCxnSpPr>
          <p:spPr>
            <a:xfrm>
              <a:off x="3281669" y="854078"/>
              <a:ext cx="23601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/>
            <p:cNvSpPr txBox="1"/>
            <p:nvPr/>
          </p:nvSpPr>
          <p:spPr>
            <a:xfrm>
              <a:off x="3281669" y="603222"/>
              <a:ext cx="24455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/>
                  <a:cs typeface="Arial"/>
                </a:rPr>
                <a:t>*</a:t>
              </a:r>
              <a:endParaRPr lang="en-US" sz="1200" b="1" dirty="0">
                <a:latin typeface="Arial"/>
                <a:cs typeface="Arial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6709142" y="4974810"/>
            <a:ext cx="244553" cy="276999"/>
            <a:chOff x="3281669" y="603222"/>
            <a:chExt cx="244553" cy="276999"/>
          </a:xfrm>
        </p:grpSpPr>
        <p:cxnSp>
          <p:nvCxnSpPr>
            <p:cNvPr id="49" name="Straight Connector 48"/>
            <p:cNvCxnSpPr/>
            <p:nvPr/>
          </p:nvCxnSpPr>
          <p:spPr>
            <a:xfrm>
              <a:off x="3281669" y="854078"/>
              <a:ext cx="23601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Box 49"/>
            <p:cNvSpPr txBox="1"/>
            <p:nvPr/>
          </p:nvSpPr>
          <p:spPr>
            <a:xfrm>
              <a:off x="3281669" y="603222"/>
              <a:ext cx="24455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/>
                  <a:cs typeface="Arial"/>
                </a:rPr>
                <a:t>*</a:t>
              </a:r>
              <a:endParaRPr lang="en-US" sz="1200" b="1" dirty="0">
                <a:latin typeface="Arial"/>
                <a:cs typeface="Arial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7226415" y="4507835"/>
            <a:ext cx="244553" cy="276999"/>
            <a:chOff x="3281669" y="603222"/>
            <a:chExt cx="244553" cy="276999"/>
          </a:xfrm>
        </p:grpSpPr>
        <p:cxnSp>
          <p:nvCxnSpPr>
            <p:cNvPr id="52" name="Straight Connector 51"/>
            <p:cNvCxnSpPr/>
            <p:nvPr/>
          </p:nvCxnSpPr>
          <p:spPr>
            <a:xfrm>
              <a:off x="3281669" y="854078"/>
              <a:ext cx="236010" cy="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TextBox 52"/>
            <p:cNvSpPr txBox="1"/>
            <p:nvPr/>
          </p:nvSpPr>
          <p:spPr>
            <a:xfrm>
              <a:off x="3281669" y="603222"/>
              <a:ext cx="24455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/>
                  <a:cs typeface="Arial"/>
                </a:rPr>
                <a:t>*</a:t>
              </a:r>
              <a:endParaRPr lang="en-US" sz="1200" b="1" dirty="0">
                <a:latin typeface="Arial"/>
                <a:cs typeface="Arial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2721039" y="1500748"/>
            <a:ext cx="612779" cy="276999"/>
            <a:chOff x="3027428" y="374818"/>
            <a:chExt cx="612779" cy="276999"/>
          </a:xfrm>
        </p:grpSpPr>
        <p:cxnSp>
          <p:nvCxnSpPr>
            <p:cNvPr id="55" name="Straight Connector 54"/>
            <p:cNvCxnSpPr/>
            <p:nvPr/>
          </p:nvCxnSpPr>
          <p:spPr>
            <a:xfrm>
              <a:off x="3027428" y="593135"/>
              <a:ext cx="612779" cy="3841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TextBox 55"/>
            <p:cNvSpPr txBox="1"/>
            <p:nvPr/>
          </p:nvSpPr>
          <p:spPr>
            <a:xfrm>
              <a:off x="3211539" y="374818"/>
              <a:ext cx="24455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/>
                  <a:cs typeface="Arial"/>
                </a:rPr>
                <a:t>*</a:t>
              </a:r>
              <a:endParaRPr lang="en-US" sz="1200" b="1" dirty="0">
                <a:latin typeface="Arial"/>
                <a:cs typeface="Arial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6709142" y="1580565"/>
            <a:ext cx="612779" cy="276999"/>
            <a:chOff x="3027428" y="374818"/>
            <a:chExt cx="612779" cy="276999"/>
          </a:xfrm>
        </p:grpSpPr>
        <p:cxnSp>
          <p:nvCxnSpPr>
            <p:cNvPr id="60" name="Straight Connector 59"/>
            <p:cNvCxnSpPr/>
            <p:nvPr/>
          </p:nvCxnSpPr>
          <p:spPr>
            <a:xfrm>
              <a:off x="3027428" y="593135"/>
              <a:ext cx="612779" cy="3841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TextBox 60"/>
            <p:cNvSpPr txBox="1"/>
            <p:nvPr/>
          </p:nvSpPr>
          <p:spPr>
            <a:xfrm>
              <a:off x="3211539" y="374818"/>
              <a:ext cx="24455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/>
                  <a:cs typeface="Arial"/>
                </a:rPr>
                <a:t>*</a:t>
              </a:r>
              <a:endParaRPr lang="en-US" sz="1200" b="1" dirty="0">
                <a:latin typeface="Arial"/>
                <a:cs typeface="Arial"/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2721039" y="4193171"/>
            <a:ext cx="612779" cy="276999"/>
            <a:chOff x="3027428" y="374818"/>
            <a:chExt cx="612779" cy="276999"/>
          </a:xfrm>
        </p:grpSpPr>
        <p:cxnSp>
          <p:nvCxnSpPr>
            <p:cNvPr id="63" name="Straight Connector 62"/>
            <p:cNvCxnSpPr/>
            <p:nvPr/>
          </p:nvCxnSpPr>
          <p:spPr>
            <a:xfrm>
              <a:off x="3027428" y="593135"/>
              <a:ext cx="612779" cy="3841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TextBox 63"/>
            <p:cNvSpPr txBox="1"/>
            <p:nvPr/>
          </p:nvSpPr>
          <p:spPr>
            <a:xfrm>
              <a:off x="3211539" y="374818"/>
              <a:ext cx="24455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/>
                  <a:cs typeface="Arial"/>
                </a:rPr>
                <a:t>*</a:t>
              </a:r>
              <a:endParaRPr lang="en-US" sz="1200" b="1" dirty="0">
                <a:latin typeface="Arial"/>
                <a:cs typeface="Arial"/>
              </a:endParaRPr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6709142" y="4238123"/>
            <a:ext cx="612779" cy="276999"/>
            <a:chOff x="3027428" y="374818"/>
            <a:chExt cx="612779" cy="276999"/>
          </a:xfrm>
        </p:grpSpPr>
        <p:cxnSp>
          <p:nvCxnSpPr>
            <p:cNvPr id="66" name="Straight Connector 65"/>
            <p:cNvCxnSpPr/>
            <p:nvPr/>
          </p:nvCxnSpPr>
          <p:spPr>
            <a:xfrm>
              <a:off x="3027428" y="593135"/>
              <a:ext cx="612779" cy="3841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66"/>
            <p:cNvSpPr txBox="1"/>
            <p:nvPr/>
          </p:nvSpPr>
          <p:spPr>
            <a:xfrm>
              <a:off x="3211539" y="374818"/>
              <a:ext cx="24455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/>
                  <a:cs typeface="Arial"/>
                </a:rPr>
                <a:t>*</a:t>
              </a:r>
              <a:endParaRPr lang="en-US" sz="1200" b="1" dirty="0">
                <a:latin typeface="Arial"/>
                <a:cs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135136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</Words>
  <Application>Microsoft Macintosh PowerPoint</Application>
  <PresentationFormat>On-screen Show (4:3)</PresentationFormat>
  <Paragraphs>31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TGen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Timothy Whitsett</dc:creator>
  <cp:lastModifiedBy>Timothy Whitsett</cp:lastModifiedBy>
  <cp:revision>1</cp:revision>
  <dcterms:created xsi:type="dcterms:W3CDTF">2014-01-07T17:31:47Z</dcterms:created>
  <dcterms:modified xsi:type="dcterms:W3CDTF">2014-01-07T17:32:05Z</dcterms:modified>
</cp:coreProperties>
</file>