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1" d="100"/>
          <a:sy n="111" d="100"/>
        </p:scale>
        <p:origin x="-1662" y="-78"/>
      </p:cViewPr>
      <p:guideLst>
        <p:guide orient="horz" pos="2160"/>
        <p:guide pos="2880"/>
      </p:guideLst>
    </p:cSldViewPr>
  </p:slideViewPr>
  <p:notesTextViewPr>
    <p:cViewPr>
      <p:scale>
        <a:sx n="100" d="100"/>
        <a:sy n="100" d="100"/>
      </p:scale>
      <p:origin x="0" y="0"/>
    </p:cViewPr>
  </p:notesTextViewPr>
  <p:notesViewPr>
    <p:cSldViewPr snapToGrid="0">
      <p:cViewPr varScale="1">
        <p:scale>
          <a:sx n="88" d="100"/>
          <a:sy n="88" d="100"/>
        </p:scale>
        <p:origin x="-3870" y="-12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Chart%20in%20Microsoft%20Office%20PowerPoint"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Chart%20in%20Microsoft%20Office%20PowerPoint"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manualLayout>
          <c:layoutTarget val="inner"/>
          <c:xMode val="edge"/>
          <c:yMode val="edge"/>
          <c:x val="0.15351961772773137"/>
          <c:y val="0.21049458661417328"/>
          <c:w val="0.64401396265354038"/>
          <c:h val="0.64233729265818851"/>
        </c:manualLayout>
      </c:layout>
      <c:scatterChart>
        <c:scatterStyle val="lineMarker"/>
        <c:ser>
          <c:idx val="0"/>
          <c:order val="0"/>
          <c:tx>
            <c:v>NTCs</c:v>
          </c:tx>
          <c:spPr>
            <a:ln w="28575">
              <a:noFill/>
            </a:ln>
          </c:spPr>
          <c:marker>
            <c:symbol val="diamond"/>
            <c:size val="11"/>
            <c:spPr>
              <a:solidFill>
                <a:schemeClr val="bg1">
                  <a:lumMod val="85000"/>
                </a:schemeClr>
              </a:solidFill>
              <a:ln>
                <a:solidFill>
                  <a:schemeClr val="tx1"/>
                </a:solidFill>
                <a:prstDash val="solid"/>
              </a:ln>
            </c:spPr>
          </c:marker>
          <c:xVal>
            <c:numRef>
              <c:f>'[Chart in Microsoft Office PowerPoint]12.2.11-2 Amplification Delta R'!$F$2:$F$5</c:f>
              <c:numCache>
                <c:formatCode>General</c:formatCode>
                <c:ptCount val="4"/>
                <c:pt idx="0">
                  <c:v>7.6540000000000011E-2</c:v>
                </c:pt>
                <c:pt idx="1">
                  <c:v>-1.8193000000000004E-2</c:v>
                </c:pt>
                <c:pt idx="2">
                  <c:v>-7.819000000000003E-3</c:v>
                </c:pt>
                <c:pt idx="3">
                  <c:v>3.4380000000000049E-3</c:v>
                </c:pt>
              </c:numCache>
            </c:numRef>
          </c:xVal>
          <c:yVal>
            <c:numRef>
              <c:f>'[Chart in Microsoft Office PowerPoint]12.2.11-2 Amplification Delta R'!$F$98:$F$101</c:f>
              <c:numCache>
                <c:formatCode>General</c:formatCode>
                <c:ptCount val="4"/>
                <c:pt idx="0">
                  <c:v>7.3070000000000123E-3</c:v>
                </c:pt>
                <c:pt idx="1">
                  <c:v>5.0490000000000335E-3</c:v>
                </c:pt>
                <c:pt idx="2">
                  <c:v>-2.4920000000000012E-3</c:v>
                </c:pt>
                <c:pt idx="3">
                  <c:v>8.1000000000000505E-5</c:v>
                </c:pt>
              </c:numCache>
            </c:numRef>
          </c:yVal>
        </c:ser>
        <c:ser>
          <c:idx val="2"/>
          <c:order val="1"/>
          <c:tx>
            <c:v>HPA-21a/b genomic</c:v>
          </c:tx>
          <c:spPr>
            <a:ln w="28575">
              <a:noFill/>
            </a:ln>
          </c:spPr>
          <c:marker>
            <c:symbol val="triangle"/>
            <c:size val="12"/>
            <c:spPr>
              <a:solidFill>
                <a:schemeClr val="tx1"/>
              </a:solidFill>
              <a:ln>
                <a:solidFill>
                  <a:schemeClr val="tx1"/>
                </a:solidFill>
              </a:ln>
            </c:spPr>
          </c:marker>
          <c:xVal>
            <c:numRef>
              <c:f>'[Chart in Microsoft Office PowerPoint]12.2.11-2 Amplification Delta R'!$F$8:$F$9</c:f>
              <c:numCache>
                <c:formatCode>General</c:formatCode>
                <c:ptCount val="2"/>
                <c:pt idx="0">
                  <c:v>0.5842459999999996</c:v>
                </c:pt>
                <c:pt idx="1">
                  <c:v>0.53978800000000005</c:v>
                </c:pt>
              </c:numCache>
            </c:numRef>
          </c:xVal>
          <c:yVal>
            <c:numRef>
              <c:f>'[Chart in Microsoft Office PowerPoint]12.2.11-2 Amplification Delta R'!$F$104:$F$105</c:f>
              <c:numCache>
                <c:formatCode>General</c:formatCode>
                <c:ptCount val="2"/>
                <c:pt idx="0">
                  <c:v>0.32389200000000057</c:v>
                </c:pt>
                <c:pt idx="1">
                  <c:v>0.29585800000000056</c:v>
                </c:pt>
              </c:numCache>
            </c:numRef>
          </c:yVal>
        </c:ser>
        <c:ser>
          <c:idx val="3"/>
          <c:order val="2"/>
          <c:tx>
            <c:v>HPA-21a/b PCR</c:v>
          </c:tx>
          <c:spPr>
            <a:ln w="28575">
              <a:noFill/>
            </a:ln>
          </c:spPr>
          <c:marker>
            <c:symbol val="triangle"/>
            <c:size val="12"/>
            <c:spPr>
              <a:solidFill>
                <a:schemeClr val="tx1"/>
              </a:solidFill>
              <a:ln>
                <a:solidFill>
                  <a:schemeClr val="tx1"/>
                </a:solidFill>
                <a:prstDash val="solid"/>
              </a:ln>
            </c:spPr>
          </c:marker>
          <c:xVal>
            <c:numRef>
              <c:f>'[Chart in Microsoft Office PowerPoint]12.2.11-2 Amplification Delta R'!$F$10:$F$11</c:f>
              <c:numCache>
                <c:formatCode>General</c:formatCode>
                <c:ptCount val="2"/>
                <c:pt idx="0">
                  <c:v>0.62063300000000199</c:v>
                </c:pt>
                <c:pt idx="1">
                  <c:v>0.64192500000000363</c:v>
                </c:pt>
              </c:numCache>
            </c:numRef>
          </c:xVal>
          <c:yVal>
            <c:numRef>
              <c:f>'[Chart in Microsoft Office PowerPoint]12.2.11-2 Amplification Delta R'!$F$106:$F$107</c:f>
              <c:numCache>
                <c:formatCode>General</c:formatCode>
                <c:ptCount val="2"/>
                <c:pt idx="0">
                  <c:v>0.39716600000000163</c:v>
                </c:pt>
                <c:pt idx="1">
                  <c:v>0.39683500000000038</c:v>
                </c:pt>
              </c:numCache>
            </c:numRef>
          </c:yVal>
        </c:ser>
        <c:ser>
          <c:idx val="4"/>
          <c:order val="3"/>
          <c:tx>
            <c:v>Unknowns</c:v>
          </c:tx>
          <c:spPr>
            <a:ln w="28575">
              <a:noFill/>
            </a:ln>
          </c:spPr>
          <c:marker>
            <c:symbol val="circle"/>
            <c:size val="10"/>
            <c:spPr>
              <a:solidFill>
                <a:schemeClr val="tx1">
                  <a:lumMod val="50000"/>
                  <a:lumOff val="50000"/>
                </a:schemeClr>
              </a:solidFill>
              <a:ln>
                <a:solidFill>
                  <a:schemeClr val="tx1"/>
                </a:solidFill>
                <a:prstDash val="solid"/>
              </a:ln>
            </c:spPr>
          </c:marker>
          <c:xVal>
            <c:numRef>
              <c:f>'[Chart in Microsoft Office PowerPoint]12.2.11-2 Amplification Delta R'!$F$12:$F$97</c:f>
              <c:numCache>
                <c:formatCode>General</c:formatCode>
                <c:ptCount val="86"/>
                <c:pt idx="0">
                  <c:v>0.93022300000000002</c:v>
                </c:pt>
                <c:pt idx="1">
                  <c:v>0.8918060000000001</c:v>
                </c:pt>
                <c:pt idx="2">
                  <c:v>0.95629299999999751</c:v>
                </c:pt>
                <c:pt idx="3">
                  <c:v>0.88234400000000013</c:v>
                </c:pt>
                <c:pt idx="4">
                  <c:v>0.94269600000000264</c:v>
                </c:pt>
                <c:pt idx="5">
                  <c:v>0.92627300000000001</c:v>
                </c:pt>
                <c:pt idx="6">
                  <c:v>0.88813000000000009</c:v>
                </c:pt>
                <c:pt idx="7">
                  <c:v>0.49996600000000163</c:v>
                </c:pt>
                <c:pt idx="8">
                  <c:v>0.88158499999999662</c:v>
                </c:pt>
                <c:pt idx="9">
                  <c:v>0.86477300000000312</c:v>
                </c:pt>
                <c:pt idx="10">
                  <c:v>0.91308800000000001</c:v>
                </c:pt>
                <c:pt idx="11">
                  <c:v>0.90312599999999998</c:v>
                </c:pt>
                <c:pt idx="12">
                  <c:v>0.8385899999999975</c:v>
                </c:pt>
                <c:pt idx="13">
                  <c:v>0.86087100000000338</c:v>
                </c:pt>
                <c:pt idx="14">
                  <c:v>0.96195500000000311</c:v>
                </c:pt>
                <c:pt idx="15">
                  <c:v>0.94996499999999751</c:v>
                </c:pt>
                <c:pt idx="16">
                  <c:v>0.95399800000000312</c:v>
                </c:pt>
                <c:pt idx="17">
                  <c:v>0.95171900000000165</c:v>
                </c:pt>
                <c:pt idx="18">
                  <c:v>0.93246499999999699</c:v>
                </c:pt>
                <c:pt idx="19">
                  <c:v>0.88978100000000115</c:v>
                </c:pt>
                <c:pt idx="20">
                  <c:v>0.91509400000000163</c:v>
                </c:pt>
                <c:pt idx="21">
                  <c:v>0.89104700000000014</c:v>
                </c:pt>
                <c:pt idx="22">
                  <c:v>0.87965800000000338</c:v>
                </c:pt>
                <c:pt idx="23">
                  <c:v>0.88523000000000007</c:v>
                </c:pt>
                <c:pt idx="24">
                  <c:v>0.56635599999999997</c:v>
                </c:pt>
                <c:pt idx="25">
                  <c:v>0.949376</c:v>
                </c:pt>
                <c:pt idx="26">
                  <c:v>0.94301400000000002</c:v>
                </c:pt>
                <c:pt idx="27">
                  <c:v>0.91956699999999647</c:v>
                </c:pt>
                <c:pt idx="28">
                  <c:v>0.9144949999999975</c:v>
                </c:pt>
                <c:pt idx="29">
                  <c:v>0.71684800000000326</c:v>
                </c:pt>
                <c:pt idx="30">
                  <c:v>0.92113299999999687</c:v>
                </c:pt>
                <c:pt idx="31">
                  <c:v>0.84145900000000162</c:v>
                </c:pt>
                <c:pt idx="32">
                  <c:v>0.85007700000000164</c:v>
                </c:pt>
                <c:pt idx="33">
                  <c:v>0.88024600000000008</c:v>
                </c:pt>
                <c:pt idx="34">
                  <c:v>0.90314000000000005</c:v>
                </c:pt>
                <c:pt idx="35">
                  <c:v>0.9607910000000025</c:v>
                </c:pt>
                <c:pt idx="36">
                  <c:v>0.82787600000000161</c:v>
                </c:pt>
                <c:pt idx="37">
                  <c:v>0.572129000000003</c:v>
                </c:pt>
                <c:pt idx="38">
                  <c:v>0.95854900000000165</c:v>
                </c:pt>
                <c:pt idx="39">
                  <c:v>0.93590300000000004</c:v>
                </c:pt>
                <c:pt idx="40">
                  <c:v>0.95943400000000001</c:v>
                </c:pt>
                <c:pt idx="41">
                  <c:v>0.98186099999999688</c:v>
                </c:pt>
                <c:pt idx="42">
                  <c:v>0.89559800000000012</c:v>
                </c:pt>
                <c:pt idx="43">
                  <c:v>0.88693500000000014</c:v>
                </c:pt>
                <c:pt idx="44">
                  <c:v>0.80402900000000199</c:v>
                </c:pt>
                <c:pt idx="45">
                  <c:v>0.89654500000000015</c:v>
                </c:pt>
                <c:pt idx="46">
                  <c:v>0.89062200000000014</c:v>
                </c:pt>
                <c:pt idx="47">
                  <c:v>0.92148299999999639</c:v>
                </c:pt>
                <c:pt idx="48">
                  <c:v>0.90083000000000002</c:v>
                </c:pt>
                <c:pt idx="49">
                  <c:v>0.89389300000000116</c:v>
                </c:pt>
                <c:pt idx="50">
                  <c:v>0.93355699999999686</c:v>
                </c:pt>
                <c:pt idx="51">
                  <c:v>0.74712800000000312</c:v>
                </c:pt>
                <c:pt idx="52">
                  <c:v>0.85906900000000164</c:v>
                </c:pt>
                <c:pt idx="53">
                  <c:v>0.4594990000000001</c:v>
                </c:pt>
                <c:pt idx="54">
                  <c:v>0.64607700000000312</c:v>
                </c:pt>
                <c:pt idx="55">
                  <c:v>0.82829200000000003</c:v>
                </c:pt>
                <c:pt idx="56">
                  <c:v>0.88120299999999674</c:v>
                </c:pt>
                <c:pt idx="57">
                  <c:v>0.53436499999999687</c:v>
                </c:pt>
                <c:pt idx="58">
                  <c:v>0.89312900000000173</c:v>
                </c:pt>
                <c:pt idx="59">
                  <c:v>1.0145229999999998</c:v>
                </c:pt>
                <c:pt idx="60">
                  <c:v>0.62437800000000165</c:v>
                </c:pt>
                <c:pt idx="61">
                  <c:v>0.88847299999999674</c:v>
                </c:pt>
                <c:pt idx="62">
                  <c:v>0.94671300000000003</c:v>
                </c:pt>
                <c:pt idx="63">
                  <c:v>1.0123229999999999</c:v>
                </c:pt>
                <c:pt idx="64">
                  <c:v>0.936805000000003</c:v>
                </c:pt>
                <c:pt idx="65">
                  <c:v>0.9318689999999975</c:v>
                </c:pt>
                <c:pt idx="66">
                  <c:v>0.90041399999999638</c:v>
                </c:pt>
                <c:pt idx="67">
                  <c:v>0.89269900000000324</c:v>
                </c:pt>
                <c:pt idx="68">
                  <c:v>0.89473600000000009</c:v>
                </c:pt>
                <c:pt idx="69">
                  <c:v>0.89240399999999698</c:v>
                </c:pt>
                <c:pt idx="70">
                  <c:v>0.83325900000000164</c:v>
                </c:pt>
                <c:pt idx="71">
                  <c:v>0.87207800000000313</c:v>
                </c:pt>
                <c:pt idx="72">
                  <c:v>0.87608000000000263</c:v>
                </c:pt>
                <c:pt idx="73">
                  <c:v>0.84351299999999663</c:v>
                </c:pt>
                <c:pt idx="74">
                  <c:v>0.89722700000000011</c:v>
                </c:pt>
                <c:pt idx="75">
                  <c:v>0.949739000000003</c:v>
                </c:pt>
                <c:pt idx="76">
                  <c:v>0.89116199999999968</c:v>
                </c:pt>
                <c:pt idx="77">
                  <c:v>0.87487200000000265</c:v>
                </c:pt>
                <c:pt idx="78">
                  <c:v>0.834507</c:v>
                </c:pt>
                <c:pt idx="79">
                  <c:v>0.86864900000000511</c:v>
                </c:pt>
                <c:pt idx="80">
                  <c:v>0.82442800000000005</c:v>
                </c:pt>
                <c:pt idx="81">
                  <c:v>0.79969800000000313</c:v>
                </c:pt>
                <c:pt idx="82">
                  <c:v>0.8251849999999975</c:v>
                </c:pt>
                <c:pt idx="83">
                  <c:v>0.82777600000000262</c:v>
                </c:pt>
                <c:pt idx="84">
                  <c:v>0.80529200000000001</c:v>
                </c:pt>
                <c:pt idx="85">
                  <c:v>0.8662029999999975</c:v>
                </c:pt>
              </c:numCache>
            </c:numRef>
          </c:xVal>
          <c:yVal>
            <c:numRef>
              <c:f>'[Chart in Microsoft Office PowerPoint]12.2.11-2 Amplification Delta R'!$F$108:$F$193</c:f>
              <c:numCache>
                <c:formatCode>General</c:formatCode>
                <c:ptCount val="86"/>
                <c:pt idx="0">
                  <c:v>3.8760000000000014E-3</c:v>
                </c:pt>
                <c:pt idx="1">
                  <c:v>2.705800000000002E-2</c:v>
                </c:pt>
                <c:pt idx="2">
                  <c:v>3.5725000000000007E-2</c:v>
                </c:pt>
                <c:pt idx="3">
                  <c:v>2.5772000000000014E-2</c:v>
                </c:pt>
                <c:pt idx="4">
                  <c:v>3.0289000000000042E-2</c:v>
                </c:pt>
                <c:pt idx="5">
                  <c:v>2.4776000000000006E-2</c:v>
                </c:pt>
                <c:pt idx="6">
                  <c:v>2.0541000000000014E-2</c:v>
                </c:pt>
                <c:pt idx="7">
                  <c:v>5.8890000000000348E-3</c:v>
                </c:pt>
                <c:pt idx="8">
                  <c:v>2.6914000000000011E-2</c:v>
                </c:pt>
                <c:pt idx="9">
                  <c:v>2.5156000000000005E-2</c:v>
                </c:pt>
                <c:pt idx="10">
                  <c:v>2.9543000000000014E-2</c:v>
                </c:pt>
                <c:pt idx="11">
                  <c:v>2.5855000000000045E-2</c:v>
                </c:pt>
                <c:pt idx="12">
                  <c:v>2.3005000000000012E-2</c:v>
                </c:pt>
                <c:pt idx="13">
                  <c:v>1.4021000000000002E-2</c:v>
                </c:pt>
                <c:pt idx="14">
                  <c:v>4.249500000000004E-2</c:v>
                </c:pt>
                <c:pt idx="15">
                  <c:v>2.949700000000002E-2</c:v>
                </c:pt>
                <c:pt idx="16">
                  <c:v>3.0123000000000004E-2</c:v>
                </c:pt>
                <c:pt idx="17">
                  <c:v>2.9927000000000006E-2</c:v>
                </c:pt>
                <c:pt idx="18">
                  <c:v>2.7971000000000187E-2</c:v>
                </c:pt>
                <c:pt idx="19">
                  <c:v>3.2331000000000186E-2</c:v>
                </c:pt>
                <c:pt idx="20">
                  <c:v>2.6940000000000009E-2</c:v>
                </c:pt>
                <c:pt idx="21">
                  <c:v>2.5567000000000006E-2</c:v>
                </c:pt>
                <c:pt idx="22">
                  <c:v>2.5298000000000008E-2</c:v>
                </c:pt>
                <c:pt idx="23">
                  <c:v>2.3649000000000014E-2</c:v>
                </c:pt>
                <c:pt idx="24">
                  <c:v>7.3360000000000369E-3</c:v>
                </c:pt>
                <c:pt idx="25">
                  <c:v>1.8104000000000026E-2</c:v>
                </c:pt>
                <c:pt idx="26">
                  <c:v>3.4486000000000003E-2</c:v>
                </c:pt>
                <c:pt idx="27">
                  <c:v>2.4602000000000006E-2</c:v>
                </c:pt>
                <c:pt idx="28">
                  <c:v>2.924700000000002E-2</c:v>
                </c:pt>
                <c:pt idx="29">
                  <c:v>7.3080000000000133E-3</c:v>
                </c:pt>
                <c:pt idx="30">
                  <c:v>2.7043000000000053E-2</c:v>
                </c:pt>
                <c:pt idx="31">
                  <c:v>2.2121000000000009E-2</c:v>
                </c:pt>
                <c:pt idx="32">
                  <c:v>2.190300000000002E-2</c:v>
                </c:pt>
                <c:pt idx="33">
                  <c:v>1.9404000000000036E-2</c:v>
                </c:pt>
                <c:pt idx="34">
                  <c:v>2.6473000000000191E-2</c:v>
                </c:pt>
                <c:pt idx="35">
                  <c:v>2.2317000000000014E-2</c:v>
                </c:pt>
                <c:pt idx="36">
                  <c:v>2.8118999999999981E-2</c:v>
                </c:pt>
                <c:pt idx="37">
                  <c:v>-1.0020000000000005E-3</c:v>
                </c:pt>
                <c:pt idx="38">
                  <c:v>3.7563000000000013E-2</c:v>
                </c:pt>
                <c:pt idx="39">
                  <c:v>3.4761000000000007E-2</c:v>
                </c:pt>
                <c:pt idx="40">
                  <c:v>3.5722000000000011E-2</c:v>
                </c:pt>
                <c:pt idx="41">
                  <c:v>1.6914000000000009E-2</c:v>
                </c:pt>
                <c:pt idx="42">
                  <c:v>2.4544000000000007E-2</c:v>
                </c:pt>
                <c:pt idx="43">
                  <c:v>1.4612000000000003E-2</c:v>
                </c:pt>
                <c:pt idx="44">
                  <c:v>1.8603000000000005E-2</c:v>
                </c:pt>
                <c:pt idx="45">
                  <c:v>2.2744000000000014E-2</c:v>
                </c:pt>
                <c:pt idx="46">
                  <c:v>2.4944000000000008E-2</c:v>
                </c:pt>
                <c:pt idx="47">
                  <c:v>1.1872000000000023E-2</c:v>
                </c:pt>
                <c:pt idx="48">
                  <c:v>3.1714000000000006E-2</c:v>
                </c:pt>
                <c:pt idx="49">
                  <c:v>2.4150000000000001E-2</c:v>
                </c:pt>
                <c:pt idx="50">
                  <c:v>3.4612000000000011E-2</c:v>
                </c:pt>
                <c:pt idx="51">
                  <c:v>9.3660000000000687E-3</c:v>
                </c:pt>
                <c:pt idx="52">
                  <c:v>1.9282000000000032E-2</c:v>
                </c:pt>
                <c:pt idx="53">
                  <c:v>9.9230000000000342E-3</c:v>
                </c:pt>
                <c:pt idx="54">
                  <c:v>5.4750000000000345E-3</c:v>
                </c:pt>
                <c:pt idx="55">
                  <c:v>1.6538000000000008E-2</c:v>
                </c:pt>
                <c:pt idx="56">
                  <c:v>1.6581000000000037E-2</c:v>
                </c:pt>
                <c:pt idx="57">
                  <c:v>6.5250000000000022E-3</c:v>
                </c:pt>
                <c:pt idx="58">
                  <c:v>2.6595000000000014E-2</c:v>
                </c:pt>
                <c:pt idx="59">
                  <c:v>1.4430999999999999E-2</c:v>
                </c:pt>
                <c:pt idx="60">
                  <c:v>0.32712900000000056</c:v>
                </c:pt>
                <c:pt idx="61">
                  <c:v>3.1269000000000012E-2</c:v>
                </c:pt>
                <c:pt idx="62">
                  <c:v>3.3526E-2</c:v>
                </c:pt>
                <c:pt idx="63">
                  <c:v>2.6165000000000011E-2</c:v>
                </c:pt>
                <c:pt idx="64">
                  <c:v>3.1378000000000017E-2</c:v>
                </c:pt>
                <c:pt idx="65">
                  <c:v>3.2275000000000262E-2</c:v>
                </c:pt>
                <c:pt idx="66">
                  <c:v>3.0051000000000015E-2</c:v>
                </c:pt>
                <c:pt idx="67">
                  <c:v>1.8222000000000002E-2</c:v>
                </c:pt>
                <c:pt idx="68">
                  <c:v>2.7043000000000053E-2</c:v>
                </c:pt>
                <c:pt idx="69">
                  <c:v>2.0713000000000002E-2</c:v>
                </c:pt>
                <c:pt idx="70">
                  <c:v>2.3244000000000004E-2</c:v>
                </c:pt>
                <c:pt idx="71">
                  <c:v>1.7790000000000011E-2</c:v>
                </c:pt>
                <c:pt idx="72">
                  <c:v>2.2538000000000009E-2</c:v>
                </c:pt>
                <c:pt idx="73">
                  <c:v>2.6902000000000009E-2</c:v>
                </c:pt>
                <c:pt idx="74">
                  <c:v>1.595100000000001E-2</c:v>
                </c:pt>
                <c:pt idx="75">
                  <c:v>3.6040000000000023E-2</c:v>
                </c:pt>
                <c:pt idx="76">
                  <c:v>3.0134000000000005E-2</c:v>
                </c:pt>
                <c:pt idx="77">
                  <c:v>2.6649000000000058E-2</c:v>
                </c:pt>
                <c:pt idx="78">
                  <c:v>2.5112000000000002E-2</c:v>
                </c:pt>
                <c:pt idx="79">
                  <c:v>3.2170000000000018E-2</c:v>
                </c:pt>
                <c:pt idx="80">
                  <c:v>1.8587000000000006E-2</c:v>
                </c:pt>
                <c:pt idx="81">
                  <c:v>2.4986000000000005E-2</c:v>
                </c:pt>
                <c:pt idx="82">
                  <c:v>2.6809000000000058E-2</c:v>
                </c:pt>
                <c:pt idx="83">
                  <c:v>3.0249000000000015E-2</c:v>
                </c:pt>
                <c:pt idx="84">
                  <c:v>2.3192000000000001E-2</c:v>
                </c:pt>
                <c:pt idx="85">
                  <c:v>2.1460000000000014E-2</c:v>
                </c:pt>
              </c:numCache>
            </c:numRef>
          </c:yVal>
        </c:ser>
        <c:ser>
          <c:idx val="1"/>
          <c:order val="4"/>
          <c:tx>
            <c:v>HPA-21a/a genomic</c:v>
          </c:tx>
          <c:spPr>
            <a:ln w="28575">
              <a:noFill/>
            </a:ln>
          </c:spPr>
          <c:marker>
            <c:symbol val="diamond"/>
            <c:size val="12"/>
            <c:spPr>
              <a:solidFill>
                <a:schemeClr val="tx1"/>
              </a:solidFill>
              <a:ln>
                <a:solidFill>
                  <a:schemeClr val="tx1"/>
                </a:solidFill>
                <a:prstDash val="solid"/>
              </a:ln>
            </c:spPr>
          </c:marker>
          <c:xVal>
            <c:numRef>
              <c:f>'[Chart in Microsoft Office PowerPoint]12.2.11-2 Amplification Delta R'!$F$6:$F$7</c:f>
              <c:numCache>
                <c:formatCode>General</c:formatCode>
                <c:ptCount val="2"/>
                <c:pt idx="0">
                  <c:v>0.70865100000000325</c:v>
                </c:pt>
                <c:pt idx="1">
                  <c:v>0.69933199999999962</c:v>
                </c:pt>
              </c:numCache>
            </c:numRef>
          </c:xVal>
          <c:yVal>
            <c:numRef>
              <c:f>'[Chart in Microsoft Office PowerPoint]12.2.11-2 Amplification Delta R'!$F$102:$F$103</c:f>
              <c:numCache>
                <c:formatCode>General</c:formatCode>
                <c:ptCount val="2"/>
                <c:pt idx="0">
                  <c:v>1.2860000000000005E-2</c:v>
                </c:pt>
                <c:pt idx="1">
                  <c:v>9.8760000000000688E-3</c:v>
                </c:pt>
              </c:numCache>
            </c:numRef>
          </c:yVal>
        </c:ser>
        <c:axId val="76171904"/>
        <c:axId val="76182272"/>
      </c:scatterChart>
      <c:valAx>
        <c:axId val="76171904"/>
        <c:scaling>
          <c:orientation val="minMax"/>
          <c:min val="-5.000000000000001E-2"/>
        </c:scaling>
        <c:axPos val="b"/>
        <c:title>
          <c:tx>
            <c:rich>
              <a:bodyPr/>
              <a:lstStyle/>
              <a:p>
                <a:pPr>
                  <a:defRPr sz="1200" b="1" i="0" u="none" strike="noStrike" baseline="0">
                    <a:solidFill>
                      <a:srgbClr val="000000"/>
                    </a:solidFill>
                    <a:latin typeface="+mn-lt"/>
                    <a:ea typeface="Arial"/>
                    <a:cs typeface="Arial"/>
                  </a:defRPr>
                </a:pPr>
                <a:r>
                  <a:rPr lang="en-US" sz="1200">
                    <a:latin typeface="+mn-lt"/>
                  </a:rPr>
                  <a:t>HPA-21a (FAM)</a:t>
                </a:r>
              </a:p>
            </c:rich>
          </c:tx>
          <c:layout>
            <c:manualLayout>
              <c:xMode val="edge"/>
              <c:yMode val="edge"/>
              <c:x val="0.32847948346399175"/>
              <c:y val="0.90754473546023096"/>
            </c:manualLayout>
          </c:layout>
          <c:spPr>
            <a:noFill/>
            <a:ln w="25400">
              <a:noFill/>
            </a:ln>
          </c:spPr>
        </c:title>
        <c:numFmt formatCode="#,##0.0" sourceLinked="0"/>
        <c:tickLblPos val="nextTo"/>
        <c:spPr>
          <a:ln w="19050">
            <a:solidFill>
              <a:srgbClr val="000000"/>
            </a:solidFill>
            <a:prstDash val="solid"/>
          </a:ln>
        </c:spPr>
        <c:txPr>
          <a:bodyPr rot="0" vert="horz"/>
          <a:lstStyle/>
          <a:p>
            <a:pPr>
              <a:defRPr sz="1200" b="1" i="0" u="none" strike="noStrike" baseline="0">
                <a:solidFill>
                  <a:srgbClr val="000000"/>
                </a:solidFill>
                <a:latin typeface="Arial"/>
                <a:ea typeface="Arial"/>
                <a:cs typeface="Arial"/>
              </a:defRPr>
            </a:pPr>
            <a:endParaRPr lang="en-US"/>
          </a:p>
        </c:txPr>
        <c:crossAx val="76182272"/>
        <c:crosses val="autoZero"/>
        <c:crossBetween val="midCat"/>
      </c:valAx>
      <c:valAx>
        <c:axId val="76182272"/>
        <c:scaling>
          <c:orientation val="minMax"/>
          <c:max val="0.5"/>
          <c:min val="-5.000000000000001E-2"/>
        </c:scaling>
        <c:axPos val="l"/>
        <c:title>
          <c:tx>
            <c:rich>
              <a:bodyPr/>
              <a:lstStyle/>
              <a:p>
                <a:pPr>
                  <a:defRPr sz="1200" b="1" i="0" u="none" strike="noStrike" baseline="0">
                    <a:solidFill>
                      <a:srgbClr val="000000"/>
                    </a:solidFill>
                    <a:latin typeface="Arial"/>
                    <a:ea typeface="Arial"/>
                    <a:cs typeface="Arial"/>
                  </a:defRPr>
                </a:pPr>
                <a:r>
                  <a:rPr lang="en-US" sz="1200"/>
                  <a:t>HPA-21b (Cy5)</a:t>
                </a:r>
              </a:p>
            </c:rich>
          </c:tx>
          <c:layout>
            <c:manualLayout>
              <c:xMode val="edge"/>
              <c:yMode val="edge"/>
              <c:x val="1.8018562678815107E-2"/>
              <c:y val="0.32099156550743863"/>
            </c:manualLayout>
          </c:layout>
          <c:spPr>
            <a:noFill/>
            <a:ln w="25400">
              <a:noFill/>
            </a:ln>
          </c:spPr>
        </c:title>
        <c:numFmt formatCode="General" sourceLinked="1"/>
        <c:tickLblPos val="nextTo"/>
        <c:spPr>
          <a:ln w="19050">
            <a:solidFill>
              <a:srgbClr val="000000"/>
            </a:solidFill>
            <a:prstDash val="solid"/>
          </a:ln>
        </c:spPr>
        <c:txPr>
          <a:bodyPr rot="0" vert="horz"/>
          <a:lstStyle/>
          <a:p>
            <a:pPr>
              <a:defRPr sz="1200" b="1" i="0" u="none" strike="noStrike" baseline="0">
                <a:solidFill>
                  <a:srgbClr val="000000"/>
                </a:solidFill>
                <a:latin typeface="Arial"/>
                <a:ea typeface="Arial"/>
                <a:cs typeface="Arial"/>
              </a:defRPr>
            </a:pPr>
            <a:endParaRPr lang="en-US"/>
          </a:p>
        </c:txPr>
        <c:crossAx val="76171904"/>
        <c:crosses val="autoZero"/>
        <c:crossBetween val="midCat"/>
      </c:valAx>
      <c:spPr>
        <a:noFill/>
        <a:ln w="12700">
          <a:noFill/>
          <a:prstDash val="solid"/>
        </a:ln>
      </c:spPr>
    </c:plotArea>
    <c:plotVisOnly val="1"/>
    <c:dispBlanksAs val="gap"/>
  </c:chart>
  <c:spPr>
    <a:solidFill>
      <a:srgbClr val="FFFFFF"/>
    </a:solidFill>
    <a:ln w="3175">
      <a:noFill/>
      <a:prstDash val="solid"/>
    </a:ln>
  </c:spPr>
  <c:txPr>
    <a:bodyPr/>
    <a:lstStyle/>
    <a:p>
      <a:pPr>
        <a:defRPr sz="1000" b="0" i="0" u="none" strike="noStrike" baseline="0">
          <a:solidFill>
            <a:srgbClr val="000000"/>
          </a:solidFill>
          <a:latin typeface="Arial"/>
          <a:ea typeface="Arial"/>
          <a:cs typeface="Arial"/>
        </a:defRPr>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manualLayout>
          <c:layoutTarget val="inner"/>
          <c:xMode val="edge"/>
          <c:yMode val="edge"/>
          <c:x val="0.21963683111039753"/>
          <c:y val="0.134764081213986"/>
          <c:w val="0.64401396265354038"/>
          <c:h val="0.64233729265818751"/>
        </c:manualLayout>
      </c:layout>
      <c:scatterChart>
        <c:scatterStyle val="lineMarker"/>
        <c:ser>
          <c:idx val="0"/>
          <c:order val="0"/>
          <c:tx>
            <c:v>NTCs</c:v>
          </c:tx>
          <c:spPr>
            <a:ln w="28575">
              <a:noFill/>
            </a:ln>
          </c:spPr>
          <c:marker>
            <c:symbol val="diamond"/>
            <c:size val="12"/>
            <c:spPr>
              <a:solidFill>
                <a:schemeClr val="bg1">
                  <a:lumMod val="75000"/>
                </a:schemeClr>
              </a:solidFill>
              <a:ln>
                <a:solidFill>
                  <a:schemeClr val="tx1"/>
                </a:solidFill>
                <a:prstDash val="solid"/>
              </a:ln>
            </c:spPr>
          </c:marker>
          <c:xVal>
            <c:numRef>
              <c:f>'[Chart in Microsoft Office PowerPoint]12.2.11-1 Amplification Delta R'!$I$2:$I$5</c:f>
              <c:numCache>
                <c:formatCode>General</c:formatCode>
                <c:ptCount val="4"/>
                <c:pt idx="0">
                  <c:v>-1.6025000000000025E-2</c:v>
                </c:pt>
                <c:pt idx="1">
                  <c:v>-4.3750000000000004E-3</c:v>
                </c:pt>
                <c:pt idx="2">
                  <c:v>-4.9970000000000014E-3</c:v>
                </c:pt>
                <c:pt idx="3">
                  <c:v>8.4050000000000461E-3</c:v>
                </c:pt>
              </c:numCache>
            </c:numRef>
          </c:xVal>
          <c:yVal>
            <c:numRef>
              <c:f>'[Chart in Microsoft Office PowerPoint]12.2.11-1 Amplification Delta R'!$I$98:$I$101</c:f>
              <c:numCache>
                <c:formatCode>General</c:formatCode>
                <c:ptCount val="4"/>
                <c:pt idx="0">
                  <c:v>9.8670000000000511E-3</c:v>
                </c:pt>
                <c:pt idx="1">
                  <c:v>-1.8630000000000025E-3</c:v>
                </c:pt>
                <c:pt idx="2">
                  <c:v>-5.6370000000000014E-3</c:v>
                </c:pt>
                <c:pt idx="3">
                  <c:v>-6.3100000000000014E-3</c:v>
                </c:pt>
              </c:numCache>
            </c:numRef>
          </c:yVal>
        </c:ser>
        <c:ser>
          <c:idx val="2"/>
          <c:order val="1"/>
          <c:tx>
            <c:v>HPA-12a/b genomic</c:v>
          </c:tx>
          <c:spPr>
            <a:ln w="28575">
              <a:noFill/>
            </a:ln>
          </c:spPr>
          <c:marker>
            <c:symbol val="triangle"/>
            <c:size val="12"/>
            <c:spPr>
              <a:solidFill>
                <a:schemeClr val="tx1"/>
              </a:solidFill>
              <a:ln>
                <a:solidFill>
                  <a:schemeClr val="tx1"/>
                </a:solidFill>
                <a:prstDash val="solid"/>
              </a:ln>
            </c:spPr>
          </c:marker>
          <c:xVal>
            <c:numRef>
              <c:f>'[Chart in Microsoft Office PowerPoint]12.2.11-1 Amplification Delta R'!$I$8:$I$9</c:f>
              <c:numCache>
                <c:formatCode>General</c:formatCode>
                <c:ptCount val="2"/>
                <c:pt idx="0">
                  <c:v>0.12954800000000025</c:v>
                </c:pt>
                <c:pt idx="1">
                  <c:v>0.11663100000000012</c:v>
                </c:pt>
              </c:numCache>
            </c:numRef>
          </c:xVal>
          <c:yVal>
            <c:numRef>
              <c:f>'[Chart in Microsoft Office PowerPoint]12.2.11-1 Amplification Delta R'!$I$104:$I$105</c:f>
              <c:numCache>
                <c:formatCode>General</c:formatCode>
                <c:ptCount val="2"/>
                <c:pt idx="0">
                  <c:v>0.87262900000000476</c:v>
                </c:pt>
                <c:pt idx="1">
                  <c:v>0.81116100000000002</c:v>
                </c:pt>
              </c:numCache>
            </c:numRef>
          </c:yVal>
        </c:ser>
        <c:ser>
          <c:idx val="3"/>
          <c:order val="2"/>
          <c:tx>
            <c:v>HPA-12a/b PCR</c:v>
          </c:tx>
          <c:spPr>
            <a:ln w="28575">
              <a:noFill/>
            </a:ln>
          </c:spPr>
          <c:marker>
            <c:symbol val="triangle"/>
            <c:size val="12"/>
            <c:spPr>
              <a:solidFill>
                <a:schemeClr val="tx1"/>
              </a:solidFill>
              <a:ln>
                <a:solidFill>
                  <a:schemeClr val="tx1"/>
                </a:solidFill>
                <a:prstDash val="solid"/>
              </a:ln>
            </c:spPr>
          </c:marker>
          <c:xVal>
            <c:numRef>
              <c:f>'[Chart in Microsoft Office PowerPoint]12.2.11-1 Amplification Delta R'!$I$10:$I$11</c:f>
              <c:numCache>
                <c:formatCode>General</c:formatCode>
                <c:ptCount val="2"/>
                <c:pt idx="0">
                  <c:v>0.100368</c:v>
                </c:pt>
                <c:pt idx="1">
                  <c:v>0.14381500000000025</c:v>
                </c:pt>
              </c:numCache>
            </c:numRef>
          </c:xVal>
          <c:yVal>
            <c:numRef>
              <c:f>'[Chart in Microsoft Office PowerPoint]12.2.11-1 Amplification Delta R'!$I$106:$I$107</c:f>
              <c:numCache>
                <c:formatCode>General</c:formatCode>
                <c:ptCount val="2"/>
                <c:pt idx="0">
                  <c:v>0.63874800000000476</c:v>
                </c:pt>
                <c:pt idx="1">
                  <c:v>0.40001300000000001</c:v>
                </c:pt>
              </c:numCache>
            </c:numRef>
          </c:yVal>
        </c:ser>
        <c:ser>
          <c:idx val="4"/>
          <c:order val="3"/>
          <c:tx>
            <c:v>Unknowns</c:v>
          </c:tx>
          <c:spPr>
            <a:ln w="28575">
              <a:noFill/>
            </a:ln>
          </c:spPr>
          <c:marker>
            <c:symbol val="circle"/>
            <c:size val="10"/>
            <c:spPr>
              <a:solidFill>
                <a:schemeClr val="tx1">
                  <a:lumMod val="50000"/>
                  <a:lumOff val="50000"/>
                </a:schemeClr>
              </a:solidFill>
              <a:ln>
                <a:solidFill>
                  <a:schemeClr val="tx1"/>
                </a:solidFill>
                <a:prstDash val="solid"/>
              </a:ln>
            </c:spPr>
          </c:marker>
          <c:xVal>
            <c:numRef>
              <c:f>'[Chart in Microsoft Office PowerPoint]12.2.11-1 Amplification Delta R'!$I$12:$I$97</c:f>
              <c:numCache>
                <c:formatCode>General</c:formatCode>
                <c:ptCount val="86"/>
                <c:pt idx="0">
                  <c:v>0.58642799999999651</c:v>
                </c:pt>
                <c:pt idx="1">
                  <c:v>0.5751849999999975</c:v>
                </c:pt>
                <c:pt idx="2">
                  <c:v>0.53676500000000005</c:v>
                </c:pt>
                <c:pt idx="3">
                  <c:v>0.48534300000000002</c:v>
                </c:pt>
                <c:pt idx="4">
                  <c:v>0.52188400000000001</c:v>
                </c:pt>
                <c:pt idx="5">
                  <c:v>0.52945900000000001</c:v>
                </c:pt>
                <c:pt idx="6">
                  <c:v>0.49090400000000056</c:v>
                </c:pt>
                <c:pt idx="7">
                  <c:v>0.43187100000000056</c:v>
                </c:pt>
                <c:pt idx="8">
                  <c:v>0.48045100000000002</c:v>
                </c:pt>
                <c:pt idx="9">
                  <c:v>0.42460500000000001</c:v>
                </c:pt>
                <c:pt idx="10">
                  <c:v>0.5023569999999965</c:v>
                </c:pt>
                <c:pt idx="11">
                  <c:v>0.52224300000000001</c:v>
                </c:pt>
                <c:pt idx="12">
                  <c:v>0.49044000000000032</c:v>
                </c:pt>
                <c:pt idx="13">
                  <c:v>0.51244199999999951</c:v>
                </c:pt>
                <c:pt idx="14">
                  <c:v>0.5131289999999985</c:v>
                </c:pt>
                <c:pt idx="15">
                  <c:v>0.5579769999999975</c:v>
                </c:pt>
                <c:pt idx="16">
                  <c:v>0.51289000000000162</c:v>
                </c:pt>
                <c:pt idx="17">
                  <c:v>0.50409900000000163</c:v>
                </c:pt>
                <c:pt idx="18">
                  <c:v>0.444332</c:v>
                </c:pt>
                <c:pt idx="19">
                  <c:v>0.448264</c:v>
                </c:pt>
                <c:pt idx="20">
                  <c:v>0.47917100000000001</c:v>
                </c:pt>
                <c:pt idx="21">
                  <c:v>0.48861500000000002</c:v>
                </c:pt>
                <c:pt idx="22">
                  <c:v>0.49763500000000011</c:v>
                </c:pt>
                <c:pt idx="23">
                  <c:v>0.51447199999999749</c:v>
                </c:pt>
                <c:pt idx="24">
                  <c:v>0.36926800000000032</c:v>
                </c:pt>
                <c:pt idx="25">
                  <c:v>0.5566490000000025</c:v>
                </c:pt>
                <c:pt idx="26">
                  <c:v>0.507714</c:v>
                </c:pt>
                <c:pt idx="27">
                  <c:v>0.50253999999999699</c:v>
                </c:pt>
                <c:pt idx="28">
                  <c:v>0.51771599999999951</c:v>
                </c:pt>
                <c:pt idx="29">
                  <c:v>0.38239100000000031</c:v>
                </c:pt>
                <c:pt idx="30">
                  <c:v>0.5185379999999965</c:v>
                </c:pt>
                <c:pt idx="31">
                  <c:v>0.47890700000000008</c:v>
                </c:pt>
                <c:pt idx="32">
                  <c:v>0.4559470000000001</c:v>
                </c:pt>
                <c:pt idx="33">
                  <c:v>0.4926390000000001</c:v>
                </c:pt>
                <c:pt idx="34">
                  <c:v>0.50163900000000161</c:v>
                </c:pt>
                <c:pt idx="35">
                  <c:v>0.53889000000000165</c:v>
                </c:pt>
                <c:pt idx="36">
                  <c:v>0.48475800000000002</c:v>
                </c:pt>
                <c:pt idx="37">
                  <c:v>0.291738</c:v>
                </c:pt>
                <c:pt idx="38">
                  <c:v>0.52855199999999958</c:v>
                </c:pt>
                <c:pt idx="39">
                  <c:v>0.55337000000000003</c:v>
                </c:pt>
                <c:pt idx="40">
                  <c:v>0.52528599999999959</c:v>
                </c:pt>
                <c:pt idx="41">
                  <c:v>0.54275600000000002</c:v>
                </c:pt>
                <c:pt idx="42">
                  <c:v>0.47858300000000031</c:v>
                </c:pt>
                <c:pt idx="43">
                  <c:v>0.51003100000000001</c:v>
                </c:pt>
                <c:pt idx="44">
                  <c:v>0.42933300000000002</c:v>
                </c:pt>
                <c:pt idx="45">
                  <c:v>0.48701300000000008</c:v>
                </c:pt>
                <c:pt idx="46">
                  <c:v>0.48793400000000031</c:v>
                </c:pt>
                <c:pt idx="47">
                  <c:v>0.51865100000000164</c:v>
                </c:pt>
                <c:pt idx="48">
                  <c:v>0.53213900000000003</c:v>
                </c:pt>
                <c:pt idx="49">
                  <c:v>0.53267800000000165</c:v>
                </c:pt>
                <c:pt idx="50">
                  <c:v>0.52555099999999699</c:v>
                </c:pt>
                <c:pt idx="51">
                  <c:v>0.45508500000000002</c:v>
                </c:pt>
                <c:pt idx="52">
                  <c:v>0.46751900000000002</c:v>
                </c:pt>
                <c:pt idx="53">
                  <c:v>0.32061400000000057</c:v>
                </c:pt>
                <c:pt idx="54">
                  <c:v>0.41309200000000001</c:v>
                </c:pt>
                <c:pt idx="55">
                  <c:v>0.45094800000000002</c:v>
                </c:pt>
                <c:pt idx="56">
                  <c:v>0.52588599999999996</c:v>
                </c:pt>
                <c:pt idx="57">
                  <c:v>0.3772780000000005</c:v>
                </c:pt>
                <c:pt idx="58">
                  <c:v>0.48261500000000002</c:v>
                </c:pt>
                <c:pt idx="59">
                  <c:v>0.58763399999999699</c:v>
                </c:pt>
                <c:pt idx="60">
                  <c:v>0.53577699999999751</c:v>
                </c:pt>
                <c:pt idx="61">
                  <c:v>0.46230200000000032</c:v>
                </c:pt>
                <c:pt idx="62">
                  <c:v>0.53773300000000002</c:v>
                </c:pt>
                <c:pt idx="63">
                  <c:v>0.57285500000000311</c:v>
                </c:pt>
                <c:pt idx="64">
                  <c:v>0.50187999999999999</c:v>
                </c:pt>
                <c:pt idx="65">
                  <c:v>0.51766699999999699</c:v>
                </c:pt>
                <c:pt idx="66">
                  <c:v>0.49296800000000163</c:v>
                </c:pt>
                <c:pt idx="67">
                  <c:v>0.5006119999999995</c:v>
                </c:pt>
                <c:pt idx="68">
                  <c:v>0.48440300000000008</c:v>
                </c:pt>
                <c:pt idx="69">
                  <c:v>0.49423300000000003</c:v>
                </c:pt>
                <c:pt idx="70">
                  <c:v>0.39858300000000163</c:v>
                </c:pt>
                <c:pt idx="71">
                  <c:v>0.48897000000000163</c:v>
                </c:pt>
                <c:pt idx="72">
                  <c:v>0.49581200000000175</c:v>
                </c:pt>
                <c:pt idx="73">
                  <c:v>0.47972400000000032</c:v>
                </c:pt>
                <c:pt idx="74">
                  <c:v>0.54943399999999687</c:v>
                </c:pt>
                <c:pt idx="75">
                  <c:v>0.52391299999999663</c:v>
                </c:pt>
                <c:pt idx="76">
                  <c:v>0.49335200000000057</c:v>
                </c:pt>
                <c:pt idx="77">
                  <c:v>0.48277000000000031</c:v>
                </c:pt>
                <c:pt idx="78">
                  <c:v>0.464445</c:v>
                </c:pt>
                <c:pt idx="79">
                  <c:v>0.23106200000000021</c:v>
                </c:pt>
                <c:pt idx="80">
                  <c:v>0.44781400000000032</c:v>
                </c:pt>
                <c:pt idx="81">
                  <c:v>0.46114300000000003</c:v>
                </c:pt>
                <c:pt idx="82">
                  <c:v>0.47589300000000001</c:v>
                </c:pt>
                <c:pt idx="83">
                  <c:v>0.48196500000000031</c:v>
                </c:pt>
                <c:pt idx="84">
                  <c:v>0.4748560000000005</c:v>
                </c:pt>
                <c:pt idx="85">
                  <c:v>0.52342</c:v>
                </c:pt>
              </c:numCache>
            </c:numRef>
          </c:xVal>
          <c:yVal>
            <c:numRef>
              <c:f>'[Chart in Microsoft Office PowerPoint]12.2.11-1 Amplification Delta R'!$I$108:$I$193</c:f>
              <c:numCache>
                <c:formatCode>General</c:formatCode>
                <c:ptCount val="86"/>
                <c:pt idx="0">
                  <c:v>0.10843600000000014</c:v>
                </c:pt>
                <c:pt idx="1">
                  <c:v>0.175623</c:v>
                </c:pt>
                <c:pt idx="2">
                  <c:v>0.18431600000000031</c:v>
                </c:pt>
                <c:pt idx="3">
                  <c:v>0.17705200000000001</c:v>
                </c:pt>
                <c:pt idx="4">
                  <c:v>0.18871000000000043</c:v>
                </c:pt>
                <c:pt idx="5">
                  <c:v>0.18414900000000031</c:v>
                </c:pt>
                <c:pt idx="6">
                  <c:v>0.16348400000000021</c:v>
                </c:pt>
                <c:pt idx="7">
                  <c:v>0.15083600000000025</c:v>
                </c:pt>
                <c:pt idx="8">
                  <c:v>0.16151300000000021</c:v>
                </c:pt>
                <c:pt idx="9">
                  <c:v>0.14691800000000046</c:v>
                </c:pt>
                <c:pt idx="10">
                  <c:v>0.17124100000000031</c:v>
                </c:pt>
                <c:pt idx="11">
                  <c:v>0.17631100000000025</c:v>
                </c:pt>
                <c:pt idx="12">
                  <c:v>0.15683500000000028</c:v>
                </c:pt>
                <c:pt idx="13">
                  <c:v>0.13821800000000031</c:v>
                </c:pt>
                <c:pt idx="14">
                  <c:v>0.19884500000000024</c:v>
                </c:pt>
                <c:pt idx="15">
                  <c:v>0.20393500000000031</c:v>
                </c:pt>
                <c:pt idx="16">
                  <c:v>0.19714200000000001</c:v>
                </c:pt>
                <c:pt idx="17">
                  <c:v>0.19456200000000001</c:v>
                </c:pt>
                <c:pt idx="18">
                  <c:v>0.18132500000000001</c:v>
                </c:pt>
                <c:pt idx="19">
                  <c:v>0.17372500000000021</c:v>
                </c:pt>
                <c:pt idx="20">
                  <c:v>0.17795300000000028</c:v>
                </c:pt>
                <c:pt idx="21">
                  <c:v>0.15623700000000038</c:v>
                </c:pt>
                <c:pt idx="22">
                  <c:v>0.16464900000000021</c:v>
                </c:pt>
                <c:pt idx="23">
                  <c:v>0.18289600000000028</c:v>
                </c:pt>
                <c:pt idx="24">
                  <c:v>7.5388000000000024E-2</c:v>
                </c:pt>
                <c:pt idx="25">
                  <c:v>0.15566800000000028</c:v>
                </c:pt>
                <c:pt idx="26">
                  <c:v>0.20720800000000028</c:v>
                </c:pt>
                <c:pt idx="27">
                  <c:v>0.194633</c:v>
                </c:pt>
                <c:pt idx="28">
                  <c:v>0.18913700000000028</c:v>
                </c:pt>
                <c:pt idx="29">
                  <c:v>0.11431799999999979</c:v>
                </c:pt>
                <c:pt idx="30">
                  <c:v>0.16839700000000021</c:v>
                </c:pt>
                <c:pt idx="31">
                  <c:v>0.15675400000000031</c:v>
                </c:pt>
                <c:pt idx="32">
                  <c:v>0.163355</c:v>
                </c:pt>
                <c:pt idx="33">
                  <c:v>0.17021700000000031</c:v>
                </c:pt>
                <c:pt idx="34">
                  <c:v>0.18184000000000028</c:v>
                </c:pt>
                <c:pt idx="35">
                  <c:v>0.16783900000000004</c:v>
                </c:pt>
                <c:pt idx="36">
                  <c:v>0.17046000000000028</c:v>
                </c:pt>
                <c:pt idx="37">
                  <c:v>3.2344000000000005E-2</c:v>
                </c:pt>
                <c:pt idx="38">
                  <c:v>0.20789600000000025</c:v>
                </c:pt>
                <c:pt idx="39">
                  <c:v>0.193026</c:v>
                </c:pt>
                <c:pt idx="40">
                  <c:v>0.19845600000000024</c:v>
                </c:pt>
                <c:pt idx="41">
                  <c:v>0.13600100000000001</c:v>
                </c:pt>
                <c:pt idx="42">
                  <c:v>0.17384600000000028</c:v>
                </c:pt>
                <c:pt idx="43">
                  <c:v>0.16475100000000001</c:v>
                </c:pt>
                <c:pt idx="44">
                  <c:v>0.15577500000000025</c:v>
                </c:pt>
                <c:pt idx="45">
                  <c:v>0.16993700000000031</c:v>
                </c:pt>
                <c:pt idx="46">
                  <c:v>0.17349400000000031</c:v>
                </c:pt>
                <c:pt idx="47">
                  <c:v>0.12978100000000001</c:v>
                </c:pt>
                <c:pt idx="48">
                  <c:v>0.17586100000000021</c:v>
                </c:pt>
                <c:pt idx="49">
                  <c:v>0.18473800000000037</c:v>
                </c:pt>
                <c:pt idx="50">
                  <c:v>0.19626300000000024</c:v>
                </c:pt>
                <c:pt idx="51">
                  <c:v>0.15047500000000025</c:v>
                </c:pt>
                <c:pt idx="52">
                  <c:v>0.17672900000000025</c:v>
                </c:pt>
                <c:pt idx="53">
                  <c:v>0.112498</c:v>
                </c:pt>
                <c:pt idx="54">
                  <c:v>0.131578</c:v>
                </c:pt>
                <c:pt idx="55">
                  <c:v>0.15516100000000024</c:v>
                </c:pt>
                <c:pt idx="56">
                  <c:v>0.14464300000000024</c:v>
                </c:pt>
                <c:pt idx="57">
                  <c:v>0.12454200000000012</c:v>
                </c:pt>
                <c:pt idx="58">
                  <c:v>0.16893200000000028</c:v>
                </c:pt>
                <c:pt idx="59">
                  <c:v>0.13075900000000001</c:v>
                </c:pt>
                <c:pt idx="60">
                  <c:v>0.16934400000000024</c:v>
                </c:pt>
                <c:pt idx="61">
                  <c:v>0.17609400000000028</c:v>
                </c:pt>
                <c:pt idx="62">
                  <c:v>0.212675</c:v>
                </c:pt>
                <c:pt idx="63">
                  <c:v>0.16409700000000021</c:v>
                </c:pt>
                <c:pt idx="64">
                  <c:v>0.18569400000000025</c:v>
                </c:pt>
                <c:pt idx="65">
                  <c:v>0.17895800000000031</c:v>
                </c:pt>
                <c:pt idx="66">
                  <c:v>0.17329900000000031</c:v>
                </c:pt>
                <c:pt idx="67">
                  <c:v>0.160304</c:v>
                </c:pt>
                <c:pt idx="68">
                  <c:v>0.164879</c:v>
                </c:pt>
                <c:pt idx="69">
                  <c:v>0.15985100000000024</c:v>
                </c:pt>
                <c:pt idx="70">
                  <c:v>0.14710100000000001</c:v>
                </c:pt>
                <c:pt idx="71">
                  <c:v>0.15958700000000031</c:v>
                </c:pt>
                <c:pt idx="72">
                  <c:v>0.16334000000000001</c:v>
                </c:pt>
                <c:pt idx="73">
                  <c:v>0.16159200000000001</c:v>
                </c:pt>
                <c:pt idx="74">
                  <c:v>0.18379600000000038</c:v>
                </c:pt>
                <c:pt idx="75">
                  <c:v>0.20930700000000024</c:v>
                </c:pt>
                <c:pt idx="76">
                  <c:v>0.19874400000000031</c:v>
                </c:pt>
                <c:pt idx="77">
                  <c:v>0.18622000000000025</c:v>
                </c:pt>
                <c:pt idx="78">
                  <c:v>0.17039000000000001</c:v>
                </c:pt>
                <c:pt idx="79">
                  <c:v>1.044063</c:v>
                </c:pt>
                <c:pt idx="80">
                  <c:v>0.1696</c:v>
                </c:pt>
                <c:pt idx="81">
                  <c:v>0.17009200000000024</c:v>
                </c:pt>
                <c:pt idx="82">
                  <c:v>0.17464500000000024</c:v>
                </c:pt>
                <c:pt idx="83">
                  <c:v>0.172124</c:v>
                </c:pt>
                <c:pt idx="84">
                  <c:v>0.15429200000000037</c:v>
                </c:pt>
                <c:pt idx="85">
                  <c:v>0.17698300000000028</c:v>
                </c:pt>
              </c:numCache>
            </c:numRef>
          </c:yVal>
        </c:ser>
        <c:ser>
          <c:idx val="1"/>
          <c:order val="4"/>
          <c:tx>
            <c:v>HPA-12a/a genomic</c:v>
          </c:tx>
          <c:spPr>
            <a:ln w="28575">
              <a:noFill/>
            </a:ln>
          </c:spPr>
          <c:marker>
            <c:symbol val="diamond"/>
            <c:size val="12"/>
            <c:spPr>
              <a:solidFill>
                <a:schemeClr val="tx1"/>
              </a:solidFill>
              <a:ln>
                <a:solidFill>
                  <a:schemeClr val="accent4">
                    <a:lumMod val="50000"/>
                  </a:schemeClr>
                </a:solidFill>
                <a:prstDash val="solid"/>
              </a:ln>
            </c:spPr>
          </c:marker>
          <c:xVal>
            <c:numRef>
              <c:f>'[Chart in Microsoft Office PowerPoint]12.2.11-1 Amplification Delta R'!$I$6:$I$7</c:f>
              <c:numCache>
                <c:formatCode>General</c:formatCode>
                <c:ptCount val="2"/>
                <c:pt idx="0">
                  <c:v>0.40168600000000032</c:v>
                </c:pt>
                <c:pt idx="1">
                  <c:v>0.3684790000000005</c:v>
                </c:pt>
              </c:numCache>
            </c:numRef>
          </c:xVal>
          <c:yVal>
            <c:numRef>
              <c:f>'[Chart in Microsoft Office PowerPoint]12.2.11-1 Amplification Delta R'!$I$102:$I$103</c:f>
              <c:numCache>
                <c:formatCode>General</c:formatCode>
                <c:ptCount val="2"/>
                <c:pt idx="0">
                  <c:v>0.13986900000000024</c:v>
                </c:pt>
                <c:pt idx="1">
                  <c:v>0.14572300000000021</c:v>
                </c:pt>
              </c:numCache>
            </c:numRef>
          </c:yVal>
        </c:ser>
        <c:axId val="76216576"/>
        <c:axId val="69482368"/>
      </c:scatterChart>
      <c:valAx>
        <c:axId val="76216576"/>
        <c:scaling>
          <c:orientation val="minMax"/>
          <c:min val="-0.05"/>
        </c:scaling>
        <c:axPos val="b"/>
        <c:title>
          <c:tx>
            <c:rich>
              <a:bodyPr/>
              <a:lstStyle/>
              <a:p>
                <a:pPr>
                  <a:defRPr sz="1200" b="1" i="0" u="none" strike="noStrike" baseline="0">
                    <a:solidFill>
                      <a:srgbClr val="000000"/>
                    </a:solidFill>
                    <a:latin typeface="Arial"/>
                    <a:ea typeface="Arial"/>
                    <a:cs typeface="Arial"/>
                  </a:defRPr>
                </a:pPr>
                <a:r>
                  <a:rPr lang="en-US" sz="1200"/>
                  <a:t>HPA-12a (FAM)</a:t>
                </a:r>
              </a:p>
            </c:rich>
          </c:tx>
          <c:layout>
            <c:manualLayout>
              <c:xMode val="edge"/>
              <c:yMode val="edge"/>
              <c:x val="0.36532754834217362"/>
              <c:y val="0.91712334449573096"/>
            </c:manualLayout>
          </c:layout>
          <c:spPr>
            <a:noFill/>
            <a:ln w="25400">
              <a:noFill/>
            </a:ln>
          </c:spPr>
        </c:title>
        <c:numFmt formatCode="General" sourceLinked="1"/>
        <c:tickLblPos val="nextTo"/>
        <c:spPr>
          <a:ln w="19050">
            <a:solidFill>
              <a:srgbClr val="000000"/>
            </a:solidFill>
            <a:prstDash val="solid"/>
          </a:ln>
        </c:spPr>
        <c:txPr>
          <a:bodyPr rot="0" vert="horz"/>
          <a:lstStyle/>
          <a:p>
            <a:pPr>
              <a:defRPr sz="1200" b="1" i="0" u="none" strike="noStrike" baseline="0">
                <a:solidFill>
                  <a:srgbClr val="000000"/>
                </a:solidFill>
                <a:latin typeface="Arial"/>
                <a:ea typeface="Arial"/>
                <a:cs typeface="Arial"/>
              </a:defRPr>
            </a:pPr>
            <a:endParaRPr lang="en-US"/>
          </a:p>
        </c:txPr>
        <c:crossAx val="69482368"/>
        <c:crosses val="autoZero"/>
        <c:crossBetween val="midCat"/>
      </c:valAx>
      <c:valAx>
        <c:axId val="69482368"/>
        <c:scaling>
          <c:orientation val="minMax"/>
          <c:min val="-1.0000000000000005E-2"/>
        </c:scaling>
        <c:axPos val="l"/>
        <c:title>
          <c:tx>
            <c:rich>
              <a:bodyPr/>
              <a:lstStyle/>
              <a:p>
                <a:pPr>
                  <a:defRPr sz="1200" b="1" i="0" u="none" strike="noStrike" baseline="0">
                    <a:solidFill>
                      <a:srgbClr val="000000"/>
                    </a:solidFill>
                    <a:latin typeface="Arial"/>
                    <a:ea typeface="Arial"/>
                    <a:cs typeface="Arial"/>
                  </a:defRPr>
                </a:pPr>
                <a:r>
                  <a:rPr lang="en-US" sz="1200"/>
                  <a:t>HPA-12b (Cy5)</a:t>
                </a:r>
              </a:p>
            </c:rich>
          </c:tx>
          <c:layout>
            <c:manualLayout>
              <c:xMode val="edge"/>
              <c:yMode val="edge"/>
              <c:x val="9.9586212437731012E-2"/>
              <c:y val="0.27527566597278963"/>
            </c:manualLayout>
          </c:layout>
          <c:spPr>
            <a:noFill/>
            <a:ln w="25400">
              <a:noFill/>
            </a:ln>
          </c:spPr>
        </c:title>
        <c:numFmt formatCode="General" sourceLinked="1"/>
        <c:tickLblPos val="nextTo"/>
        <c:spPr>
          <a:ln w="19050">
            <a:solidFill>
              <a:srgbClr val="000000"/>
            </a:solidFill>
            <a:prstDash val="solid"/>
          </a:ln>
        </c:spPr>
        <c:txPr>
          <a:bodyPr rot="0" vert="horz"/>
          <a:lstStyle/>
          <a:p>
            <a:pPr>
              <a:defRPr sz="1200" b="1" i="0" u="none" strike="noStrike" baseline="0">
                <a:solidFill>
                  <a:srgbClr val="000000"/>
                </a:solidFill>
                <a:latin typeface="Arial"/>
                <a:ea typeface="Arial"/>
                <a:cs typeface="Arial"/>
              </a:defRPr>
            </a:pPr>
            <a:endParaRPr lang="en-US"/>
          </a:p>
        </c:txPr>
        <c:crossAx val="76216576"/>
        <c:crosses val="autoZero"/>
        <c:crossBetween val="midCat"/>
      </c:valAx>
      <c:spPr>
        <a:noFill/>
        <a:ln w="25400">
          <a:noFill/>
        </a:ln>
      </c:spPr>
    </c:plotArea>
    <c:plotVisOnly val="1"/>
    <c:dispBlanksAs val="gap"/>
  </c:chart>
  <c:spPr>
    <a:solidFill>
      <a:srgbClr val="FFFFFF"/>
    </a:solidFill>
    <a:ln w="3175">
      <a:noFill/>
      <a:prstDash val="solid"/>
    </a:ln>
  </c:spPr>
  <c:txPr>
    <a:bodyPr/>
    <a:lstStyle/>
    <a:p>
      <a:pPr>
        <a:defRPr sz="1000" b="0" i="0" u="none" strike="noStrike" baseline="0">
          <a:solidFill>
            <a:srgbClr val="000000"/>
          </a:solidFill>
          <a:latin typeface="Arial"/>
          <a:ea typeface="Arial"/>
          <a:cs typeface="Arial"/>
        </a:defRPr>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C05F2F3-766F-44F8-83FE-CB622F161808}" type="datetimeFigureOut">
              <a:rPr lang="en-US" smtClean="0"/>
              <a:pPr/>
              <a:t>8/1/2013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818D552-D804-4366-83DF-9443182DB93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FA36D40-911E-41F4-B6E1-7EDC184CF559}" type="datetimeFigureOut">
              <a:rPr lang="en-US" smtClean="0"/>
              <a:pPr/>
              <a:t>8/1/2013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347A97-1B14-4122-9C23-6EBCEEDD09B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A36D40-911E-41F4-B6E1-7EDC184CF559}" type="datetimeFigureOut">
              <a:rPr lang="en-US" smtClean="0"/>
              <a:pPr/>
              <a:t>8/1/2013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347A97-1B14-4122-9C23-6EBCEEDD09B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A36D40-911E-41F4-B6E1-7EDC184CF559}" type="datetimeFigureOut">
              <a:rPr lang="en-US" smtClean="0"/>
              <a:pPr/>
              <a:t>8/1/2013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347A97-1B14-4122-9C23-6EBCEEDD09B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A36D40-911E-41F4-B6E1-7EDC184CF559}" type="datetimeFigureOut">
              <a:rPr lang="en-US" smtClean="0"/>
              <a:pPr/>
              <a:t>8/1/2013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347A97-1B14-4122-9C23-6EBCEEDD09B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FA36D40-911E-41F4-B6E1-7EDC184CF559}" type="datetimeFigureOut">
              <a:rPr lang="en-US" smtClean="0"/>
              <a:pPr/>
              <a:t>8/1/2013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347A97-1B14-4122-9C23-6EBCEEDD09B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FA36D40-911E-41F4-B6E1-7EDC184CF559}" type="datetimeFigureOut">
              <a:rPr lang="en-US" smtClean="0"/>
              <a:pPr/>
              <a:t>8/1/2013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347A97-1B14-4122-9C23-6EBCEEDD09B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FA36D40-911E-41F4-B6E1-7EDC184CF559}" type="datetimeFigureOut">
              <a:rPr lang="en-US" smtClean="0"/>
              <a:pPr/>
              <a:t>8/1/2013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347A97-1B14-4122-9C23-6EBCEEDD09B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FA36D40-911E-41F4-B6E1-7EDC184CF559}" type="datetimeFigureOut">
              <a:rPr lang="en-US" smtClean="0"/>
              <a:pPr/>
              <a:t>8/1/2013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347A97-1B14-4122-9C23-6EBCEEDD09B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A36D40-911E-41F4-B6E1-7EDC184CF559}" type="datetimeFigureOut">
              <a:rPr lang="en-US" smtClean="0"/>
              <a:pPr/>
              <a:t>8/1/2013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347A97-1B14-4122-9C23-6EBCEEDD09B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A36D40-911E-41F4-B6E1-7EDC184CF559}" type="datetimeFigureOut">
              <a:rPr lang="en-US" smtClean="0"/>
              <a:pPr/>
              <a:t>8/1/2013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347A97-1B14-4122-9C23-6EBCEEDD09B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A36D40-911E-41F4-B6E1-7EDC184CF559}" type="datetimeFigureOut">
              <a:rPr lang="en-US" smtClean="0"/>
              <a:pPr/>
              <a:t>8/1/2013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347A97-1B14-4122-9C23-6EBCEEDD09B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A36D40-911E-41F4-B6E1-7EDC184CF559}" type="datetimeFigureOut">
              <a:rPr lang="en-US" smtClean="0"/>
              <a:pPr/>
              <a:t>8/1/2013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347A97-1B14-4122-9C23-6EBCEEDD09B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j-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noChangeAspect="1"/>
          </p:cNvGraphicFramePr>
          <p:nvPr/>
        </p:nvGraphicFramePr>
        <p:xfrm>
          <a:off x="365630" y="1897618"/>
          <a:ext cx="4399796" cy="292608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a:graphicFrameLocks/>
          </p:cNvGraphicFramePr>
          <p:nvPr/>
        </p:nvGraphicFramePr>
        <p:xfrm>
          <a:off x="3499796" y="2152931"/>
          <a:ext cx="4480560" cy="265176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1154098" y="2389493"/>
            <a:ext cx="1961884" cy="307777"/>
          </a:xfrm>
          <a:prstGeom prst="rect">
            <a:avLst/>
          </a:prstGeom>
          <a:noFill/>
        </p:spPr>
        <p:txBody>
          <a:bodyPr wrap="none" rtlCol="0">
            <a:spAutoFit/>
          </a:bodyPr>
          <a:lstStyle/>
          <a:p>
            <a:r>
              <a:rPr lang="en-US" sz="1400" b="1" dirty="0" smtClean="0"/>
              <a:t>HPA-21a/</a:t>
            </a:r>
            <a:r>
              <a:rPr lang="en-US" sz="1400" b="1" dirty="0" err="1" smtClean="0"/>
              <a:t>bw</a:t>
            </a:r>
            <a:r>
              <a:rPr lang="en-US" sz="1400" b="1" dirty="0" smtClean="0"/>
              <a:t> controls</a:t>
            </a:r>
            <a:endParaRPr lang="en-US" sz="1400" b="1" dirty="0"/>
          </a:p>
        </p:txBody>
      </p:sp>
      <p:sp>
        <p:nvSpPr>
          <p:cNvPr id="7" name="TextBox 6"/>
          <p:cNvSpPr txBox="1"/>
          <p:nvPr/>
        </p:nvSpPr>
        <p:spPr>
          <a:xfrm>
            <a:off x="2229769" y="3561425"/>
            <a:ext cx="1713418" cy="307777"/>
          </a:xfrm>
          <a:prstGeom prst="rect">
            <a:avLst/>
          </a:prstGeom>
          <a:noFill/>
        </p:spPr>
        <p:txBody>
          <a:bodyPr wrap="none" rtlCol="0">
            <a:spAutoFit/>
          </a:bodyPr>
          <a:lstStyle/>
          <a:p>
            <a:r>
              <a:rPr lang="en-US" sz="1400" b="1" dirty="0" smtClean="0"/>
              <a:t>HPA-21a/a control</a:t>
            </a:r>
            <a:endParaRPr lang="en-US" sz="1400" b="1" dirty="0"/>
          </a:p>
        </p:txBody>
      </p:sp>
      <p:sp>
        <p:nvSpPr>
          <p:cNvPr id="8" name="TextBox 7"/>
          <p:cNvSpPr txBox="1"/>
          <p:nvPr/>
        </p:nvSpPr>
        <p:spPr>
          <a:xfrm>
            <a:off x="1059403" y="3758217"/>
            <a:ext cx="553357" cy="307777"/>
          </a:xfrm>
          <a:prstGeom prst="rect">
            <a:avLst/>
          </a:prstGeom>
          <a:noFill/>
        </p:spPr>
        <p:txBody>
          <a:bodyPr wrap="none" rtlCol="0">
            <a:spAutoFit/>
          </a:bodyPr>
          <a:lstStyle/>
          <a:p>
            <a:r>
              <a:rPr lang="en-US" sz="1400" b="1" dirty="0" smtClean="0"/>
              <a:t>NTC</a:t>
            </a:r>
            <a:endParaRPr lang="en-US" sz="1400" b="1" dirty="0"/>
          </a:p>
        </p:txBody>
      </p:sp>
      <p:sp>
        <p:nvSpPr>
          <p:cNvPr id="9" name="Rectangle 8"/>
          <p:cNvSpPr/>
          <p:nvPr/>
        </p:nvSpPr>
        <p:spPr>
          <a:xfrm>
            <a:off x="403412" y="2223247"/>
            <a:ext cx="7646894" cy="267148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5362547" y="2807522"/>
            <a:ext cx="1961884" cy="307777"/>
          </a:xfrm>
          <a:prstGeom prst="rect">
            <a:avLst/>
          </a:prstGeom>
          <a:noFill/>
        </p:spPr>
        <p:txBody>
          <a:bodyPr wrap="none" rtlCol="0">
            <a:spAutoFit/>
          </a:bodyPr>
          <a:lstStyle/>
          <a:p>
            <a:r>
              <a:rPr lang="en-US" sz="1400" b="1" dirty="0" smtClean="0"/>
              <a:t>HPA-12a/</a:t>
            </a:r>
            <a:r>
              <a:rPr lang="en-US" sz="1400" b="1" dirty="0" err="1" smtClean="0"/>
              <a:t>bw</a:t>
            </a:r>
            <a:r>
              <a:rPr lang="en-US" sz="1400" b="1" dirty="0" smtClean="0"/>
              <a:t> controls</a:t>
            </a:r>
            <a:endParaRPr lang="en-US" sz="1400" b="1" dirty="0"/>
          </a:p>
        </p:txBody>
      </p:sp>
      <p:sp>
        <p:nvSpPr>
          <p:cNvPr id="11" name="TextBox 10"/>
          <p:cNvSpPr txBox="1"/>
          <p:nvPr/>
        </p:nvSpPr>
        <p:spPr>
          <a:xfrm>
            <a:off x="6359366" y="3385351"/>
            <a:ext cx="1713418" cy="307777"/>
          </a:xfrm>
          <a:prstGeom prst="rect">
            <a:avLst/>
          </a:prstGeom>
          <a:noFill/>
        </p:spPr>
        <p:txBody>
          <a:bodyPr wrap="none" rtlCol="0">
            <a:spAutoFit/>
          </a:bodyPr>
          <a:lstStyle/>
          <a:p>
            <a:r>
              <a:rPr lang="en-US" sz="1400" b="1" dirty="0" smtClean="0"/>
              <a:t>HPA-12a/a control</a:t>
            </a:r>
            <a:endParaRPr lang="en-US" sz="1400" b="1" dirty="0"/>
          </a:p>
        </p:txBody>
      </p:sp>
      <p:sp>
        <p:nvSpPr>
          <p:cNvPr id="12" name="TextBox 11"/>
          <p:cNvSpPr txBox="1"/>
          <p:nvPr/>
        </p:nvSpPr>
        <p:spPr>
          <a:xfrm>
            <a:off x="4887155" y="3866232"/>
            <a:ext cx="553357" cy="307777"/>
          </a:xfrm>
          <a:prstGeom prst="rect">
            <a:avLst/>
          </a:prstGeom>
          <a:noFill/>
        </p:spPr>
        <p:txBody>
          <a:bodyPr wrap="none" rtlCol="0">
            <a:spAutoFit/>
          </a:bodyPr>
          <a:lstStyle/>
          <a:p>
            <a:r>
              <a:rPr lang="en-US" sz="1400" b="1" dirty="0" smtClean="0"/>
              <a:t>NTC</a:t>
            </a:r>
            <a:endParaRPr lang="en-US" sz="1400" b="1" dirty="0"/>
          </a:p>
        </p:txBody>
      </p:sp>
      <p:cxnSp>
        <p:nvCxnSpPr>
          <p:cNvPr id="13" name="Straight Arrow Connector 12"/>
          <p:cNvCxnSpPr/>
          <p:nvPr/>
        </p:nvCxnSpPr>
        <p:spPr>
          <a:xfrm flipH="1">
            <a:off x="6134470" y="3613212"/>
            <a:ext cx="275208" cy="21306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2487227" y="3808520"/>
            <a:ext cx="131686" cy="2323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15" name="Group 14"/>
          <p:cNvGrpSpPr/>
          <p:nvPr/>
        </p:nvGrpSpPr>
        <p:grpSpPr>
          <a:xfrm>
            <a:off x="1953087" y="2663306"/>
            <a:ext cx="258936" cy="729449"/>
            <a:chOff x="1953087" y="2530136"/>
            <a:chExt cx="258936" cy="729449"/>
          </a:xfrm>
        </p:grpSpPr>
        <p:cxnSp>
          <p:nvCxnSpPr>
            <p:cNvPr id="16" name="Straight Connector 15"/>
            <p:cNvCxnSpPr/>
            <p:nvPr/>
          </p:nvCxnSpPr>
          <p:spPr>
            <a:xfrm flipH="1">
              <a:off x="1953088" y="2530136"/>
              <a:ext cx="25745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1954570" y="3259585"/>
              <a:ext cx="25745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1953087" y="2530136"/>
              <a:ext cx="0" cy="72796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9" name="Group 18"/>
          <p:cNvGrpSpPr/>
          <p:nvPr/>
        </p:nvGrpSpPr>
        <p:grpSpPr>
          <a:xfrm rot="10800000">
            <a:off x="5131378" y="2790895"/>
            <a:ext cx="258936" cy="1037208"/>
            <a:chOff x="1953087" y="2530136"/>
            <a:chExt cx="258936" cy="729449"/>
          </a:xfrm>
        </p:grpSpPr>
        <p:cxnSp>
          <p:nvCxnSpPr>
            <p:cNvPr id="20" name="Straight Connector 19"/>
            <p:cNvCxnSpPr/>
            <p:nvPr/>
          </p:nvCxnSpPr>
          <p:spPr>
            <a:xfrm flipH="1">
              <a:off x="1953088" y="2530136"/>
              <a:ext cx="25745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1954570" y="3259585"/>
              <a:ext cx="25745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1953087" y="2530136"/>
              <a:ext cx="0" cy="72796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3" name="TextBox 22"/>
          <p:cNvSpPr txBox="1"/>
          <p:nvPr/>
        </p:nvSpPr>
        <p:spPr>
          <a:xfrm>
            <a:off x="735106" y="2214280"/>
            <a:ext cx="338554" cy="276999"/>
          </a:xfrm>
          <a:prstGeom prst="rect">
            <a:avLst/>
          </a:prstGeom>
          <a:noFill/>
        </p:spPr>
        <p:txBody>
          <a:bodyPr wrap="none" rtlCol="0">
            <a:spAutoFit/>
          </a:bodyPr>
          <a:lstStyle/>
          <a:p>
            <a:r>
              <a:rPr lang="en-US" sz="1200" b="1" dirty="0" smtClean="0"/>
              <a:t>A.</a:t>
            </a:r>
            <a:endParaRPr lang="en-US" sz="1200" b="1" dirty="0"/>
          </a:p>
        </p:txBody>
      </p:sp>
      <p:sp>
        <p:nvSpPr>
          <p:cNvPr id="24" name="TextBox 23"/>
          <p:cNvSpPr txBox="1"/>
          <p:nvPr/>
        </p:nvSpPr>
        <p:spPr>
          <a:xfrm>
            <a:off x="4141801" y="2214275"/>
            <a:ext cx="338554" cy="276999"/>
          </a:xfrm>
          <a:prstGeom prst="rect">
            <a:avLst/>
          </a:prstGeom>
          <a:noFill/>
        </p:spPr>
        <p:txBody>
          <a:bodyPr wrap="none" rtlCol="0">
            <a:spAutoFit/>
          </a:bodyPr>
          <a:lstStyle/>
          <a:p>
            <a:r>
              <a:rPr lang="en-US" sz="1200" b="1" dirty="0" smtClean="0"/>
              <a:t>B.</a:t>
            </a:r>
            <a:endParaRPr lang="en-US" sz="1200" b="1" dirty="0"/>
          </a:p>
        </p:txBody>
      </p:sp>
      <p:cxnSp>
        <p:nvCxnSpPr>
          <p:cNvPr id="25" name="Elbow Connector 24"/>
          <p:cNvCxnSpPr/>
          <p:nvPr/>
        </p:nvCxnSpPr>
        <p:spPr>
          <a:xfrm>
            <a:off x="1506074" y="2716306"/>
            <a:ext cx="430298" cy="268943"/>
          </a:xfrm>
          <a:prstGeom prst="bentConnector3">
            <a:avLst>
              <a:gd name="adj1" fmla="val 500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116114" y="4963886"/>
            <a:ext cx="9027886" cy="1200329"/>
          </a:xfrm>
          <a:prstGeom prst="rect">
            <a:avLst/>
          </a:prstGeom>
          <a:noFill/>
        </p:spPr>
        <p:txBody>
          <a:bodyPr wrap="square" rtlCol="0">
            <a:spAutoFit/>
          </a:bodyPr>
          <a:lstStyle/>
          <a:p>
            <a:r>
              <a:rPr lang="en-US" sz="1200" b="1" dirty="0" smtClean="0">
                <a:latin typeface="Times New Roman" pitchFamily="18" charset="0"/>
                <a:cs typeface="Times New Roman" pitchFamily="18" charset="0"/>
              </a:rPr>
              <a:t>Supplemental Figure S1. Allelic discrimination assays.  </a:t>
            </a:r>
            <a:r>
              <a:rPr lang="en-US" sz="1200" dirty="0" smtClean="0">
                <a:latin typeface="Times New Roman" pitchFamily="18" charset="0"/>
                <a:cs typeface="Times New Roman" pitchFamily="18" charset="0"/>
              </a:rPr>
              <a:t>Typical HPA-21 </a:t>
            </a:r>
            <a:r>
              <a:rPr lang="en-US" sz="1200" b="1" dirty="0" smtClean="0">
                <a:latin typeface="Times New Roman" pitchFamily="18" charset="0"/>
                <a:cs typeface="Times New Roman" pitchFamily="18" charset="0"/>
              </a:rPr>
              <a:t>(A)</a:t>
            </a:r>
            <a:r>
              <a:rPr lang="en-US" sz="1200" dirty="0" smtClean="0">
                <a:latin typeface="Times New Roman" pitchFamily="18" charset="0"/>
                <a:cs typeface="Times New Roman" pitchFamily="18" charset="0"/>
              </a:rPr>
              <a:t> and HPA-12 </a:t>
            </a:r>
            <a:r>
              <a:rPr lang="en-US" sz="1200" b="1" dirty="0" smtClean="0">
                <a:latin typeface="Times New Roman" pitchFamily="18" charset="0"/>
                <a:cs typeface="Times New Roman" pitchFamily="18" charset="0"/>
              </a:rPr>
              <a:t>(B)</a:t>
            </a:r>
            <a:r>
              <a:rPr lang="en-US" sz="1200" dirty="0" smtClean="0">
                <a:latin typeface="Times New Roman" pitchFamily="18" charset="0"/>
                <a:cs typeface="Times New Roman" pitchFamily="18" charset="0"/>
              </a:rPr>
              <a:t> results shown for 50 fathers of unresolved NAIT cases.  Signal intensities of Cy5 (HPA-21bw or HPA-12bw) versus FAM (HPA-21a or </a:t>
            </a:r>
            <a:r>
              <a:rPr lang="en-US" sz="1200" dirty="0" smtClean="0">
                <a:latin typeface="Times New Roman" pitchFamily="18" charset="0"/>
                <a:cs typeface="Times New Roman" pitchFamily="18" charset="0"/>
              </a:rPr>
              <a:t>HPA-12</a:t>
            </a:r>
            <a:r>
              <a:rPr lang="en-US" sz="1200" strike="sngStrike" dirty="0" smtClean="0">
                <a:solidFill>
                  <a:srgbClr val="FF0000"/>
                </a:solidFill>
                <a:latin typeface="Times New Roman" pitchFamily="18" charset="0"/>
                <a:cs typeface="Times New Roman" pitchFamily="18" charset="0"/>
              </a:rPr>
              <a:t>b</a:t>
            </a:r>
            <a:r>
              <a:rPr lang="en-US" sz="1200" dirty="0" smtClean="0">
                <a:latin typeface="Times New Roman" pitchFamily="18" charset="0"/>
                <a:cs typeface="Times New Roman" pitchFamily="18" charset="0"/>
              </a:rPr>
              <a:t>a) </a:t>
            </a:r>
            <a:r>
              <a:rPr lang="en-US" sz="1200" dirty="0" err="1" smtClean="0">
                <a:latin typeface="Times New Roman" pitchFamily="18" charset="0"/>
                <a:cs typeface="Times New Roman" pitchFamily="18" charset="0"/>
              </a:rPr>
              <a:t>fluorophores</a:t>
            </a:r>
            <a:r>
              <a:rPr lang="en-US" sz="1200" dirty="0" smtClean="0">
                <a:latin typeface="Times New Roman" pitchFamily="18" charset="0"/>
                <a:cs typeface="Times New Roman" pitchFamily="18" charset="0"/>
              </a:rPr>
              <a:t> are plotted.  No template controls are denoted by grey diamonds.  Homozygous and heterozygous samples are denoted with black diamonds and triangles respectively.  Unknowns that tested positive in the assay are denoted with grey circles.  Each unknown that typed at HPA-21a/</a:t>
            </a:r>
            <a:r>
              <a:rPr lang="en-US" sz="1200" dirty="0" err="1" smtClean="0">
                <a:latin typeface="Times New Roman" pitchFamily="18" charset="0"/>
                <a:cs typeface="Times New Roman" pitchFamily="18" charset="0"/>
              </a:rPr>
              <a:t>bw</a:t>
            </a:r>
            <a:r>
              <a:rPr lang="en-US" sz="1200" dirty="0" smtClean="0">
                <a:latin typeface="Times New Roman" pitchFamily="18" charset="0"/>
                <a:cs typeface="Times New Roman" pitchFamily="18" charset="0"/>
              </a:rPr>
              <a:t> or HPA-12a/</a:t>
            </a:r>
            <a:r>
              <a:rPr lang="en-US" sz="1200" dirty="0" err="1" smtClean="0">
                <a:latin typeface="Times New Roman" pitchFamily="18" charset="0"/>
                <a:cs typeface="Times New Roman" pitchFamily="18" charset="0"/>
              </a:rPr>
              <a:t>bw</a:t>
            </a:r>
            <a:r>
              <a:rPr lang="en-US" sz="1200" dirty="0" smtClean="0">
                <a:latin typeface="Times New Roman" pitchFamily="18" charset="0"/>
                <a:cs typeface="Times New Roman" pitchFamily="18" charset="0"/>
              </a:rPr>
              <a:t> was verified with sequence analysis.  </a:t>
            </a:r>
          </a:p>
          <a:p>
            <a:endParaRPr lang="en-US" sz="1200"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9</TotalTime>
  <Words>127</Words>
  <Application>Microsoft Office PowerPoint</Application>
  <PresentationFormat>On-screen Show (4:3)</PresentationFormat>
  <Paragraphs>13</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blank</vt:lpstr>
      <vt:lpstr>Slide 1</vt:lpstr>
    </vt:vector>
  </TitlesOfParts>
  <Company>Lenovo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Lenovo User</dc:creator>
  <cp:lastModifiedBy>Lenovo User</cp:lastModifiedBy>
  <cp:revision>2</cp:revision>
  <dcterms:created xsi:type="dcterms:W3CDTF">2013-06-17T20:09:23Z</dcterms:created>
  <dcterms:modified xsi:type="dcterms:W3CDTF">2013-08-01T21:04:46Z</dcterms:modified>
</cp:coreProperties>
</file>