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076" r:id="rId2"/>
  </p:sldMasterIdLst>
  <p:notesMasterIdLst>
    <p:notesMasterId r:id="rId4"/>
  </p:notesMasterIdLst>
  <p:handoutMasterIdLst>
    <p:handoutMasterId r:id="rId5"/>
  </p:handoutMasterIdLst>
  <p:sldIdLst>
    <p:sldId id="451" r:id="rId3"/>
  </p:sldIdLst>
  <p:sldSz cx="9144000" cy="6858000" type="screen4x3"/>
  <p:notesSz cx="6669088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64D"/>
    <a:srgbClr val="003399"/>
    <a:srgbClr val="FFFFE0"/>
    <a:srgbClr val="00FF00"/>
    <a:srgbClr val="FFFF00"/>
    <a:srgbClr val="010303"/>
    <a:srgbClr val="D60093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4658" autoAdjust="0"/>
  </p:normalViewPr>
  <p:slideViewPr>
    <p:cSldViewPr>
      <p:cViewPr>
        <p:scale>
          <a:sx n="66" d="100"/>
          <a:sy n="66" d="100"/>
        </p:scale>
        <p:origin x="-1452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D2D3DDD-5634-424E-95A7-8F0AA59946F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0859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Click to edit Master text styles</a:t>
            </a:r>
          </a:p>
          <a:p>
            <a:pPr lvl="1"/>
            <a:r>
              <a:rPr lang="de-DE" noProof="0" smtClean="0"/>
              <a:t>Second level</a:t>
            </a:r>
          </a:p>
          <a:p>
            <a:pPr lvl="2"/>
            <a:r>
              <a:rPr lang="de-DE" noProof="0" smtClean="0"/>
              <a:t>Third level</a:t>
            </a:r>
          </a:p>
          <a:p>
            <a:pPr lvl="3"/>
            <a:r>
              <a:rPr lang="de-DE" noProof="0" smtClean="0"/>
              <a:t>Fourth level</a:t>
            </a:r>
          </a:p>
          <a:p>
            <a:pPr lvl="4"/>
            <a:r>
              <a:rPr lang="de-DE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3E76EB0-55DA-4B32-AED2-2AE37D88008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41052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4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4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4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4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4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0CA0CAA-378C-4A65-B92B-0D25E511527A}" type="slidenum">
              <a:rPr lang="de-DE" altLang="en-US" sz="1200" smtClean="0"/>
              <a:pPr eaLnBrk="1" hangingPunct="1"/>
              <a:t>1</a:t>
            </a:fld>
            <a:endParaRPr lang="de-DE" altLang="en-U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ictur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0"/>
          <a:stretch>
            <a:fillRect/>
          </a:stretch>
        </p:blipFill>
        <p:spPr bwMode="auto">
          <a:xfrm>
            <a:off x="-7938" y="7938"/>
            <a:ext cx="9161463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NSE-outline-master-whi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21" b="52292"/>
          <a:stretch>
            <a:fillRect/>
          </a:stretch>
        </p:blipFill>
        <p:spPr bwMode="auto">
          <a:xfrm>
            <a:off x="827088" y="549275"/>
            <a:ext cx="665162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hospit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9113"/>
            <a:ext cx="8286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0" y="1322388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3200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0" y="0"/>
            <a:ext cx="33480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b="1">
                <a:solidFill>
                  <a:schemeClr val="bg1"/>
                </a:solidFill>
              </a:rPr>
              <a:t>UCL INSTITUTE OF NEUROLOGY</a:t>
            </a:r>
          </a:p>
          <a:p>
            <a:pPr>
              <a:defRPr/>
            </a:pPr>
            <a:r>
              <a:rPr lang="en-GB" sz="1400" b="1">
                <a:solidFill>
                  <a:schemeClr val="bg1"/>
                </a:solidFill>
              </a:rPr>
              <a:t>DCEE</a:t>
            </a:r>
          </a:p>
        </p:txBody>
      </p:sp>
      <p:pic>
        <p:nvPicPr>
          <p:cNvPr id="9" name="Picture 10" descr="Pictur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0"/>
          <a:stretch>
            <a:fillRect/>
          </a:stretch>
        </p:blipFill>
        <p:spPr bwMode="auto">
          <a:xfrm>
            <a:off x="-7938" y="7938"/>
            <a:ext cx="9161463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hospit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9113"/>
            <a:ext cx="8286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0" y="1322388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3200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0" y="0"/>
            <a:ext cx="33480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b="1">
                <a:solidFill>
                  <a:schemeClr val="bg1"/>
                </a:solidFill>
              </a:rPr>
              <a:t>UCL INSTITUTE OF NEUROLOGY</a:t>
            </a:r>
          </a:p>
          <a:p>
            <a:pPr>
              <a:defRPr/>
            </a:pPr>
            <a:r>
              <a:rPr lang="en-GB" sz="1400" b="1">
                <a:solidFill>
                  <a:schemeClr val="bg1"/>
                </a:solidFill>
              </a:rPr>
              <a:t>DCEE</a:t>
            </a:r>
          </a:p>
        </p:txBody>
      </p:sp>
      <p:pic>
        <p:nvPicPr>
          <p:cNvPr id="13" name="Picture 17" descr="research_logo_white_transparent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33400"/>
            <a:ext cx="16002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23850" y="1484314"/>
            <a:ext cx="8496300" cy="1368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23850" y="3068639"/>
            <a:ext cx="8496300" cy="3097212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23850" y="6245225"/>
            <a:ext cx="84963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918193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7665" y="908049"/>
            <a:ext cx="2122487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200" y="908049"/>
            <a:ext cx="6215063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511FF-E86C-4D81-B5A2-245D7CD27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65920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E9B7B-F635-430B-85DA-C07F019892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83692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DC8B2-654E-47E5-97FA-2553D437C1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5550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0E2E9-27DB-4CFA-B3A9-6EDD2D1CDA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76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79E00-F0A1-4465-B510-284757BB28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634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730F6-1437-4854-9DAC-22F527C60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72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D4FC9-864B-4E85-9D39-D76DB07664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1392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E3EF6-4E1F-4DA5-8667-C99B2800E6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945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15C9A-5F3C-4D38-8B8C-0809B745E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24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74BA5-625F-4250-8292-1BE3A3678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24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3152E-24AE-4517-8714-DEDE0F463C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51758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2C94C-6078-48CE-B3F8-2EAD08FA4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3036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063CD-DF8B-4348-B541-5FCBF1F85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9579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5D333-8503-4432-823F-C27E78CA60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320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D8D67-4F32-4AD2-9BD4-3FF2294B13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91441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201" y="2708277"/>
            <a:ext cx="4168775" cy="3457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7" y="2708277"/>
            <a:ext cx="4168775" cy="3457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32CE9-0421-429F-9B9A-506D55677A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09468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30C25-8E1C-4871-9240-4FAB7E2F18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98158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2238E-0478-4ABD-87B0-273636B809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7667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E9D74-897F-4614-A7B4-340C33F1C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978181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77FD8-4954-47E3-8C0E-7BD45B5F87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941920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8565B-FFA8-48E7-8515-70EDB457A6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239824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2F"/>
            </a:gs>
            <a:gs pos="100000">
              <a:srgbClr val="0000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0200" y="908050"/>
            <a:ext cx="8489950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0200" y="2708275"/>
            <a:ext cx="848995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12088" y="6381750"/>
            <a:ext cx="10080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8BC29FC-9A3C-439D-B151-5E74AB1BA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>
            <a:off x="0" y="538163"/>
            <a:ext cx="91582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3200"/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0" y="0"/>
            <a:ext cx="33480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b="1">
                <a:solidFill>
                  <a:schemeClr val="bg1"/>
                </a:solidFill>
              </a:rPr>
              <a:t>UCL INSTITUTE OF NEUROLOGY</a:t>
            </a:r>
          </a:p>
          <a:p>
            <a:pPr>
              <a:defRPr/>
            </a:pPr>
            <a:r>
              <a:rPr lang="en-GB" sz="1400" b="1">
                <a:solidFill>
                  <a:schemeClr val="bg1"/>
                </a:solidFill>
              </a:rPr>
              <a:t>DCEE</a:t>
            </a:r>
          </a:p>
        </p:txBody>
      </p:sp>
      <p:pic>
        <p:nvPicPr>
          <p:cNvPr id="1031" name="Picture 7" descr="Picture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2"/>
          <a:stretch>
            <a:fillRect/>
          </a:stretch>
        </p:blipFill>
        <p:spPr bwMode="auto">
          <a:xfrm>
            <a:off x="-7938" y="-1588"/>
            <a:ext cx="91614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4" name="Rectangle 8"/>
          <p:cNvSpPr>
            <a:spLocks noChangeArrowheads="1"/>
          </p:cNvSpPr>
          <p:nvPr/>
        </p:nvSpPr>
        <p:spPr bwMode="auto">
          <a:xfrm>
            <a:off x="0" y="0"/>
            <a:ext cx="45720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GB" sz="1400" b="1">
                <a:solidFill>
                  <a:schemeClr val="bg1"/>
                </a:solidFill>
              </a:rPr>
              <a:t>UCL INSTITUTE OF NEUROLOGY</a:t>
            </a: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GB" sz="1400" b="1">
                <a:solidFill>
                  <a:schemeClr val="bg1"/>
                </a:solidFill>
              </a:rPr>
              <a:t>DCEE</a:t>
            </a:r>
          </a:p>
        </p:txBody>
      </p:sp>
      <p:sp>
        <p:nvSpPr>
          <p:cNvPr id="142345" name="Line 9"/>
          <p:cNvSpPr>
            <a:spLocks noChangeShapeType="1"/>
          </p:cNvSpPr>
          <p:nvPr/>
        </p:nvSpPr>
        <p:spPr bwMode="auto">
          <a:xfrm>
            <a:off x="0" y="538163"/>
            <a:ext cx="91582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3200"/>
          </a:p>
        </p:txBody>
      </p:sp>
      <p:sp>
        <p:nvSpPr>
          <p:cNvPr id="142346" name="Text Box 10"/>
          <p:cNvSpPr txBox="1">
            <a:spLocks noChangeArrowheads="1"/>
          </p:cNvSpPr>
          <p:nvPr/>
        </p:nvSpPr>
        <p:spPr bwMode="auto">
          <a:xfrm>
            <a:off x="0" y="0"/>
            <a:ext cx="33480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1400" b="1">
                <a:solidFill>
                  <a:schemeClr val="bg1"/>
                </a:solidFill>
              </a:rPr>
              <a:t>UCL INSTITUTE OF NEUROLOGY</a:t>
            </a:r>
          </a:p>
          <a:p>
            <a:pPr>
              <a:defRPr/>
            </a:pPr>
            <a:r>
              <a:rPr lang="en-GB" sz="1400" b="1">
                <a:solidFill>
                  <a:schemeClr val="bg1"/>
                </a:solidFill>
              </a:rPr>
              <a:t>DCEE</a:t>
            </a:r>
          </a:p>
        </p:txBody>
      </p:sp>
      <p:pic>
        <p:nvPicPr>
          <p:cNvPr id="1035" name="Picture 11" descr="Picture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02"/>
          <a:stretch>
            <a:fillRect/>
          </a:stretch>
        </p:blipFill>
        <p:spPr bwMode="auto">
          <a:xfrm>
            <a:off x="-7938" y="-1588"/>
            <a:ext cx="916146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8" name="Rectangle 12"/>
          <p:cNvSpPr>
            <a:spLocks noChangeArrowheads="1"/>
          </p:cNvSpPr>
          <p:nvPr/>
        </p:nvSpPr>
        <p:spPr bwMode="auto">
          <a:xfrm>
            <a:off x="0" y="0"/>
            <a:ext cx="4572000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GB" sz="1400" b="1">
                <a:solidFill>
                  <a:schemeClr val="bg1"/>
                </a:solidFill>
              </a:rPr>
              <a:t>UCL INSTITUTE OF NEUROLOGY</a:t>
            </a: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GB" sz="1400" b="1">
                <a:solidFill>
                  <a:schemeClr val="bg1"/>
                </a:solidFill>
              </a:rPr>
              <a:t>DCEE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58" r:id="rId2"/>
    <p:sldLayoutId id="2147484159" r:id="rId3"/>
    <p:sldLayoutId id="2147484160" r:id="rId4"/>
    <p:sldLayoutId id="2147484161" r:id="rId5"/>
    <p:sldLayoutId id="2147484162" r:id="rId6"/>
    <p:sldLayoutId id="2147484163" r:id="rId7"/>
    <p:sldLayoutId id="2147484164" r:id="rId8"/>
    <p:sldLayoutId id="2147484165" r:id="rId9"/>
    <p:sldLayoutId id="2147484166" r:id="rId10"/>
    <p:sldLayoutId id="2147484167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 b="1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 b="1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 b="1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 b="1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330346F-DB0E-490B-84D0-659EAEBBD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  <p:sldLayoutId id="2147484173" r:id="rId6"/>
    <p:sldLayoutId id="2147484174" r:id="rId7"/>
    <p:sldLayoutId id="2147484175" r:id="rId8"/>
    <p:sldLayoutId id="2147484176" r:id="rId9"/>
    <p:sldLayoutId id="2147484177" r:id="rId10"/>
    <p:sldLayoutId id="214748417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  <a:ea typeface="ＭＳ Ｐゴシック" pitchFamily="-111" charset="-128"/>
          <a:cs typeface="ＭＳ Ｐゴシック" pitchFamily="-111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1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1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1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1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30200" y="895350"/>
            <a:ext cx="8489950" cy="744538"/>
          </a:xfrm>
          <a:noFill/>
        </p:spPr>
        <p:txBody>
          <a:bodyPr/>
          <a:lstStyle/>
          <a:p>
            <a:pPr eaLnBrk="1" hangingPunct="1"/>
            <a:r>
              <a:rPr lang="en-GB" altLang="en-US" sz="3200" smtClean="0"/>
              <a:t>Automated Hippocampal Segmentation</a:t>
            </a:r>
            <a:endParaRPr lang="en-US" altLang="en-US" sz="32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600200"/>
            <a:ext cx="8489950" cy="4800600"/>
          </a:xfrm>
          <a:noFill/>
        </p:spPr>
        <p:txBody>
          <a:bodyPr/>
          <a:lstStyle/>
          <a:p>
            <a:pPr eaLnBrk="1" hangingPunct="1"/>
            <a:r>
              <a:rPr lang="en-GB" altLang="en-US" sz="2400" dirty="0" smtClean="0"/>
              <a:t>Hippocampal </a:t>
            </a:r>
            <a:r>
              <a:rPr lang="en-GB" altLang="en-US" sz="2400" dirty="0" err="1" smtClean="0"/>
              <a:t>volumetry</a:t>
            </a:r>
            <a:r>
              <a:rPr lang="en-GB" altLang="en-US" sz="2400" dirty="0" smtClean="0"/>
              <a:t> is useful for diagnosis and surgical planning in refractory temporal lobe epilepsy</a:t>
            </a:r>
          </a:p>
          <a:p>
            <a:pPr eaLnBrk="1" hangingPunct="1"/>
            <a:r>
              <a:rPr lang="en-GB" altLang="en-US" sz="2400" dirty="0" smtClean="0"/>
              <a:t>Manual segmentation is time-consuming &amp; requires expert</a:t>
            </a:r>
          </a:p>
          <a:p>
            <a:pPr eaLnBrk="1" hangingPunct="1"/>
            <a:r>
              <a:rPr lang="en-GB" altLang="en-US" sz="2400" dirty="0" smtClean="0"/>
              <a:t>We evaluated an automated segmentation algorithm based on a large template library of manual segmentations</a:t>
            </a:r>
          </a:p>
          <a:p>
            <a:pPr eaLnBrk="1" hangingPunct="1"/>
            <a:r>
              <a:rPr lang="en-GB" altLang="en-US" sz="2400" dirty="0" smtClean="0"/>
              <a:t>Robust delineation of hippocampi was shown for both 3T and 1.5T scans, even in small sclerotic hippocampi</a:t>
            </a:r>
          </a:p>
          <a:p>
            <a:pPr eaLnBrk="1" hangingPunct="1"/>
            <a:r>
              <a:rPr lang="en-GB" altLang="en-US" sz="2400" dirty="0" smtClean="0"/>
              <a:t>High agreement between manual and automated volumes</a:t>
            </a:r>
          </a:p>
          <a:p>
            <a:pPr eaLnBrk="1" hangingPunct="1"/>
            <a:r>
              <a:rPr lang="en-GB" altLang="en-US" sz="2400" dirty="0" smtClean="0"/>
              <a:t>Variability was less than that between human observers</a:t>
            </a:r>
          </a:p>
          <a:p>
            <a:pPr eaLnBrk="1" hangingPunct="1"/>
            <a:r>
              <a:rPr lang="en-GB" altLang="en-US" sz="2400" dirty="0" smtClean="0"/>
              <a:t>We provide this algorithm via a free online web-based service at https://hipposeg.cs.ucl.ac.uk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37069"/>
            <a:ext cx="9144000" cy="5209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800" y="6423187"/>
            <a:ext cx="4999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alibri" panose="020F0502020204030204" pitchFamily="34" charset="0"/>
              </a:rPr>
              <a:t>Winston et </a:t>
            </a:r>
            <a:r>
              <a:rPr lang="en-US" sz="2000" dirty="0" smtClean="0">
                <a:latin typeface="Calibri" panose="020F0502020204030204" pitchFamily="34" charset="0"/>
              </a:rPr>
              <a:t>al</a:t>
            </a:r>
            <a:r>
              <a:rPr lang="en-US" sz="2000" dirty="0">
                <a:latin typeface="Calibri" panose="020F0502020204030204" pitchFamily="34" charset="0"/>
              </a:rPr>
              <a:t>, </a:t>
            </a:r>
            <a:r>
              <a:rPr lang="en-US" sz="2000" dirty="0" smtClean="0">
                <a:latin typeface="Calibri" panose="020F0502020204030204" pitchFamily="34" charset="0"/>
              </a:rPr>
              <a:t>2013, </a:t>
            </a:r>
            <a:r>
              <a:rPr lang="en-US" sz="2000" dirty="0">
                <a:latin typeface="Calibri" panose="020F0502020204030204" pitchFamily="34" charset="0"/>
              </a:rPr>
              <a:t>DOI: 10.1111/epi.12408</a:t>
            </a:r>
            <a:endParaRPr lang="en-US" sz="20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FA1AC"/>
      </a:accent1>
      <a:accent2>
        <a:srgbClr val="459CBD"/>
      </a:accent2>
      <a:accent3>
        <a:srgbClr val="FFFFFF"/>
      </a:accent3>
      <a:accent4>
        <a:srgbClr val="000000"/>
      </a:accent4>
      <a:accent5>
        <a:srgbClr val="C0CDD2"/>
      </a:accent5>
      <a:accent6>
        <a:srgbClr val="3E8DAB"/>
      </a:accent6>
      <a:hlink>
        <a:srgbClr val="A8C0D1"/>
      </a:hlink>
      <a:folHlink>
        <a:srgbClr val="C88BA9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FA1AC"/>
        </a:accent1>
        <a:accent2>
          <a:srgbClr val="004359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003C50"/>
        </a:accent6>
        <a:hlink>
          <a:srgbClr val="4B4620"/>
        </a:hlink>
        <a:folHlink>
          <a:srgbClr val="B25D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4">
        <a:dk1>
          <a:srgbClr val="000000"/>
        </a:dk1>
        <a:lt1>
          <a:srgbClr val="FFFFFF"/>
        </a:lt1>
        <a:dk2>
          <a:srgbClr val="004359"/>
        </a:dk2>
        <a:lt2>
          <a:srgbClr val="808080"/>
        </a:lt2>
        <a:accent1>
          <a:srgbClr val="7FA1AC"/>
        </a:accent1>
        <a:accent2>
          <a:srgbClr val="004359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003C50"/>
        </a:accent6>
        <a:hlink>
          <a:srgbClr val="4B4620"/>
        </a:hlink>
        <a:folHlink>
          <a:srgbClr val="B25D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FA1AC"/>
        </a:accent1>
        <a:accent2>
          <a:srgbClr val="459CBD"/>
        </a:accent2>
        <a:accent3>
          <a:srgbClr val="FFFFFF"/>
        </a:accent3>
        <a:accent4>
          <a:srgbClr val="000000"/>
        </a:accent4>
        <a:accent5>
          <a:srgbClr val="C0CDD2"/>
        </a:accent5>
        <a:accent6>
          <a:srgbClr val="3E8DAB"/>
        </a:accent6>
        <a:hlink>
          <a:srgbClr val="A8C0D1"/>
        </a:hlink>
        <a:folHlink>
          <a:srgbClr val="C88B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one12">
  <a:themeElements>
    <a:clrScheme name="Office Theme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Prediction of postoperative verbal and non-verbal memory decline_IEC010709</Template>
  <TotalTime>2111</TotalTime>
  <Words>96</Words>
  <Application>Microsoft Office PowerPoint</Application>
  <PresentationFormat>On-screen Show (4:3)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1_Custom Design</vt:lpstr>
      <vt:lpstr>None12</vt:lpstr>
      <vt:lpstr>Automated Hippocampal Segmentation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Laurie</dc:creator>
  <cp:lastModifiedBy>Laurie</cp:lastModifiedBy>
  <cp:revision>226</cp:revision>
  <cp:lastPrinted>1601-01-01T00:00:00Z</cp:lastPrinted>
  <dcterms:created xsi:type="dcterms:W3CDTF">1601-01-01T00:00:00Z</dcterms:created>
  <dcterms:modified xsi:type="dcterms:W3CDTF">2013-10-24T22:25:16Z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