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6858000" cy="9144000" type="screen4x3"/>
  <p:notesSz cx="6858000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3265" autoAdjust="0"/>
    <p:restoredTop sz="92674" autoAdjust="0"/>
  </p:normalViewPr>
  <p:slideViewPr>
    <p:cSldViewPr snapToObjects="1" showGuides="1">
      <p:cViewPr>
        <p:scale>
          <a:sx n="112" d="100"/>
          <a:sy n="112" d="100"/>
        </p:scale>
        <p:origin x="-3180" y="792"/>
      </p:cViewPr>
      <p:guideLst>
        <p:guide orient="horz" pos="4422"/>
        <p:guide orient="horz" pos="4876"/>
        <p:guide orient="horz" pos="2471"/>
        <p:guide orient="horz" pos="794"/>
        <p:guide pos="1207"/>
        <p:guide pos="3157"/>
        <p:guide pos="1797"/>
        <p:guide pos="709"/>
        <p:guide pos="436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Martin\Daten%20Sebastian\130827%20SOD_fuer_Martin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Martin\Daten%20Sebastian\140226%20Densiometrie%20HUVEC%20SOD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35276755565614898"/>
          <c:y val="0.22437496466128201"/>
          <c:w val="0.409638584896658"/>
          <c:h val="0.23378049338683601"/>
        </c:manualLayout>
      </c:layout>
      <c:barChart>
        <c:barDir val="col"/>
        <c:grouping val="clustered"/>
        <c:varyColors val="0"/>
        <c:ser>
          <c:idx val="2"/>
          <c:order val="0"/>
          <c:tx>
            <c:strRef>
              <c:f>HUVEC!$C$62</c:f>
              <c:strCache>
                <c:ptCount val="1"/>
                <c:pt idx="0">
                  <c:v> -TNF-α</c:v>
                </c:pt>
              </c:strCache>
            </c:strRef>
          </c:tx>
          <c:spPr>
            <a:solidFill>
              <a:sysClr val="window" lastClr="FFFFFF"/>
            </a:solidFill>
            <a:ln w="25400">
              <a:solidFill>
                <a:sysClr val="windowText" lastClr="000000"/>
              </a:solidFill>
              <a:prstDash val="solid"/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HUVEC!$I$62:$I$66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2.5591678658903998</c:v>
                  </c:pt>
                  <c:pt idx="2">
                    <c:v>4.9003852859944104</c:v>
                  </c:pt>
                  <c:pt idx="3">
                    <c:v>10.688748957074999</c:v>
                  </c:pt>
                  <c:pt idx="4">
                    <c:v>13.70771249610854</c:v>
                  </c:pt>
                </c:numCache>
              </c:numRef>
            </c:plus>
            <c:minus>
              <c:numRef>
                <c:f>HUVEC!$I$62:$I$66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2.5591678658903998</c:v>
                  </c:pt>
                  <c:pt idx="2">
                    <c:v>4.9003852859944104</c:v>
                  </c:pt>
                  <c:pt idx="3">
                    <c:v>10.688748957074999</c:v>
                  </c:pt>
                  <c:pt idx="4">
                    <c:v>13.70771249610854</c:v>
                  </c:pt>
                </c:numCache>
              </c:numRef>
            </c:minus>
            <c:spPr>
              <a:ln w="25400"/>
            </c:spPr>
          </c:errBars>
          <c:cat>
            <c:strRef>
              <c:f>HUVEC!$A$62:$A$66</c:f>
              <c:strCache>
                <c:ptCount val="5"/>
                <c:pt idx="0">
                  <c:v>0</c:v>
                </c:pt>
                <c:pt idx="1">
                  <c:v>0.3</c:v>
                </c:pt>
                <c:pt idx="2">
                  <c:v>0.5</c:v>
                </c:pt>
                <c:pt idx="3">
                  <c:v>0.7</c:v>
                </c:pt>
                <c:pt idx="4">
                  <c:v>1</c:v>
                </c:pt>
              </c:strCache>
            </c:strRef>
          </c:cat>
          <c:val>
            <c:numRef>
              <c:f>HUVEC!$F$62:$F$66</c:f>
              <c:numCache>
                <c:formatCode>General</c:formatCode>
                <c:ptCount val="5"/>
                <c:pt idx="0">
                  <c:v>100</c:v>
                </c:pt>
                <c:pt idx="1">
                  <c:v>114.8148148148148</c:v>
                </c:pt>
                <c:pt idx="2">
                  <c:v>104.6296296296296</c:v>
                </c:pt>
                <c:pt idx="3">
                  <c:v>106.4814814814815</c:v>
                </c:pt>
                <c:pt idx="4">
                  <c:v>124.0740740740741</c:v>
                </c:pt>
              </c:numCache>
            </c:numRef>
          </c:val>
        </c:ser>
        <c:ser>
          <c:idx val="3"/>
          <c:order val="1"/>
          <c:tx>
            <c:strRef>
              <c:f>HUVEC!$C$69</c:f>
              <c:strCache>
                <c:ptCount val="1"/>
                <c:pt idx="0">
                  <c:v> +TNF-α</c:v>
                </c:pt>
              </c:strCache>
            </c:strRef>
          </c:tx>
          <c:spPr>
            <a:solidFill>
              <a:sysClr val="windowText" lastClr="000000"/>
            </a:solidFill>
            <a:ln w="25400">
              <a:solidFill>
                <a:sysClr val="windowText" lastClr="000000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HUVEC!$I$69:$I$73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8.3425743197200006</c:v>
                  </c:pt>
                  <c:pt idx="2">
                    <c:v>5.0405132088749971</c:v>
                  </c:pt>
                  <c:pt idx="3">
                    <c:v>10.808933507771201</c:v>
                  </c:pt>
                  <c:pt idx="4">
                    <c:v>12.9992261601988</c:v>
                  </c:pt>
                </c:numCache>
              </c:numRef>
            </c:plus>
            <c:minus>
              <c:numRef>
                <c:f>HUVEC!$I$69:$I$73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8.3425743197200006</c:v>
                  </c:pt>
                  <c:pt idx="2">
                    <c:v>5.0405132088749971</c:v>
                  </c:pt>
                  <c:pt idx="3">
                    <c:v>10.808933507771201</c:v>
                  </c:pt>
                  <c:pt idx="4">
                    <c:v>12.9992261601988</c:v>
                  </c:pt>
                </c:numCache>
              </c:numRef>
            </c:minus>
            <c:spPr>
              <a:ln w="25400"/>
            </c:spPr>
          </c:errBars>
          <c:cat>
            <c:strRef>
              <c:f>HUVEC!$A$62:$A$66</c:f>
              <c:strCache>
                <c:ptCount val="5"/>
                <c:pt idx="0">
                  <c:v>0</c:v>
                </c:pt>
                <c:pt idx="1">
                  <c:v>0.3</c:v>
                </c:pt>
                <c:pt idx="2">
                  <c:v>0.5</c:v>
                </c:pt>
                <c:pt idx="3">
                  <c:v>0.7</c:v>
                </c:pt>
                <c:pt idx="4">
                  <c:v>1</c:v>
                </c:pt>
              </c:strCache>
            </c:strRef>
          </c:cat>
          <c:val>
            <c:numRef>
              <c:f>HUVEC!$F$69:$F$73</c:f>
              <c:numCache>
                <c:formatCode>General</c:formatCode>
                <c:ptCount val="5"/>
                <c:pt idx="0">
                  <c:v>100</c:v>
                </c:pt>
                <c:pt idx="1">
                  <c:v>110.3508771929824</c:v>
                </c:pt>
                <c:pt idx="2">
                  <c:v>98.245614035087755</c:v>
                </c:pt>
                <c:pt idx="3">
                  <c:v>101.7543859649123</c:v>
                </c:pt>
                <c:pt idx="4">
                  <c:v>119.1666666666667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7820544"/>
        <c:axId val="107900928"/>
      </c:barChart>
      <c:catAx>
        <c:axId val="10782054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1300" dirty="0"/>
                  <a:t>Dose [Gy]</a:t>
                </a:r>
              </a:p>
            </c:rich>
          </c:tx>
          <c:layout>
            <c:manualLayout>
              <c:xMode val="edge"/>
              <c:yMode val="edge"/>
              <c:x val="0.49306595717078"/>
              <c:y val="0.51545846884593405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spPr>
          <a:ln w="38100">
            <a:solidFill>
              <a:sysClr val="windowText" lastClr="000000"/>
            </a:solidFill>
          </a:ln>
        </c:spPr>
        <c:txPr>
          <a:bodyPr rot="0" vert="horz"/>
          <a:lstStyle/>
          <a:p>
            <a:pPr>
              <a:defRPr sz="1400" b="0"/>
            </a:pPr>
            <a:endParaRPr lang="de-DE"/>
          </a:p>
        </c:txPr>
        <c:crossAx val="107900928"/>
        <c:crosses val="autoZero"/>
        <c:auto val="1"/>
        <c:lblAlgn val="ctr"/>
        <c:lblOffset val="100"/>
        <c:tickMarkSkip val="2"/>
        <c:noMultiLvlLbl val="0"/>
      </c:catAx>
      <c:valAx>
        <c:axId val="107900928"/>
        <c:scaling>
          <c:orientation val="minMax"/>
          <c:max val="175"/>
          <c:min val="75"/>
        </c:scaling>
        <c:delete val="0"/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en-US" sz="1300" dirty="0"/>
                  <a:t>Relative SOD </a:t>
                </a:r>
                <a:endParaRPr lang="en-US" sz="1300" dirty="0" smtClean="0"/>
              </a:p>
              <a:p>
                <a:pPr>
                  <a:defRPr/>
                </a:pPr>
                <a:r>
                  <a:rPr lang="en-US" sz="1300" dirty="0" smtClean="0"/>
                  <a:t>activity [%]</a:t>
                </a:r>
              </a:p>
              <a:p>
                <a:pPr>
                  <a:defRPr/>
                </a:pPr>
                <a:endParaRPr lang="en-US" dirty="0"/>
              </a:p>
            </c:rich>
          </c:tx>
          <c:layout>
            <c:manualLayout>
              <c:xMode val="edge"/>
              <c:yMode val="edge"/>
              <c:x val="0.22056603490368101"/>
              <c:y val="0.24269307187740599"/>
            </c:manualLayout>
          </c:layout>
          <c:overlay val="0"/>
        </c:title>
        <c:numFmt formatCode="0" sourceLinked="0"/>
        <c:majorTickMark val="out"/>
        <c:minorTickMark val="none"/>
        <c:tickLblPos val="nextTo"/>
        <c:spPr>
          <a:ln w="38100" cap="sq">
            <a:solidFill>
              <a:sysClr val="windowText" lastClr="000000"/>
            </a:solidFill>
          </a:ln>
        </c:spPr>
        <c:txPr>
          <a:bodyPr rot="0" vert="horz"/>
          <a:lstStyle/>
          <a:p>
            <a:pPr>
              <a:defRPr sz="1400" b="0"/>
            </a:pPr>
            <a:endParaRPr lang="de-DE"/>
          </a:p>
        </c:txPr>
        <c:crossAx val="107820544"/>
        <c:crosses val="autoZero"/>
        <c:crossBetween val="between"/>
        <c:majorUnit val="50"/>
      </c:valAx>
    </c:plotArea>
    <c:legend>
      <c:legendPos val="l"/>
      <c:layout>
        <c:manualLayout>
          <c:xMode val="edge"/>
          <c:yMode val="edge"/>
          <c:x val="0.40352006741854901"/>
          <c:y val="0.16297184480222399"/>
          <c:w val="0.28007633370895302"/>
          <c:h val="0.130311779482812"/>
        </c:manualLayout>
      </c:layout>
      <c:overlay val="0"/>
      <c:txPr>
        <a:bodyPr/>
        <a:lstStyle/>
        <a:p>
          <a:pPr>
            <a:defRPr b="0"/>
          </a:pPr>
          <a:endParaRPr lang="de-DE"/>
        </a:p>
      </c:txPr>
    </c:legend>
    <c:plotVisOnly val="1"/>
    <c:dispBlanksAs val="gap"/>
    <c:showDLblsOverMax val="0"/>
  </c:chart>
  <c:spPr>
    <a:noFill/>
  </c:spPr>
  <c:txPr>
    <a:bodyPr/>
    <a:lstStyle/>
    <a:p>
      <a:pPr>
        <a:defRPr sz="1200" b="1" i="0" u="none" strike="noStrike" baseline="0">
          <a:solidFill>
            <a:srgbClr val="000000"/>
          </a:solidFill>
          <a:latin typeface="Arial" pitchFamily="34" charset="0"/>
          <a:ea typeface="Calibri"/>
          <a:cs typeface="Arial" pitchFamily="34" charset="0"/>
        </a:defRPr>
      </a:pPr>
      <a:endParaRPr lang="de-DE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9598223299010701"/>
          <c:y val="0.36236315729365498"/>
          <c:w val="0.69821690066476805"/>
          <c:h val="0.42861786827206999"/>
        </c:manualLayout>
      </c:layout>
      <c:barChart>
        <c:barDir val="col"/>
        <c:grouping val="clustered"/>
        <c:varyColors val="0"/>
        <c:ser>
          <c:idx val="2"/>
          <c:order val="0"/>
          <c:tx>
            <c:strRef>
              <c:f>Tabelle1!$C$66</c:f>
              <c:strCache>
                <c:ptCount val="1"/>
                <c:pt idx="0">
                  <c:v> -TNF-α</c:v>
                </c:pt>
              </c:strCache>
            </c:strRef>
          </c:tx>
          <c:spPr>
            <a:solidFill>
              <a:sysClr val="window" lastClr="FFFFFF"/>
            </a:solidFill>
            <a:ln w="25400">
              <a:solidFill>
                <a:sysClr val="windowText" lastClr="000000"/>
              </a:solidFill>
              <a:prstDash val="solid"/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Tabelle1!$E$73:$E$77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20.519706670430999</c:v>
                  </c:pt>
                  <c:pt idx="2">
                    <c:v>10.840327209062099</c:v>
                  </c:pt>
                  <c:pt idx="3">
                    <c:v>20.9459959008982</c:v>
                  </c:pt>
                  <c:pt idx="4">
                    <c:v>20.21320736961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25400"/>
            </c:spPr>
          </c:errBars>
          <c:cat>
            <c:strRef>
              <c:f>Tabelle1!$A$67:$A$71</c:f>
              <c:strCache>
                <c:ptCount val="5"/>
                <c:pt idx="0">
                  <c:v>0</c:v>
                </c:pt>
                <c:pt idx="1">
                  <c:v>0.3</c:v>
                </c:pt>
                <c:pt idx="2">
                  <c:v>0.5</c:v>
                </c:pt>
                <c:pt idx="3">
                  <c:v>0.7</c:v>
                </c:pt>
                <c:pt idx="4">
                  <c:v>1</c:v>
                </c:pt>
              </c:strCache>
            </c:strRef>
          </c:cat>
          <c:val>
            <c:numRef>
              <c:f>Tabelle1!$C$67:$C$71</c:f>
              <c:numCache>
                <c:formatCode>General</c:formatCode>
                <c:ptCount val="5"/>
                <c:pt idx="0">
                  <c:v>100</c:v>
                </c:pt>
                <c:pt idx="1">
                  <c:v>134.01543528734641</c:v>
                </c:pt>
                <c:pt idx="2">
                  <c:v>69.032818252156403</c:v>
                </c:pt>
                <c:pt idx="3">
                  <c:v>112.3565527764576</c:v>
                </c:pt>
                <c:pt idx="4">
                  <c:v>142.591419814847</c:v>
                </c:pt>
              </c:numCache>
            </c:numRef>
          </c:val>
        </c:ser>
        <c:ser>
          <c:idx val="3"/>
          <c:order val="1"/>
          <c:tx>
            <c:strRef>
              <c:f>Tabelle1!$D$66</c:f>
              <c:strCache>
                <c:ptCount val="1"/>
                <c:pt idx="0">
                  <c:v> +TNF-α</c:v>
                </c:pt>
              </c:strCache>
            </c:strRef>
          </c:tx>
          <c:spPr>
            <a:solidFill>
              <a:sysClr val="windowText" lastClr="000000"/>
            </a:solidFill>
            <a:ln w="25400">
              <a:solidFill>
                <a:sysClr val="windowText" lastClr="000000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Tabelle1!$F$73:$F$77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5.1966171122214462</c:v>
                  </c:pt>
                  <c:pt idx="2">
                    <c:v>11.8184262968642</c:v>
                  </c:pt>
                  <c:pt idx="3">
                    <c:v>7.3501916845443471</c:v>
                  </c:pt>
                  <c:pt idx="4">
                    <c:v>20.394690003660902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25400"/>
            </c:spPr>
          </c:errBars>
          <c:cat>
            <c:strRef>
              <c:f>Tabelle1!$A$67:$A$71</c:f>
              <c:strCache>
                <c:ptCount val="5"/>
                <c:pt idx="0">
                  <c:v>0</c:v>
                </c:pt>
                <c:pt idx="1">
                  <c:v>0.3</c:v>
                </c:pt>
                <c:pt idx="2">
                  <c:v>0.5</c:v>
                </c:pt>
                <c:pt idx="3">
                  <c:v>0.7</c:v>
                </c:pt>
                <c:pt idx="4">
                  <c:v>1</c:v>
                </c:pt>
              </c:strCache>
            </c:strRef>
          </c:cat>
          <c:val>
            <c:numRef>
              <c:f>Tabelle1!$D$67:$D$71</c:f>
              <c:numCache>
                <c:formatCode>General</c:formatCode>
                <c:ptCount val="5"/>
                <c:pt idx="0">
                  <c:v>100</c:v>
                </c:pt>
                <c:pt idx="1">
                  <c:v>105.09933196625811</c:v>
                </c:pt>
                <c:pt idx="2">
                  <c:v>66.206700960775294</c:v>
                </c:pt>
                <c:pt idx="3">
                  <c:v>100.62427759049299</c:v>
                </c:pt>
                <c:pt idx="4">
                  <c:v>114.8028639009254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1361280"/>
        <c:axId val="31383936"/>
      </c:barChart>
      <c:catAx>
        <c:axId val="3136128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300"/>
                </a:pPr>
                <a:r>
                  <a:rPr lang="en-US" sz="1300"/>
                  <a:t>Dose [Gy]</a:t>
                </a:r>
              </a:p>
            </c:rich>
          </c:tx>
          <c:layout>
            <c:manualLayout>
              <c:xMode val="edge"/>
              <c:yMode val="edge"/>
              <c:x val="0.61089970739960198"/>
              <c:y val="0.91417535239848602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spPr>
          <a:ln w="38100">
            <a:solidFill>
              <a:sysClr val="windowText" lastClr="000000"/>
            </a:solidFill>
          </a:ln>
        </c:spPr>
        <c:txPr>
          <a:bodyPr rot="0" vert="horz"/>
          <a:lstStyle/>
          <a:p>
            <a:pPr>
              <a:defRPr sz="1400" b="0"/>
            </a:pPr>
            <a:endParaRPr lang="de-DE"/>
          </a:p>
        </c:txPr>
        <c:crossAx val="31383936"/>
        <c:crosses val="autoZero"/>
        <c:auto val="1"/>
        <c:lblAlgn val="ctr"/>
        <c:lblOffset val="100"/>
        <c:tickMarkSkip val="2"/>
        <c:noMultiLvlLbl val="0"/>
      </c:catAx>
      <c:valAx>
        <c:axId val="31383936"/>
        <c:scaling>
          <c:orientation val="minMax"/>
          <c:max val="200"/>
          <c:min val="25"/>
        </c:scaling>
        <c:delete val="0"/>
        <c:axPos val="l"/>
        <c:title>
          <c:tx>
            <c:rich>
              <a:bodyPr/>
              <a:lstStyle/>
              <a:p>
                <a:pPr>
                  <a:defRPr sz="1300"/>
                </a:pPr>
                <a:r>
                  <a:rPr lang="en-US" sz="1300" dirty="0"/>
                  <a:t>Relative</a:t>
                </a:r>
                <a:r>
                  <a:rPr lang="en-US" sz="1300" baseline="0" dirty="0"/>
                  <a:t> </a:t>
                </a:r>
                <a:r>
                  <a:rPr lang="en-US" sz="1300" baseline="0" dirty="0" smtClean="0"/>
                  <a:t>SOD1 </a:t>
                </a:r>
              </a:p>
              <a:p>
                <a:pPr>
                  <a:defRPr sz="1300"/>
                </a:pPr>
                <a:r>
                  <a:rPr lang="en-US" sz="1300" baseline="0" dirty="0" smtClean="0"/>
                  <a:t>Expression </a:t>
                </a:r>
                <a:r>
                  <a:rPr lang="en-US" sz="1300" baseline="0" dirty="0"/>
                  <a:t>[%]</a:t>
                </a:r>
                <a:endParaRPr lang="en-US" sz="1300" dirty="0"/>
              </a:p>
            </c:rich>
          </c:tx>
          <c:layout>
            <c:manualLayout>
              <c:xMode val="edge"/>
              <c:yMode val="edge"/>
              <c:x val="7.96646377391481E-2"/>
              <c:y val="0.39285034089182802"/>
            </c:manualLayout>
          </c:layout>
          <c:overlay val="0"/>
        </c:title>
        <c:numFmt formatCode="0" sourceLinked="0"/>
        <c:majorTickMark val="out"/>
        <c:minorTickMark val="none"/>
        <c:tickLblPos val="nextTo"/>
        <c:spPr>
          <a:ln w="38100" cap="sq">
            <a:solidFill>
              <a:sysClr val="windowText" lastClr="000000"/>
            </a:solidFill>
          </a:ln>
        </c:spPr>
        <c:txPr>
          <a:bodyPr rot="0" vert="horz"/>
          <a:lstStyle/>
          <a:p>
            <a:pPr>
              <a:defRPr sz="1200" b="0"/>
            </a:pPr>
            <a:endParaRPr lang="de-DE"/>
          </a:p>
        </c:txPr>
        <c:crossAx val="31361280"/>
        <c:crosses val="autoZero"/>
        <c:crossBetween val="between"/>
        <c:majorUnit val="50"/>
      </c:valAx>
    </c:plotArea>
    <c:plotVisOnly val="1"/>
    <c:dispBlanksAs val="gap"/>
    <c:showDLblsOverMax val="0"/>
  </c:chart>
  <c:txPr>
    <a:bodyPr/>
    <a:lstStyle/>
    <a:p>
      <a:pPr>
        <a:defRPr sz="1200" b="1" i="0" u="none" strike="noStrike" baseline="0">
          <a:solidFill>
            <a:srgbClr val="000000"/>
          </a:solidFill>
          <a:latin typeface="Arial" pitchFamily="34" charset="0"/>
          <a:ea typeface="Calibri"/>
          <a:cs typeface="Arial" pitchFamily="34" charset="0"/>
        </a:defRPr>
      </a:pPr>
      <a:endParaRPr lang="de-DE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A3703D-35EC-4E2C-8882-5877EA0E2691}" type="datetimeFigureOut">
              <a:rPr lang="en-US" smtClean="0"/>
              <a:t>3/9/2014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033588" y="744538"/>
            <a:ext cx="27908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715153"/>
            <a:ext cx="548640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9428583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882D7E-90D6-4097-93E1-67DAAA7B06A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6124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033588" y="744538"/>
            <a:ext cx="2790825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863AE7-D75A-42A7-9638-B5A307FCAE99}" type="slidenum">
              <a:rPr lang="de-DE" smtClean="0"/>
              <a:pPr>
                <a:defRPr/>
              </a:pPr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76728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2840570"/>
            <a:ext cx="5829300" cy="196003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F4351-368C-4841-BB94-7545FB1CEB69}" type="datetimeFigureOut">
              <a:rPr lang="en-US" smtClean="0"/>
              <a:t>3/9/2014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341A2-8787-4E0A-BE34-046604C3F82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705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F4351-368C-4841-BB94-7545FB1CEB69}" type="datetimeFigureOut">
              <a:rPr lang="en-US" smtClean="0"/>
              <a:t>3/9/2014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341A2-8787-4E0A-BE34-046604C3F82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345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F4351-368C-4841-BB94-7545FB1CEB69}" type="datetimeFigureOut">
              <a:rPr lang="en-US" smtClean="0"/>
              <a:t>3/9/2014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341A2-8787-4E0A-BE34-046604C3F82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355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F4351-368C-4841-BB94-7545FB1CEB69}" type="datetimeFigureOut">
              <a:rPr lang="en-US" smtClean="0"/>
              <a:t>3/9/2014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341A2-8787-4E0A-BE34-046604C3F82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1121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3875621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F4351-368C-4841-BB94-7545FB1CEB69}" type="datetimeFigureOut">
              <a:rPr lang="en-US" smtClean="0"/>
              <a:t>3/9/2014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341A2-8787-4E0A-BE34-046604C3F82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320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7176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628902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F4351-368C-4841-BB94-7545FB1CEB69}" type="datetimeFigureOut">
              <a:rPr lang="en-US" smtClean="0"/>
              <a:t>3/9/2014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341A2-8787-4E0A-BE34-046604C3F82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284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2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2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71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71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F4351-368C-4841-BB94-7545FB1CEB69}" type="datetimeFigureOut">
              <a:rPr lang="en-US" smtClean="0"/>
              <a:t>3/9/2014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341A2-8787-4E0A-BE34-046604C3F82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8820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F4351-368C-4841-BB94-7545FB1CEB69}" type="datetimeFigureOut">
              <a:rPr lang="en-US" smtClean="0"/>
              <a:t>3/9/2014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341A2-8787-4E0A-BE34-046604C3F82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082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F4351-368C-4841-BB94-7545FB1CEB69}" type="datetimeFigureOut">
              <a:rPr lang="en-US" smtClean="0"/>
              <a:t>3/9/2014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341A2-8787-4E0A-BE34-046604C3F82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647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2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9" y="364070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2" y="1913470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F4351-368C-4841-BB94-7545FB1CEB69}" type="datetimeFigureOut">
              <a:rPr lang="en-US" smtClean="0"/>
              <a:t>3/9/2014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341A2-8787-4E0A-BE34-046604C3F82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071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F4351-368C-4841-BB94-7545FB1CEB69}" type="datetimeFigureOut">
              <a:rPr lang="en-US" smtClean="0"/>
              <a:t>3/9/2014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341A2-8787-4E0A-BE34-046604C3F82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908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133604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8475137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DF4351-368C-4841-BB94-7545FB1CEB69}" type="datetimeFigureOut">
              <a:rPr lang="en-US" smtClean="0"/>
              <a:t>3/9/2014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8475137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8475137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2341A2-8787-4E0A-BE34-046604C3F82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108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Rechteck 75"/>
          <p:cNvSpPr/>
          <p:nvPr/>
        </p:nvSpPr>
        <p:spPr>
          <a:xfrm>
            <a:off x="138592" y="8542312"/>
            <a:ext cx="222368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tabLst>
                <a:tab pos="539750" algn="l"/>
              </a:tabLst>
            </a:pPr>
            <a:r>
              <a:rPr lang="de-DE" sz="1400" b="1" dirty="0" err="1" smtClean="0">
                <a:latin typeface="Arial" pitchFamily="34" charset="0"/>
                <a:cs typeface="Arial" pitchFamily="34" charset="0"/>
              </a:rPr>
              <a:t>Supplementary</a:t>
            </a:r>
            <a:r>
              <a:rPr lang="de-DE" sz="1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1400" b="1" dirty="0" err="1" smtClean="0">
                <a:latin typeface="Arial" pitchFamily="34" charset="0"/>
                <a:cs typeface="Arial" pitchFamily="34" charset="0"/>
              </a:rPr>
              <a:t>Figure</a:t>
            </a:r>
            <a:r>
              <a:rPr lang="de-DE" sz="1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1400" b="1" dirty="0">
                <a:latin typeface="Arial" pitchFamily="34" charset="0"/>
                <a:cs typeface="Arial" pitchFamily="34" charset="0"/>
              </a:rPr>
              <a:t>2</a:t>
            </a:r>
          </a:p>
        </p:txBody>
      </p:sp>
      <p:grpSp>
        <p:nvGrpSpPr>
          <p:cNvPr id="2" name="Gruppierung 1"/>
          <p:cNvGrpSpPr/>
          <p:nvPr/>
        </p:nvGrpSpPr>
        <p:grpSpPr>
          <a:xfrm>
            <a:off x="-288032" y="395536"/>
            <a:ext cx="7461448" cy="6717563"/>
            <a:chOff x="-360040" y="446725"/>
            <a:chExt cx="7461448" cy="6717563"/>
          </a:xfrm>
        </p:grpSpPr>
        <p:graphicFrame>
          <p:nvGraphicFramePr>
            <p:cNvPr id="73" name="Diagramm 72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92070512"/>
                </p:ext>
              </p:extLst>
            </p:nvPr>
          </p:nvGraphicFramePr>
          <p:xfrm>
            <a:off x="-360040" y="446725"/>
            <a:ext cx="7461448" cy="671756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aphicFrame>
          <p:nvGraphicFramePr>
            <p:cNvPr id="77" name="Diagramm 76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768134825"/>
                </p:ext>
              </p:extLst>
            </p:nvPr>
          </p:nvGraphicFramePr>
          <p:xfrm>
            <a:off x="961042" y="3059832"/>
            <a:ext cx="4378668" cy="352839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72" name="Textfeld 71"/>
            <p:cNvSpPr txBox="1"/>
            <p:nvPr/>
          </p:nvSpPr>
          <p:spPr>
            <a:xfrm>
              <a:off x="1249074" y="1338084"/>
              <a:ext cx="578498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latin typeface="Arial" pitchFamily="34" charset="0"/>
                  <a:cs typeface="Arial" pitchFamily="34" charset="0"/>
                </a:rPr>
                <a:t>A</a:t>
              </a:r>
              <a:endParaRPr lang="en-US" sz="13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0" name="Textfeld 139"/>
            <p:cNvSpPr txBox="1"/>
            <p:nvPr/>
          </p:nvSpPr>
          <p:spPr>
            <a:xfrm>
              <a:off x="1252732" y="3699798"/>
              <a:ext cx="625261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300" b="1" dirty="0">
                  <a:latin typeface="Arial" pitchFamily="34" charset="0"/>
                  <a:cs typeface="Arial" pitchFamily="34" charset="0"/>
                </a:rPr>
                <a:t>B</a:t>
              </a:r>
              <a:endParaRPr lang="en-US" sz="130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93" name="Gruppieren 92"/>
            <p:cNvGrpSpPr/>
            <p:nvPr/>
          </p:nvGrpSpPr>
          <p:grpSpPr>
            <a:xfrm>
              <a:off x="3074875" y="4525313"/>
              <a:ext cx="614665" cy="73872"/>
              <a:chOff x="1907704" y="3858693"/>
              <a:chExt cx="374546" cy="111931"/>
            </a:xfrm>
          </p:grpSpPr>
          <p:cxnSp>
            <p:nvCxnSpPr>
              <p:cNvPr id="95" name="Gerade Verbindung 94"/>
              <p:cNvCxnSpPr/>
              <p:nvPr/>
            </p:nvCxnSpPr>
            <p:spPr>
              <a:xfrm flipV="1">
                <a:off x="1912266" y="3858693"/>
                <a:ext cx="0" cy="11193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Gerade Verbindung 95"/>
              <p:cNvCxnSpPr/>
              <p:nvPr/>
            </p:nvCxnSpPr>
            <p:spPr>
              <a:xfrm flipV="1">
                <a:off x="1907704" y="3861050"/>
                <a:ext cx="374546" cy="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Gerade Verbindung 96"/>
              <p:cNvCxnSpPr/>
              <p:nvPr/>
            </p:nvCxnSpPr>
            <p:spPr>
              <a:xfrm flipV="1">
                <a:off x="2282250" y="3866184"/>
                <a:ext cx="0" cy="10444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4" name="Textfeld 93"/>
            <p:cNvSpPr txBox="1"/>
            <p:nvPr/>
          </p:nvSpPr>
          <p:spPr>
            <a:xfrm>
              <a:off x="3257492" y="4216652"/>
              <a:ext cx="198160" cy="427354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de-DE" sz="1400" dirty="0" smtClean="0">
                  <a:latin typeface="Arial" pitchFamily="34" charset="0"/>
                  <a:cs typeface="Arial" pitchFamily="34" charset="0"/>
                </a:rPr>
                <a:t>*</a:t>
              </a:r>
              <a:endParaRPr lang="de-DE" sz="14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01" name="Gerade Verbindung 100"/>
            <p:cNvCxnSpPr/>
            <p:nvPr/>
          </p:nvCxnSpPr>
          <p:spPr>
            <a:xfrm flipV="1">
              <a:off x="3264750" y="4792716"/>
              <a:ext cx="0" cy="738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Gerade Verbindung 107"/>
            <p:cNvCxnSpPr/>
            <p:nvPr/>
          </p:nvCxnSpPr>
          <p:spPr>
            <a:xfrm flipV="1">
              <a:off x="3257492" y="4793646"/>
              <a:ext cx="616864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Gerade Verbindung 108"/>
            <p:cNvCxnSpPr/>
            <p:nvPr/>
          </p:nvCxnSpPr>
          <p:spPr>
            <a:xfrm flipV="1">
              <a:off x="3864909" y="4797658"/>
              <a:ext cx="0" cy="6942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0" name="Textfeld 99"/>
            <p:cNvSpPr txBox="1"/>
            <p:nvPr/>
          </p:nvSpPr>
          <p:spPr>
            <a:xfrm>
              <a:off x="3425430" y="4504684"/>
              <a:ext cx="192102" cy="427354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de-DE" sz="1400" dirty="0" smtClean="0">
                  <a:latin typeface="Arial" pitchFamily="34" charset="0"/>
                  <a:cs typeface="Arial" pitchFamily="34" charset="0"/>
                </a:rPr>
                <a:t>*</a:t>
              </a:r>
              <a:endParaRPr lang="de-DE" sz="14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27" name="Gerade Verbindung 126"/>
            <p:cNvCxnSpPr/>
            <p:nvPr/>
          </p:nvCxnSpPr>
          <p:spPr>
            <a:xfrm flipV="1">
              <a:off x="3908385" y="4792739"/>
              <a:ext cx="0" cy="738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Gerade Verbindung 131"/>
            <p:cNvCxnSpPr/>
            <p:nvPr/>
          </p:nvCxnSpPr>
          <p:spPr>
            <a:xfrm flipV="1">
              <a:off x="3901127" y="4794293"/>
              <a:ext cx="616864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Gerade Verbindung 132"/>
            <p:cNvCxnSpPr/>
            <p:nvPr/>
          </p:nvCxnSpPr>
          <p:spPr>
            <a:xfrm flipV="1">
              <a:off x="4508544" y="4797681"/>
              <a:ext cx="0" cy="6942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6" name="Textfeld 125"/>
            <p:cNvSpPr txBox="1"/>
            <p:nvPr/>
          </p:nvSpPr>
          <p:spPr>
            <a:xfrm>
              <a:off x="4049580" y="4504684"/>
              <a:ext cx="192102" cy="427356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de-DE" sz="1400" dirty="0" smtClean="0">
                  <a:latin typeface="Arial" pitchFamily="34" charset="0"/>
                  <a:cs typeface="Arial" pitchFamily="34" charset="0"/>
                </a:rPr>
                <a:t>*</a:t>
              </a:r>
              <a:endParaRPr lang="de-DE" sz="1400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55" name="Gruppieren 54"/>
            <p:cNvGrpSpPr/>
            <p:nvPr/>
          </p:nvGrpSpPr>
          <p:grpSpPr>
            <a:xfrm>
              <a:off x="3308350" y="2635385"/>
              <a:ext cx="671940" cy="74369"/>
              <a:chOff x="1912266" y="3858693"/>
              <a:chExt cx="391090" cy="112684"/>
            </a:xfrm>
          </p:grpSpPr>
          <p:cxnSp>
            <p:nvCxnSpPr>
              <p:cNvPr id="59" name="Gerade Verbindung 58"/>
              <p:cNvCxnSpPr/>
              <p:nvPr/>
            </p:nvCxnSpPr>
            <p:spPr>
              <a:xfrm flipV="1">
                <a:off x="1912266" y="3858693"/>
                <a:ext cx="0" cy="11193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Gerade Verbindung 65"/>
              <p:cNvCxnSpPr/>
              <p:nvPr/>
            </p:nvCxnSpPr>
            <p:spPr>
              <a:xfrm flipV="1">
                <a:off x="1912331" y="3861048"/>
                <a:ext cx="390947" cy="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Gerade Verbindung 66"/>
              <p:cNvCxnSpPr/>
              <p:nvPr/>
            </p:nvCxnSpPr>
            <p:spPr>
              <a:xfrm flipV="1">
                <a:off x="2303356" y="3866181"/>
                <a:ext cx="0" cy="10519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7" name="Textfeld 56"/>
            <p:cNvSpPr txBox="1"/>
            <p:nvPr/>
          </p:nvSpPr>
          <p:spPr>
            <a:xfrm>
              <a:off x="3529892" y="2346196"/>
              <a:ext cx="207461" cy="427355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de-DE" sz="1400" dirty="0" smtClean="0">
                  <a:latin typeface="Arial" pitchFamily="34" charset="0"/>
                  <a:cs typeface="Arial" pitchFamily="34" charset="0"/>
                </a:rPr>
                <a:t>*</a:t>
              </a:r>
              <a:endParaRPr lang="de-DE" sz="1400" dirty="0"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15978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</Words>
  <Application>Microsoft Office PowerPoint</Application>
  <PresentationFormat>Bildschirmpräsentation (4:3)</PresentationFormat>
  <Paragraphs>14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Company>Uniklinik Frankfurt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Martin Large</dc:creator>
  <cp:lastModifiedBy>Prof. Dr. Franz Rödel</cp:lastModifiedBy>
  <cp:revision>106</cp:revision>
  <cp:lastPrinted>2014-03-08T13:47:49Z</cp:lastPrinted>
  <dcterms:created xsi:type="dcterms:W3CDTF">2013-12-13T10:42:43Z</dcterms:created>
  <dcterms:modified xsi:type="dcterms:W3CDTF">2014-03-09T13:49:22Z</dcterms:modified>
</cp:coreProperties>
</file>