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18" d="100"/>
          <a:sy n="118" d="100"/>
        </p:scale>
        <p:origin x="-1152" y="287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357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597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529697"/>
            <a:ext cx="3357563" cy="1126807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1568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777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3483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1002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9705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602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1622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363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045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31DD1-14A4-4AC2-876D-104DDF90AB51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76B18-3CAB-4D7D-BE9A-B27C77C94A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33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1481138" y="3634284"/>
            <a:ext cx="4311797" cy="3783762"/>
            <a:chOff x="1481138" y="3634284"/>
            <a:chExt cx="4311797" cy="3783762"/>
          </a:xfrm>
        </p:grpSpPr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3840163" y="3634284"/>
              <a:ext cx="562655" cy="195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1" lang="en-US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human 3</a:t>
              </a:r>
              <a:endPara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3840163" y="3713163"/>
              <a:ext cx="0" cy="80963"/>
            </a:xfrm>
            <a:custGeom>
              <a:avLst/>
              <a:gdLst>
                <a:gd name="T0" fmla="*/ 51 h 51"/>
                <a:gd name="T1" fmla="*/ 0 h 51"/>
                <a:gd name="T2" fmla="*/ 0 h 5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1">
                  <a:moveTo>
                    <a:pt x="0" y="51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3840163" y="3797797"/>
              <a:ext cx="562655" cy="195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1" lang="en-US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human 4</a:t>
              </a:r>
              <a:endPara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3840163" y="3802063"/>
              <a:ext cx="0" cy="74613"/>
            </a:xfrm>
            <a:custGeom>
              <a:avLst/>
              <a:gdLst>
                <a:gd name="T0" fmla="*/ 0 h 47"/>
                <a:gd name="T1" fmla="*/ 47 h 47"/>
                <a:gd name="T2" fmla="*/ 47 h 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7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3840163" y="3962897"/>
              <a:ext cx="562655" cy="195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lang="en-US" altLang="ja-JP" sz="105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human 6</a:t>
              </a:r>
              <a:endPara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840163" y="3884613"/>
              <a:ext cx="0" cy="157163"/>
            </a:xfrm>
            <a:custGeom>
              <a:avLst/>
              <a:gdLst>
                <a:gd name="T0" fmla="*/ 0 h 99"/>
                <a:gd name="T1" fmla="*/ 99 h 99"/>
                <a:gd name="T2" fmla="*/ 99 h 9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9">
                  <a:moveTo>
                    <a:pt x="0" y="0"/>
                  </a:moveTo>
                  <a:lnTo>
                    <a:pt x="0" y="99"/>
                  </a:lnTo>
                  <a:lnTo>
                    <a:pt x="0" y="99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3840163" y="4126409"/>
              <a:ext cx="637995" cy="195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lang="en-US" altLang="ja-JP" sz="105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human 12</a:t>
              </a:r>
              <a:endPara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840163" y="3965575"/>
              <a:ext cx="0" cy="239713"/>
            </a:xfrm>
            <a:custGeom>
              <a:avLst/>
              <a:gdLst>
                <a:gd name="T0" fmla="*/ 0 h 151"/>
                <a:gd name="T1" fmla="*/ 151 h 151"/>
                <a:gd name="T2" fmla="*/ 151 h 15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51">
                  <a:moveTo>
                    <a:pt x="0" y="0"/>
                  </a:moveTo>
                  <a:lnTo>
                    <a:pt x="0" y="151"/>
                  </a:lnTo>
                  <a:lnTo>
                    <a:pt x="0" y="151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>
              <a:off x="3840163" y="3713163"/>
              <a:ext cx="0" cy="2460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3662363" y="3959225"/>
              <a:ext cx="177800" cy="204788"/>
            </a:xfrm>
            <a:custGeom>
              <a:avLst/>
              <a:gdLst>
                <a:gd name="T0" fmla="*/ 0 w 112"/>
                <a:gd name="T1" fmla="*/ 129 h 129"/>
                <a:gd name="T2" fmla="*/ 0 w 112"/>
                <a:gd name="T3" fmla="*/ 0 h 129"/>
                <a:gd name="T4" fmla="*/ 112 w 112"/>
                <a:gd name="T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129">
                  <a:moveTo>
                    <a:pt x="0" y="129"/>
                  </a:moveTo>
                  <a:lnTo>
                    <a:pt x="0" y="0"/>
                  </a:lnTo>
                  <a:lnTo>
                    <a:pt x="112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3670300" y="4308475"/>
              <a:ext cx="562655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1" lang="en-US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human 1</a:t>
              </a:r>
              <a:endPara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3662363" y="4170363"/>
              <a:ext cx="0" cy="198438"/>
            </a:xfrm>
            <a:custGeom>
              <a:avLst/>
              <a:gdLst>
                <a:gd name="T0" fmla="*/ 0 h 125"/>
                <a:gd name="T1" fmla="*/ 125 h 125"/>
                <a:gd name="T2" fmla="*/ 125 h 12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5">
                  <a:moveTo>
                    <a:pt x="0" y="0"/>
                  </a:moveTo>
                  <a:lnTo>
                    <a:pt x="0" y="125"/>
                  </a:lnTo>
                  <a:lnTo>
                    <a:pt x="0" y="125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3670300" y="4471988"/>
              <a:ext cx="562655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1" lang="en-US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human 2</a:t>
              </a:r>
              <a:endPara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3662363" y="4252913"/>
              <a:ext cx="0" cy="280988"/>
            </a:xfrm>
            <a:custGeom>
              <a:avLst/>
              <a:gdLst>
                <a:gd name="T0" fmla="*/ 0 h 177"/>
                <a:gd name="T1" fmla="*/ 177 h 177"/>
                <a:gd name="T2" fmla="*/ 177 h 1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7">
                  <a:moveTo>
                    <a:pt x="0" y="0"/>
                  </a:moveTo>
                  <a:lnTo>
                    <a:pt x="0" y="177"/>
                  </a:lnTo>
                  <a:lnTo>
                    <a:pt x="0" y="17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3670300" y="4635500"/>
              <a:ext cx="562655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1" lang="en-US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human 5</a:t>
              </a:r>
              <a:endPara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3662363" y="4335463"/>
              <a:ext cx="0" cy="361950"/>
            </a:xfrm>
            <a:custGeom>
              <a:avLst/>
              <a:gdLst>
                <a:gd name="T0" fmla="*/ 0 h 228"/>
                <a:gd name="T1" fmla="*/ 228 h 228"/>
                <a:gd name="T2" fmla="*/ 228 h 22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28">
                  <a:moveTo>
                    <a:pt x="0" y="0"/>
                  </a:moveTo>
                  <a:lnTo>
                    <a:pt x="0" y="228"/>
                  </a:lnTo>
                  <a:lnTo>
                    <a:pt x="0" y="22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3670300" y="4800600"/>
              <a:ext cx="562655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1" lang="en-US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human 7</a:t>
              </a:r>
              <a:endPara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3662363" y="4418013"/>
              <a:ext cx="0" cy="444500"/>
            </a:xfrm>
            <a:custGeom>
              <a:avLst/>
              <a:gdLst>
                <a:gd name="T0" fmla="*/ 0 h 280"/>
                <a:gd name="T1" fmla="*/ 280 h 280"/>
                <a:gd name="T2" fmla="*/ 280 h 28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80">
                  <a:moveTo>
                    <a:pt x="0" y="0"/>
                  </a:moveTo>
                  <a:lnTo>
                    <a:pt x="0" y="280"/>
                  </a:lnTo>
                  <a:lnTo>
                    <a:pt x="0" y="28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3670300" y="4964113"/>
              <a:ext cx="562655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1" lang="en-US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human 8</a:t>
              </a:r>
              <a:endPara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3662363" y="4498975"/>
              <a:ext cx="0" cy="527050"/>
            </a:xfrm>
            <a:custGeom>
              <a:avLst/>
              <a:gdLst>
                <a:gd name="T0" fmla="*/ 0 h 332"/>
                <a:gd name="T1" fmla="*/ 332 h 332"/>
                <a:gd name="T2" fmla="*/ 332 h 33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32">
                  <a:moveTo>
                    <a:pt x="0" y="0"/>
                  </a:moveTo>
                  <a:lnTo>
                    <a:pt x="0" y="332"/>
                  </a:lnTo>
                  <a:lnTo>
                    <a:pt x="0" y="332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3706984" y="5129213"/>
              <a:ext cx="525785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human 9</a:t>
              </a:r>
              <a:endPara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3662363" y="4581525"/>
              <a:ext cx="0" cy="608013"/>
            </a:xfrm>
            <a:custGeom>
              <a:avLst/>
              <a:gdLst>
                <a:gd name="T0" fmla="*/ 0 h 383"/>
                <a:gd name="T1" fmla="*/ 383 h 383"/>
                <a:gd name="T2" fmla="*/ 383 h 38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83">
                  <a:moveTo>
                    <a:pt x="0" y="0"/>
                  </a:moveTo>
                  <a:lnTo>
                    <a:pt x="0" y="383"/>
                  </a:lnTo>
                  <a:lnTo>
                    <a:pt x="0" y="383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3670300" y="5292725"/>
              <a:ext cx="637995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lang="en-US" altLang="ja-JP" sz="105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human 10</a:t>
              </a:r>
              <a:endPara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3662363" y="4664075"/>
              <a:ext cx="0" cy="690563"/>
            </a:xfrm>
            <a:custGeom>
              <a:avLst/>
              <a:gdLst>
                <a:gd name="T0" fmla="*/ 0 h 435"/>
                <a:gd name="T1" fmla="*/ 435 h 435"/>
                <a:gd name="T2" fmla="*/ 435 h 43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35">
                  <a:moveTo>
                    <a:pt x="0" y="0"/>
                  </a:moveTo>
                  <a:lnTo>
                    <a:pt x="0" y="435"/>
                  </a:lnTo>
                  <a:lnTo>
                    <a:pt x="0" y="435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Rectangle 30"/>
            <p:cNvSpPr>
              <a:spLocks noChangeArrowheads="1"/>
            </p:cNvSpPr>
            <p:nvPr/>
          </p:nvSpPr>
          <p:spPr bwMode="auto">
            <a:xfrm>
              <a:off x="3670300" y="5456238"/>
              <a:ext cx="637995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1" lang="en-US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human 11</a:t>
              </a:r>
              <a:endPara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3662363" y="4745038"/>
              <a:ext cx="0" cy="773113"/>
            </a:xfrm>
            <a:custGeom>
              <a:avLst/>
              <a:gdLst>
                <a:gd name="T0" fmla="*/ 0 h 487"/>
                <a:gd name="T1" fmla="*/ 487 h 487"/>
                <a:gd name="T2" fmla="*/ 487 h 4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87">
                  <a:moveTo>
                    <a:pt x="0" y="0"/>
                  </a:moveTo>
                  <a:lnTo>
                    <a:pt x="0" y="487"/>
                  </a:lnTo>
                  <a:lnTo>
                    <a:pt x="0" y="48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Rectangle 32"/>
            <p:cNvSpPr>
              <a:spLocks noChangeArrowheads="1"/>
            </p:cNvSpPr>
            <p:nvPr/>
          </p:nvSpPr>
          <p:spPr bwMode="auto">
            <a:xfrm>
              <a:off x="3670300" y="5621338"/>
              <a:ext cx="637995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1" lang="en-US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human 13</a:t>
              </a:r>
              <a:endPara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3662363" y="4827588"/>
              <a:ext cx="0" cy="855663"/>
            </a:xfrm>
            <a:custGeom>
              <a:avLst/>
              <a:gdLst>
                <a:gd name="T0" fmla="*/ 0 h 539"/>
                <a:gd name="T1" fmla="*/ 539 h 539"/>
                <a:gd name="T2" fmla="*/ 539 h 53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39">
                  <a:moveTo>
                    <a:pt x="0" y="0"/>
                  </a:moveTo>
                  <a:lnTo>
                    <a:pt x="0" y="539"/>
                  </a:lnTo>
                  <a:lnTo>
                    <a:pt x="0" y="539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Rectangle 34"/>
            <p:cNvSpPr>
              <a:spLocks noChangeArrowheads="1"/>
            </p:cNvSpPr>
            <p:nvPr/>
          </p:nvSpPr>
          <p:spPr bwMode="auto">
            <a:xfrm>
              <a:off x="3670300" y="5784850"/>
              <a:ext cx="637995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1" lang="en-US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human 14</a:t>
              </a:r>
              <a:endPara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3662363" y="4910138"/>
              <a:ext cx="0" cy="936625"/>
            </a:xfrm>
            <a:custGeom>
              <a:avLst/>
              <a:gdLst>
                <a:gd name="T0" fmla="*/ 0 h 590"/>
                <a:gd name="T1" fmla="*/ 590 h 590"/>
                <a:gd name="T2" fmla="*/ 590 h 59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90">
                  <a:moveTo>
                    <a:pt x="0" y="0"/>
                  </a:moveTo>
                  <a:lnTo>
                    <a:pt x="0" y="590"/>
                  </a:lnTo>
                  <a:lnTo>
                    <a:pt x="0" y="59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Line 36"/>
            <p:cNvSpPr>
              <a:spLocks noChangeShapeType="1"/>
            </p:cNvSpPr>
            <p:nvPr/>
          </p:nvSpPr>
          <p:spPr bwMode="auto">
            <a:xfrm>
              <a:off x="3662363" y="3959225"/>
              <a:ext cx="0" cy="9445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3498850" y="4903788"/>
              <a:ext cx="163513" cy="758825"/>
            </a:xfrm>
            <a:custGeom>
              <a:avLst/>
              <a:gdLst>
                <a:gd name="T0" fmla="*/ 0 w 103"/>
                <a:gd name="T1" fmla="*/ 478 h 478"/>
                <a:gd name="T2" fmla="*/ 0 w 103"/>
                <a:gd name="T3" fmla="*/ 0 h 478"/>
                <a:gd name="T4" fmla="*/ 103 w 103"/>
                <a:gd name="T5" fmla="*/ 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478">
                  <a:moveTo>
                    <a:pt x="0" y="478"/>
                  </a:moveTo>
                  <a:lnTo>
                    <a:pt x="0" y="0"/>
                  </a:lnTo>
                  <a:lnTo>
                    <a:pt x="10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Rectangle 38"/>
            <p:cNvSpPr>
              <a:spLocks noChangeArrowheads="1"/>
            </p:cNvSpPr>
            <p:nvPr/>
          </p:nvSpPr>
          <p:spPr bwMode="auto">
            <a:xfrm>
              <a:off x="4224338" y="5919806"/>
              <a:ext cx="878446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1" lang="en-US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chimpanzee 1</a:t>
              </a:r>
              <a:endPara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4224338" y="5981719"/>
              <a:ext cx="0" cy="409575"/>
            </a:xfrm>
            <a:custGeom>
              <a:avLst/>
              <a:gdLst>
                <a:gd name="T0" fmla="*/ 258 h 258"/>
                <a:gd name="T1" fmla="*/ 0 h 258"/>
                <a:gd name="T2" fmla="*/ 0 h 25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58">
                  <a:moveTo>
                    <a:pt x="0" y="25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Rectangle 40"/>
            <p:cNvSpPr>
              <a:spLocks noChangeArrowheads="1"/>
            </p:cNvSpPr>
            <p:nvPr/>
          </p:nvSpPr>
          <p:spPr bwMode="auto">
            <a:xfrm>
              <a:off x="4224338" y="6083319"/>
              <a:ext cx="878446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1" lang="en-US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chimpanzee 2</a:t>
              </a:r>
              <a:endPara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4224338" y="6145231"/>
              <a:ext cx="0" cy="328613"/>
            </a:xfrm>
            <a:custGeom>
              <a:avLst/>
              <a:gdLst>
                <a:gd name="T0" fmla="*/ 207 h 207"/>
                <a:gd name="T1" fmla="*/ 0 h 207"/>
                <a:gd name="T2" fmla="*/ 0 h 20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07">
                  <a:moveTo>
                    <a:pt x="0" y="2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Rectangle 42"/>
            <p:cNvSpPr>
              <a:spLocks noChangeArrowheads="1"/>
            </p:cNvSpPr>
            <p:nvPr/>
          </p:nvSpPr>
          <p:spPr bwMode="auto">
            <a:xfrm>
              <a:off x="4224338" y="6248419"/>
              <a:ext cx="878446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1" lang="en-US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chimpanzee 3</a:t>
              </a:r>
              <a:endPara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4224338" y="6308744"/>
              <a:ext cx="0" cy="246063"/>
            </a:xfrm>
            <a:custGeom>
              <a:avLst/>
              <a:gdLst>
                <a:gd name="T0" fmla="*/ 155 h 155"/>
                <a:gd name="T1" fmla="*/ 0 h 155"/>
                <a:gd name="T2" fmla="*/ 0 h 15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55">
                  <a:moveTo>
                    <a:pt x="0" y="15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Rectangle 44"/>
            <p:cNvSpPr>
              <a:spLocks noChangeArrowheads="1"/>
            </p:cNvSpPr>
            <p:nvPr/>
          </p:nvSpPr>
          <p:spPr bwMode="auto">
            <a:xfrm>
              <a:off x="4224338" y="6411931"/>
              <a:ext cx="878446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1" lang="en-US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chimpanzee 4</a:t>
              </a:r>
              <a:endPara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224338" y="6473844"/>
              <a:ext cx="0" cy="163513"/>
            </a:xfrm>
            <a:custGeom>
              <a:avLst/>
              <a:gdLst>
                <a:gd name="T0" fmla="*/ 103 h 103"/>
                <a:gd name="T1" fmla="*/ 0 h 103"/>
                <a:gd name="T2" fmla="*/ 0 h 10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03">
                  <a:moveTo>
                    <a:pt x="0" y="10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46"/>
            <p:cNvSpPr>
              <a:spLocks noChangeArrowheads="1"/>
            </p:cNvSpPr>
            <p:nvPr/>
          </p:nvSpPr>
          <p:spPr bwMode="auto">
            <a:xfrm>
              <a:off x="4224338" y="6575444"/>
              <a:ext cx="878446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1" lang="en-US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chimpanzee 5</a:t>
              </a:r>
              <a:endPara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224338" y="6637356"/>
              <a:ext cx="0" cy="82550"/>
            </a:xfrm>
            <a:custGeom>
              <a:avLst/>
              <a:gdLst>
                <a:gd name="T0" fmla="*/ 52 h 52"/>
                <a:gd name="T1" fmla="*/ 0 h 52"/>
                <a:gd name="T2" fmla="*/ 0 h 5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2">
                  <a:moveTo>
                    <a:pt x="0" y="5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Rectangle 48"/>
            <p:cNvSpPr>
              <a:spLocks noChangeArrowheads="1"/>
            </p:cNvSpPr>
            <p:nvPr/>
          </p:nvSpPr>
          <p:spPr bwMode="auto">
            <a:xfrm>
              <a:off x="4244434" y="6740544"/>
              <a:ext cx="878446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1" lang="en-US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chimpanzee 6</a:t>
              </a:r>
              <a:endPara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224338" y="6726256"/>
              <a:ext cx="0" cy="76200"/>
            </a:xfrm>
            <a:custGeom>
              <a:avLst/>
              <a:gdLst>
                <a:gd name="T0" fmla="*/ 0 h 48"/>
                <a:gd name="T1" fmla="*/ 48 h 48"/>
                <a:gd name="T2" fmla="*/ 48 h 4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8">
                  <a:moveTo>
                    <a:pt x="0" y="0"/>
                  </a:moveTo>
                  <a:lnTo>
                    <a:pt x="0" y="48"/>
                  </a:lnTo>
                  <a:lnTo>
                    <a:pt x="0" y="4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Line 50"/>
            <p:cNvSpPr>
              <a:spLocks noChangeShapeType="1"/>
            </p:cNvSpPr>
            <p:nvPr/>
          </p:nvSpPr>
          <p:spPr bwMode="auto">
            <a:xfrm>
              <a:off x="4224338" y="6397644"/>
              <a:ext cx="0" cy="4048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3498850" y="5668963"/>
              <a:ext cx="725488" cy="752475"/>
            </a:xfrm>
            <a:custGeom>
              <a:avLst/>
              <a:gdLst>
                <a:gd name="T0" fmla="*/ 0 w 457"/>
                <a:gd name="T1" fmla="*/ 0 h 474"/>
                <a:gd name="T2" fmla="*/ 0 w 457"/>
                <a:gd name="T3" fmla="*/ 474 h 474"/>
                <a:gd name="T4" fmla="*/ 457 w 457"/>
                <a:gd name="T5" fmla="*/ 47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7" h="474">
                  <a:moveTo>
                    <a:pt x="0" y="0"/>
                  </a:moveTo>
                  <a:lnTo>
                    <a:pt x="0" y="474"/>
                  </a:lnTo>
                  <a:lnTo>
                    <a:pt x="457" y="474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1481138" y="5662613"/>
              <a:ext cx="2017713" cy="663575"/>
            </a:xfrm>
            <a:custGeom>
              <a:avLst/>
              <a:gdLst>
                <a:gd name="T0" fmla="*/ 0 w 1271"/>
                <a:gd name="T1" fmla="*/ 418 h 418"/>
                <a:gd name="T2" fmla="*/ 0 w 1271"/>
                <a:gd name="T3" fmla="*/ 0 h 418"/>
                <a:gd name="T4" fmla="*/ 1271 w 1271"/>
                <a:gd name="T5" fmla="*/ 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1" h="418">
                  <a:moveTo>
                    <a:pt x="0" y="418"/>
                  </a:moveTo>
                  <a:lnTo>
                    <a:pt x="0" y="0"/>
                  </a:lnTo>
                  <a:lnTo>
                    <a:pt x="1271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Rectangle 53"/>
            <p:cNvSpPr>
              <a:spLocks noChangeArrowheads="1"/>
            </p:cNvSpPr>
            <p:nvPr/>
          </p:nvSpPr>
          <p:spPr bwMode="auto">
            <a:xfrm>
              <a:off x="4244434" y="6904056"/>
              <a:ext cx="1548501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maca</a:t>
              </a:r>
              <a:r>
                <a:rPr kumimoji="1" lang="en-US" altLang="ja-JP" sz="105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que</a:t>
              </a: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XM</a:t>
              </a:r>
              <a:r>
                <a:rPr kumimoji="1" lang="en-US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_</a:t>
              </a: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001100647</a:t>
              </a:r>
              <a:endPara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1481138" y="6332538"/>
              <a:ext cx="2743200" cy="663575"/>
            </a:xfrm>
            <a:custGeom>
              <a:avLst/>
              <a:gdLst>
                <a:gd name="T0" fmla="*/ 0 w 1728"/>
                <a:gd name="T1" fmla="*/ 0 h 418"/>
                <a:gd name="T2" fmla="*/ 0 w 1728"/>
                <a:gd name="T3" fmla="*/ 418 h 418"/>
                <a:gd name="T4" fmla="*/ 1728 w 1728"/>
                <a:gd name="T5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28" h="418">
                  <a:moveTo>
                    <a:pt x="0" y="0"/>
                  </a:moveTo>
                  <a:lnTo>
                    <a:pt x="0" y="418"/>
                  </a:lnTo>
                  <a:lnTo>
                    <a:pt x="1728" y="41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Line 55"/>
            <p:cNvSpPr>
              <a:spLocks noChangeShapeType="1"/>
            </p:cNvSpPr>
            <p:nvPr/>
          </p:nvSpPr>
          <p:spPr bwMode="auto">
            <a:xfrm>
              <a:off x="1824038" y="7229475"/>
              <a:ext cx="6350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Line 56"/>
            <p:cNvSpPr>
              <a:spLocks noChangeShapeType="1"/>
            </p:cNvSpPr>
            <p:nvPr/>
          </p:nvSpPr>
          <p:spPr bwMode="auto">
            <a:xfrm>
              <a:off x="1824038" y="7200900"/>
              <a:ext cx="0" cy="555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Line 57"/>
            <p:cNvSpPr>
              <a:spLocks noChangeShapeType="1"/>
            </p:cNvSpPr>
            <p:nvPr/>
          </p:nvSpPr>
          <p:spPr bwMode="auto">
            <a:xfrm>
              <a:off x="2459038" y="7200900"/>
              <a:ext cx="0" cy="555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ectangle 58"/>
            <p:cNvSpPr>
              <a:spLocks noChangeArrowheads="1"/>
            </p:cNvSpPr>
            <p:nvPr/>
          </p:nvSpPr>
          <p:spPr bwMode="auto">
            <a:xfrm>
              <a:off x="1965762" y="7256463"/>
              <a:ext cx="338234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0.005</a:t>
              </a:r>
              <a:endPara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7" name="右中かっこ 56"/>
            <p:cNvSpPr/>
            <p:nvPr/>
          </p:nvSpPr>
          <p:spPr>
            <a:xfrm>
              <a:off x="4490696" y="3644332"/>
              <a:ext cx="102529" cy="635298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右中かっこ 57"/>
            <p:cNvSpPr/>
            <p:nvPr/>
          </p:nvSpPr>
          <p:spPr>
            <a:xfrm>
              <a:off x="4333289" y="4331972"/>
              <a:ext cx="79578" cy="1587276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4602279" y="3833180"/>
              <a:ext cx="89800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altLang="ja-JP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rs867186-G</a:t>
              </a:r>
              <a:endParaRPr kumimoji="1" lang="ja-JP" alt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4412867" y="5001503"/>
              <a:ext cx="88357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altLang="ja-JP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rs867186-A</a:t>
              </a:r>
              <a:endParaRPr kumimoji="1" lang="ja-JP" alt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1" name="テキスト ボックス 60"/>
          <p:cNvSpPr txBox="1"/>
          <p:nvPr/>
        </p:nvSpPr>
        <p:spPr>
          <a:xfrm>
            <a:off x="908720" y="8193360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file 1.  </a:t>
            </a:r>
            <a:r>
              <a:rPr lang="en-GB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A phylogenetic tree of </a:t>
            </a:r>
            <a:r>
              <a:rPr lang="en-GB" altLang="ja-JP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PROCR.</a:t>
            </a:r>
          </a:p>
          <a:p>
            <a:r>
              <a:rPr lang="en-GB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Description</a:t>
            </a:r>
            <a:r>
              <a:rPr lang="en-GB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: Based </a:t>
            </a:r>
            <a:r>
              <a:rPr lang="en-GB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on the estimated number of nucleotide substitutions, a phylogenetic tree of 14 human sequences, six western chimpanzee sequences, and a macaque sequence of the coding region of </a:t>
            </a:r>
            <a:r>
              <a:rPr lang="en-GB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PROCR</a:t>
            </a:r>
            <a:r>
              <a:rPr lang="en-GB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was constructed using the neighbour-joining method. The scale bar indicates nucleotide substitutions per site</a:t>
            </a:r>
            <a:r>
              <a:rPr lang="en-GB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ja-JP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348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125</Words>
  <Application>Microsoft Office PowerPoint</Application>
  <PresentationFormat>A4 210 x 297 mm</PresentationFormat>
  <Paragraphs>26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FJ-USER</dc:creator>
  <cp:lastModifiedBy>FJ-USER</cp:lastModifiedBy>
  <cp:revision>11</cp:revision>
  <dcterms:created xsi:type="dcterms:W3CDTF">2013-12-04T08:36:15Z</dcterms:created>
  <dcterms:modified xsi:type="dcterms:W3CDTF">2014-03-11T04:28:50Z</dcterms:modified>
</cp:coreProperties>
</file>