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charts/chart14.xml" ContentType="application/vnd.openxmlformats-officedocument.drawingml.chart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ppt/charts/chart23.xml" ContentType="application/vnd.openxmlformats-officedocument.drawingml.chart+xml"/>
  <Override PartName="/ppt/charts/chart24.xml" ContentType="application/vnd.openxmlformats-officedocument.drawingml.chart+xml"/>
  <Override PartName="/ppt/notesSlides/notesSlide2.xml" ContentType="application/vnd.openxmlformats-officedocument.presentationml.notesSlide+xml"/>
  <Override PartName="/ppt/charts/chart25.xml" ContentType="application/vnd.openxmlformats-officedocument.drawingml.chart+xml"/>
  <Override PartName="/ppt/charts/chart26.xml" ContentType="application/vnd.openxmlformats-officedocument.drawingml.chart+xml"/>
  <Override PartName="/ppt/charts/chart27.xml" ContentType="application/vnd.openxmlformats-officedocument.drawingml.chart+xml"/>
  <Override PartName="/ppt/charts/chart28.xml" ContentType="application/vnd.openxmlformats-officedocument.drawingml.chart+xml"/>
  <Override PartName="/ppt/charts/chart29.xml" ContentType="application/vnd.openxmlformats-officedocument.drawingml.chart+xml"/>
  <Override PartName="/ppt/charts/chart30.xml" ContentType="application/vnd.openxmlformats-officedocument.drawingml.chart+xml"/>
  <Override PartName="/ppt/charts/chart31.xml" ContentType="application/vnd.openxmlformats-officedocument.drawingml.chart+xml"/>
  <Override PartName="/ppt/charts/chart32.xml" ContentType="application/vnd.openxmlformats-officedocument.drawingml.chart+xml"/>
  <Override PartName="/ppt/charts/chart33.xml" ContentType="application/vnd.openxmlformats-officedocument.drawingml.chart+xml"/>
  <Override PartName="/ppt/charts/chart34.xml" ContentType="application/vnd.openxmlformats-officedocument.drawingml.chart+xml"/>
  <Override PartName="/ppt/charts/chart35.xml" ContentType="application/vnd.openxmlformats-officedocument.drawingml.chart+xml"/>
  <Override PartName="/ppt/charts/chart36.xml" ContentType="application/vnd.openxmlformats-officedocument.drawingml.chart+xml"/>
  <Override PartName="/ppt/charts/chart37.xml" ContentType="application/vnd.openxmlformats-officedocument.drawingml.chart+xml"/>
  <Override PartName="/ppt/charts/chart38.xml" ContentType="application/vnd.openxmlformats-officedocument.drawingml.chart+xml"/>
  <Override PartName="/ppt/charts/chart39.xml" ContentType="application/vnd.openxmlformats-officedocument.drawingml.chart+xml"/>
  <Override PartName="/ppt/charts/chart40.xml" ContentType="application/vnd.openxmlformats-officedocument.drawingml.chart+xml"/>
  <Override PartName="/ppt/charts/chart41.xml" ContentType="application/vnd.openxmlformats-officedocument.drawingml.chart+xml"/>
  <Override PartName="/ppt/charts/chart42.xml" ContentType="application/vnd.openxmlformats-officedocument.drawingml.chart+xml"/>
  <Override PartName="/ppt/charts/chart43.xml" ContentType="application/vnd.openxmlformats-officedocument.drawingml.chart+xml"/>
  <Override PartName="/ppt/charts/chart44.xml" ContentType="application/vnd.openxmlformats-officedocument.drawingml.chart+xml"/>
  <Override PartName="/ppt/charts/chart45.xml" ContentType="application/vnd.openxmlformats-officedocument.drawingml.chart+xml"/>
  <Override PartName="/ppt/charts/chart46.xml" ContentType="application/vnd.openxmlformats-officedocument.drawingml.chart+xml"/>
  <Override PartName="/ppt/charts/chart47.xml" ContentType="application/vnd.openxmlformats-officedocument.drawingml.chart+xml"/>
  <Override PartName="/ppt/theme/themeOverride1.xml" ContentType="application/vnd.openxmlformats-officedocument.themeOverride+xml"/>
  <Override PartName="/ppt/charts/chart4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71" r:id="rId2"/>
    <p:sldId id="272" r:id="rId3"/>
    <p:sldId id="274" r:id="rId4"/>
  </p:sldIdLst>
  <p:sldSz cx="6858000" cy="9144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90" autoAdjust="0"/>
    <p:restoredTop sz="94374" autoAdjust="0"/>
  </p:normalViewPr>
  <p:slideViewPr>
    <p:cSldViewPr>
      <p:cViewPr varScale="1">
        <p:scale>
          <a:sx n="68" d="100"/>
          <a:sy n="68" d="100"/>
        </p:scale>
        <p:origin x="-1037" y="-5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Book1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F:\Book1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Book1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F:\Book1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F:\Book1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F:\Book1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F:\Book1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F:\Book1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F:\Book1.xlsx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F:\Book1.xlsx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F:\Book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F:\Book1.xlsx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F:\Book1.xlsx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Book1.xlsx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F:\Book1.xlsx" TargetMode="Externa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oleObject" Target="file:///F:\Book1.xlsx" TargetMode="Externa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oleObject" Target="file:///F:\Book1.xlsx" TargetMode="External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oleObject" Target="file:///F:\Book1.xlsx" TargetMode="Externa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oleObject" Target="file:///F:\Book1.xlsx" TargetMode="External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oleObject" Target="file:///F:\Book1.xlsx" TargetMode="External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oleObject" Target="file:///F:\Book1.xlsx" TargetMode="External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oleObject" Target="file:///F:\Book1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F:\Book1.xlsx" TargetMode="External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oleObject" Target="file:///F:\Book1.xlsx" TargetMode="External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Book1.xlsx" TargetMode="External"/></Relationships>
</file>

<file path=ppt/charts/_rels/chart32.xml.rels><?xml version="1.0" encoding="UTF-8" standalone="yes"?>
<Relationships xmlns="http://schemas.openxmlformats.org/package/2006/relationships"><Relationship Id="rId1" Type="http://schemas.openxmlformats.org/officeDocument/2006/relationships/oleObject" Target="file:///F:\Book1.xlsx" TargetMode="External"/></Relationships>
</file>

<file path=ppt/charts/_rels/chart33.xml.rels><?xml version="1.0" encoding="UTF-8" standalone="yes"?>
<Relationships xmlns="http://schemas.openxmlformats.org/package/2006/relationships"><Relationship Id="rId1" Type="http://schemas.openxmlformats.org/officeDocument/2006/relationships/oleObject" Target="file:///F:\Book1.xlsx" TargetMode="External"/></Relationships>
</file>

<file path=ppt/charts/_rels/chart34.xml.rels><?xml version="1.0" encoding="UTF-8" standalone="yes"?>
<Relationships xmlns="http://schemas.openxmlformats.org/package/2006/relationships"><Relationship Id="rId1" Type="http://schemas.openxmlformats.org/officeDocument/2006/relationships/oleObject" Target="file:///F:\Book1.xlsx" TargetMode="External"/></Relationships>
</file>

<file path=ppt/charts/_rels/chart35.xml.rels><?xml version="1.0" encoding="UTF-8" standalone="yes"?>
<Relationships xmlns="http://schemas.openxmlformats.org/package/2006/relationships"><Relationship Id="rId1" Type="http://schemas.openxmlformats.org/officeDocument/2006/relationships/oleObject" Target="file:///F:\Book1.xlsx" TargetMode="External"/></Relationships>
</file>

<file path=ppt/charts/_rels/chart36.xml.rels><?xml version="1.0" encoding="UTF-8" standalone="yes"?>
<Relationships xmlns="http://schemas.openxmlformats.org/package/2006/relationships"><Relationship Id="rId1" Type="http://schemas.openxmlformats.org/officeDocument/2006/relationships/oleObject" Target="file:///F:\Book1.xlsx" TargetMode="External"/></Relationships>
</file>

<file path=ppt/charts/_rels/chart37.xml.rels><?xml version="1.0" encoding="UTF-8" standalone="yes"?>
<Relationships xmlns="http://schemas.openxmlformats.org/package/2006/relationships"><Relationship Id="rId1" Type="http://schemas.openxmlformats.org/officeDocument/2006/relationships/oleObject" Target="file:///F:\Book1.xlsx" TargetMode="External"/></Relationships>
</file>

<file path=ppt/charts/_rels/chart38.xml.rels><?xml version="1.0" encoding="UTF-8" standalone="yes"?>
<Relationships xmlns="http://schemas.openxmlformats.org/package/2006/relationships"><Relationship Id="rId1" Type="http://schemas.openxmlformats.org/officeDocument/2006/relationships/oleObject" Target="file:///F:\Book1.xlsx" TargetMode="External"/></Relationships>
</file>

<file path=ppt/charts/_rels/chart39.xml.rels><?xml version="1.0" encoding="UTF-8" standalone="yes"?>
<Relationships xmlns="http://schemas.openxmlformats.org/package/2006/relationships"><Relationship Id="rId1" Type="http://schemas.openxmlformats.org/officeDocument/2006/relationships/oleObject" Target="file:///F:\Book1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F:\Book1.xlsx" TargetMode="External"/></Relationships>
</file>

<file path=ppt/charts/_rels/chart40.xml.rels><?xml version="1.0" encoding="UTF-8" standalone="yes"?>
<Relationships xmlns="http://schemas.openxmlformats.org/package/2006/relationships"><Relationship Id="rId1" Type="http://schemas.openxmlformats.org/officeDocument/2006/relationships/oleObject" Target="file:///F:\Book1.xlsx" TargetMode="External"/></Relationships>
</file>

<file path=ppt/charts/_rels/chart41.xml.rels><?xml version="1.0" encoding="UTF-8" standalone="yes"?>
<Relationships xmlns="http://schemas.openxmlformats.org/package/2006/relationships"><Relationship Id="rId1" Type="http://schemas.openxmlformats.org/officeDocument/2006/relationships/oleObject" Target="file:///F:\Book1.xlsx" TargetMode="External"/></Relationships>
</file>

<file path=ppt/charts/_rels/chart42.xml.rels><?xml version="1.0" encoding="UTF-8" standalone="yes"?>
<Relationships xmlns="http://schemas.openxmlformats.org/package/2006/relationships"><Relationship Id="rId1" Type="http://schemas.openxmlformats.org/officeDocument/2006/relationships/oleObject" Target="file:///F:\Book1.xlsx" TargetMode="External"/></Relationships>
</file>

<file path=ppt/charts/_rels/chart43.xml.rels><?xml version="1.0" encoding="UTF-8" standalone="yes"?>
<Relationships xmlns="http://schemas.openxmlformats.org/package/2006/relationships"><Relationship Id="rId1" Type="http://schemas.openxmlformats.org/officeDocument/2006/relationships/oleObject" Target="file:///F:\Book1.xlsx" TargetMode="External"/></Relationships>
</file>

<file path=ppt/charts/_rels/chart44.xml.rels><?xml version="1.0" encoding="UTF-8" standalone="yes"?>
<Relationships xmlns="http://schemas.openxmlformats.org/package/2006/relationships"><Relationship Id="rId1" Type="http://schemas.openxmlformats.org/officeDocument/2006/relationships/oleObject" Target="file:///F:\Book1.xlsx" TargetMode="External"/></Relationships>
</file>

<file path=ppt/charts/_rels/chart45.xml.rels><?xml version="1.0" encoding="UTF-8" standalone="yes"?>
<Relationships xmlns="http://schemas.openxmlformats.org/package/2006/relationships"><Relationship Id="rId1" Type="http://schemas.openxmlformats.org/officeDocument/2006/relationships/oleObject" Target="file:///F:\Book1.xlsx" TargetMode="External"/></Relationships>
</file>

<file path=ppt/charts/_rels/chart46.xml.rels><?xml version="1.0" encoding="UTF-8" standalone="yes"?>
<Relationships xmlns="http://schemas.openxmlformats.org/package/2006/relationships"><Relationship Id="rId1" Type="http://schemas.openxmlformats.org/officeDocument/2006/relationships/oleObject" Target="file:///F:\Book1.xlsx" TargetMode="External"/></Relationships>
</file>

<file path=ppt/charts/_rels/chart47.xml.rels><?xml version="1.0" encoding="UTF-8" standalone="yes"?>
<Relationships xmlns="http://schemas.openxmlformats.org/package/2006/relationships"><Relationship Id="rId2" Type="http://schemas.openxmlformats.org/officeDocument/2006/relationships/oleObject" Target="file:///F:\Book1.xlsx" TargetMode="External"/><Relationship Id="rId1" Type="http://schemas.openxmlformats.org/officeDocument/2006/relationships/themeOverride" Target="../theme/themeOverride1.xml"/></Relationships>
</file>

<file path=ppt/charts/_rels/chart48.xml.rels><?xml version="1.0" encoding="UTF-8" standalone="yes"?>
<Relationships xmlns="http://schemas.openxmlformats.org/package/2006/relationships"><Relationship Id="rId1" Type="http://schemas.openxmlformats.org/officeDocument/2006/relationships/oleObject" Target="file:///F:\Book1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F:\Book1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F:\Book1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F:\Book1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F:\Book1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F:\Book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v>4821</c:v>
          </c:tx>
          <c:spPr>
            <a:ln w="12700">
              <a:solidFill>
                <a:schemeClr val="tx1"/>
              </a:solidFill>
            </a:ln>
          </c:spPr>
          <c:marker>
            <c:spPr>
              <a:ln w="12700"/>
            </c:spPr>
          </c:marker>
          <c:val>
            <c:numRef>
              <c:f>estrous!$BJ$2:$BJ$11</c:f>
              <c:numCache>
                <c:formatCode>General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</c:v>
                </c:pt>
                <c:pt idx="6">
                  <c:v>3</c:v>
                </c:pt>
                <c:pt idx="7">
                  <c:v>2</c:v>
                </c:pt>
                <c:pt idx="8">
                  <c:v>3</c:v>
                </c:pt>
                <c:pt idx="9">
                  <c:v>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1171968"/>
        <c:axId val="101173888"/>
      </c:lineChart>
      <c:catAx>
        <c:axId val="101171968"/>
        <c:scaling>
          <c:orientation val="minMax"/>
        </c:scaling>
        <c:delete val="0"/>
        <c:axPos val="b"/>
        <c:majorTickMark val="none"/>
        <c:minorTickMark val="none"/>
        <c:tickLblPos val="none"/>
        <c:crossAx val="101173888"/>
        <c:crosses val="autoZero"/>
        <c:auto val="1"/>
        <c:lblAlgn val="ctr"/>
        <c:lblOffset val="100"/>
        <c:noMultiLvlLbl val="0"/>
      </c:catAx>
      <c:valAx>
        <c:axId val="101173888"/>
        <c:scaling>
          <c:orientation val="minMax"/>
          <c:max val="3"/>
        </c:scaling>
        <c:delete val="0"/>
        <c:axPos val="l"/>
        <c:majorGridlines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crossAx val="101171968"/>
        <c:crosses val="autoZero"/>
        <c:crossBetween val="midCat"/>
        <c:majorUnit val="1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9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v>2190</c:v>
          </c:tx>
          <c:spPr>
            <a:ln w="12700">
              <a:solidFill>
                <a:schemeClr val="tx1"/>
              </a:solidFill>
            </a:ln>
          </c:spPr>
          <c:marker>
            <c:spPr>
              <a:ln w="3175"/>
            </c:spPr>
          </c:marker>
          <c:val>
            <c:numRef>
              <c:f>estrous!$CI$17:$CI$26</c:f>
              <c:numCache>
                <c:formatCode>General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3</c:v>
                </c:pt>
                <c:pt idx="3">
                  <c:v>2</c:v>
                </c:pt>
                <c:pt idx="4">
                  <c:v>0</c:v>
                </c:pt>
                <c:pt idx="5">
                  <c:v>3</c:v>
                </c:pt>
                <c:pt idx="6">
                  <c:v>3</c:v>
                </c:pt>
                <c:pt idx="7">
                  <c:v>3</c:v>
                </c:pt>
                <c:pt idx="8">
                  <c:v>3</c:v>
                </c:pt>
                <c:pt idx="9">
                  <c:v>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9998080"/>
        <c:axId val="110000000"/>
      </c:lineChart>
      <c:catAx>
        <c:axId val="109998080"/>
        <c:scaling>
          <c:orientation val="minMax"/>
        </c:scaling>
        <c:delete val="0"/>
        <c:axPos val="b"/>
        <c:majorTickMark val="none"/>
        <c:minorTickMark val="none"/>
        <c:tickLblPos val="none"/>
        <c:crossAx val="110000000"/>
        <c:crosses val="autoZero"/>
        <c:auto val="1"/>
        <c:lblAlgn val="ctr"/>
        <c:lblOffset val="100"/>
        <c:noMultiLvlLbl val="0"/>
      </c:catAx>
      <c:valAx>
        <c:axId val="110000000"/>
        <c:scaling>
          <c:orientation val="minMax"/>
          <c:max val="3"/>
        </c:scaling>
        <c:delete val="0"/>
        <c:axPos val="l"/>
        <c:majorGridlines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crossAx val="109998080"/>
        <c:crosses val="autoZero"/>
        <c:crossBetween val="midCat"/>
        <c:majorUnit val="1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9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v>2195</c:v>
          </c:tx>
          <c:spPr>
            <a:ln w="12700">
              <a:solidFill>
                <a:schemeClr val="tx1"/>
              </a:solidFill>
            </a:ln>
          </c:spPr>
          <c:marker>
            <c:spPr>
              <a:ln w="3175"/>
            </c:spPr>
          </c:marker>
          <c:val>
            <c:numRef>
              <c:f>estrous!$CK$17:$CK$26</c:f>
              <c:numCache>
                <c:formatCode>General</c:formatCode>
                <c:ptCount val="10"/>
                <c:pt idx="0">
                  <c:v>0</c:v>
                </c:pt>
                <c:pt idx="1">
                  <c:v>1</c:v>
                </c:pt>
                <c:pt idx="2">
                  <c:v>1</c:v>
                </c:pt>
                <c:pt idx="3">
                  <c:v>3</c:v>
                </c:pt>
                <c:pt idx="4">
                  <c:v>3</c:v>
                </c:pt>
                <c:pt idx="5">
                  <c:v>3</c:v>
                </c:pt>
                <c:pt idx="6">
                  <c:v>3</c:v>
                </c:pt>
                <c:pt idx="7">
                  <c:v>3</c:v>
                </c:pt>
                <c:pt idx="8">
                  <c:v>3</c:v>
                </c:pt>
                <c:pt idx="9">
                  <c:v>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0019328"/>
        <c:axId val="110021248"/>
      </c:lineChart>
      <c:catAx>
        <c:axId val="110019328"/>
        <c:scaling>
          <c:orientation val="minMax"/>
        </c:scaling>
        <c:delete val="0"/>
        <c:axPos val="b"/>
        <c:majorTickMark val="none"/>
        <c:minorTickMark val="none"/>
        <c:tickLblPos val="none"/>
        <c:crossAx val="110021248"/>
        <c:crosses val="autoZero"/>
        <c:auto val="1"/>
        <c:lblAlgn val="ctr"/>
        <c:lblOffset val="100"/>
        <c:noMultiLvlLbl val="0"/>
      </c:catAx>
      <c:valAx>
        <c:axId val="110021248"/>
        <c:scaling>
          <c:orientation val="minMax"/>
          <c:max val="3"/>
        </c:scaling>
        <c:delete val="0"/>
        <c:axPos val="l"/>
        <c:majorGridlines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crossAx val="110019328"/>
        <c:crosses val="autoZero"/>
        <c:crossBetween val="midCat"/>
        <c:majorUnit val="1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9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v>4939</c:v>
          </c:tx>
          <c:spPr>
            <a:ln w="12700">
              <a:solidFill>
                <a:schemeClr val="tx1"/>
              </a:solidFill>
            </a:ln>
          </c:spPr>
          <c:marker>
            <c:spPr>
              <a:ln w="3175"/>
            </c:spPr>
          </c:marker>
          <c:val>
            <c:numRef>
              <c:f>estrous!$CM$17:$CM$26</c:f>
              <c:numCache>
                <c:formatCode>General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1</c:v>
                </c:pt>
                <c:pt idx="7">
                  <c:v>3</c:v>
                </c:pt>
                <c:pt idx="8">
                  <c:v>3</c:v>
                </c:pt>
                <c:pt idx="9">
                  <c:v>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2158208"/>
        <c:axId val="112160128"/>
      </c:lineChart>
      <c:catAx>
        <c:axId val="112158208"/>
        <c:scaling>
          <c:orientation val="minMax"/>
        </c:scaling>
        <c:delete val="0"/>
        <c:axPos val="b"/>
        <c:majorTickMark val="none"/>
        <c:minorTickMark val="none"/>
        <c:tickLblPos val="none"/>
        <c:crossAx val="112160128"/>
        <c:crosses val="autoZero"/>
        <c:auto val="1"/>
        <c:lblAlgn val="ctr"/>
        <c:lblOffset val="100"/>
        <c:noMultiLvlLbl val="0"/>
      </c:catAx>
      <c:valAx>
        <c:axId val="112160128"/>
        <c:scaling>
          <c:orientation val="minMax"/>
          <c:max val="3"/>
        </c:scaling>
        <c:delete val="0"/>
        <c:axPos val="l"/>
        <c:majorGridlines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crossAx val="112158208"/>
        <c:crosses val="autoZero"/>
        <c:crossBetween val="midCat"/>
        <c:majorUnit val="1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9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v>2047</c:v>
          </c:tx>
          <c:spPr>
            <a:ln w="12700">
              <a:solidFill>
                <a:schemeClr val="tx1"/>
              </a:solidFill>
            </a:ln>
          </c:spPr>
          <c:marker>
            <c:spPr>
              <a:ln w="3175"/>
            </c:spPr>
          </c:marker>
          <c:val>
            <c:numRef>
              <c:f>estrous!$DC$2:$DC$11</c:f>
              <c:numCache>
                <c:formatCode>General</c:formatCode>
                <c:ptCount val="10"/>
                <c:pt idx="0">
                  <c:v>1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3</c:v>
                </c:pt>
                <c:pt idx="5">
                  <c:v>2</c:v>
                </c:pt>
                <c:pt idx="6">
                  <c:v>2</c:v>
                </c:pt>
                <c:pt idx="7">
                  <c:v>1</c:v>
                </c:pt>
                <c:pt idx="8">
                  <c:v>3</c:v>
                </c:pt>
                <c:pt idx="9">
                  <c:v>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2167168"/>
        <c:axId val="112181632"/>
      </c:lineChart>
      <c:catAx>
        <c:axId val="112167168"/>
        <c:scaling>
          <c:orientation val="minMax"/>
        </c:scaling>
        <c:delete val="0"/>
        <c:axPos val="b"/>
        <c:majorTickMark val="none"/>
        <c:minorTickMark val="none"/>
        <c:tickLblPos val="none"/>
        <c:crossAx val="112181632"/>
        <c:crosses val="autoZero"/>
        <c:auto val="1"/>
        <c:lblAlgn val="ctr"/>
        <c:lblOffset val="100"/>
        <c:noMultiLvlLbl val="0"/>
      </c:catAx>
      <c:valAx>
        <c:axId val="112181632"/>
        <c:scaling>
          <c:orientation val="minMax"/>
          <c:max val="3"/>
        </c:scaling>
        <c:delete val="0"/>
        <c:axPos val="l"/>
        <c:majorGridlines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crossAx val="112167168"/>
        <c:crosses val="autoZero"/>
        <c:crossBetween val="midCat"/>
        <c:majorUnit val="1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9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v>2053</c:v>
          </c:tx>
          <c:spPr>
            <a:ln w="12700">
              <a:solidFill>
                <a:schemeClr val="tx1"/>
              </a:solidFill>
            </a:ln>
          </c:spPr>
          <c:marker>
            <c:spPr>
              <a:ln w="3175"/>
            </c:spPr>
          </c:marker>
          <c:val>
            <c:numRef>
              <c:f>estrous!$DF$2:$DF$11</c:f>
              <c:numCache>
                <c:formatCode>General</c:formatCode>
                <c:ptCount val="10"/>
                <c:pt idx="0">
                  <c:v>0</c:v>
                </c:pt>
                <c:pt idx="1">
                  <c:v>1</c:v>
                </c:pt>
                <c:pt idx="2">
                  <c:v>1</c:v>
                </c:pt>
                <c:pt idx="3">
                  <c:v>3</c:v>
                </c:pt>
                <c:pt idx="4">
                  <c:v>3</c:v>
                </c:pt>
                <c:pt idx="5">
                  <c:v>2</c:v>
                </c:pt>
                <c:pt idx="6">
                  <c:v>0</c:v>
                </c:pt>
                <c:pt idx="7">
                  <c:v>1</c:v>
                </c:pt>
                <c:pt idx="8">
                  <c:v>3</c:v>
                </c:pt>
                <c:pt idx="9">
                  <c:v>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2192512"/>
        <c:axId val="112202880"/>
      </c:lineChart>
      <c:catAx>
        <c:axId val="112192512"/>
        <c:scaling>
          <c:orientation val="minMax"/>
        </c:scaling>
        <c:delete val="0"/>
        <c:axPos val="b"/>
        <c:majorTickMark val="none"/>
        <c:minorTickMark val="none"/>
        <c:tickLblPos val="none"/>
        <c:crossAx val="112202880"/>
        <c:crosses val="autoZero"/>
        <c:auto val="1"/>
        <c:lblAlgn val="ctr"/>
        <c:lblOffset val="100"/>
        <c:noMultiLvlLbl val="0"/>
      </c:catAx>
      <c:valAx>
        <c:axId val="112202880"/>
        <c:scaling>
          <c:orientation val="minMax"/>
          <c:max val="3"/>
        </c:scaling>
        <c:delete val="0"/>
        <c:axPos val="l"/>
        <c:majorGridlines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crossAx val="112192512"/>
        <c:crosses val="autoZero"/>
        <c:crossBetween val="midCat"/>
        <c:majorUnit val="1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9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v>2054</c:v>
          </c:tx>
          <c:spPr>
            <a:ln w="12700">
              <a:solidFill>
                <a:schemeClr val="tx1"/>
              </a:solidFill>
            </a:ln>
          </c:spPr>
          <c:marker>
            <c:spPr>
              <a:ln w="3175"/>
            </c:spPr>
          </c:marker>
          <c:val>
            <c:numRef>
              <c:f>estrous!$DH$2:$DH$11</c:f>
              <c:numCache>
                <c:formatCode>General</c:formatCode>
                <c:ptCount val="10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3</c:v>
                </c:pt>
                <c:pt idx="4">
                  <c:v>3</c:v>
                </c:pt>
                <c:pt idx="5">
                  <c:v>3</c:v>
                </c:pt>
                <c:pt idx="6">
                  <c:v>3</c:v>
                </c:pt>
                <c:pt idx="7">
                  <c:v>2</c:v>
                </c:pt>
                <c:pt idx="8">
                  <c:v>0</c:v>
                </c:pt>
                <c:pt idx="9">
                  <c:v>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2234496"/>
        <c:axId val="112236416"/>
      </c:lineChart>
      <c:catAx>
        <c:axId val="112234496"/>
        <c:scaling>
          <c:orientation val="minMax"/>
        </c:scaling>
        <c:delete val="0"/>
        <c:axPos val="b"/>
        <c:majorTickMark val="none"/>
        <c:minorTickMark val="none"/>
        <c:tickLblPos val="none"/>
        <c:crossAx val="112236416"/>
        <c:crosses val="autoZero"/>
        <c:auto val="1"/>
        <c:lblAlgn val="ctr"/>
        <c:lblOffset val="100"/>
        <c:noMultiLvlLbl val="0"/>
      </c:catAx>
      <c:valAx>
        <c:axId val="112236416"/>
        <c:scaling>
          <c:orientation val="minMax"/>
          <c:max val="3"/>
        </c:scaling>
        <c:delete val="0"/>
        <c:axPos val="l"/>
        <c:majorGridlines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crossAx val="112234496"/>
        <c:crosses val="autoZero"/>
        <c:crossBetween val="midCat"/>
        <c:majorUnit val="1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9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v>2072</c:v>
          </c:tx>
          <c:spPr>
            <a:ln w="12700">
              <a:solidFill>
                <a:schemeClr val="tx1"/>
              </a:solidFill>
            </a:ln>
          </c:spPr>
          <c:marker>
            <c:spPr>
              <a:ln w="3175"/>
            </c:spPr>
          </c:marker>
          <c:val>
            <c:numRef>
              <c:f>estrous!$DJ$2:$DJ$11</c:f>
              <c:numCache>
                <c:formatCode>General</c:formatCode>
                <c:ptCount val="10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3</c:v>
                </c:pt>
                <c:pt idx="5">
                  <c:v>3</c:v>
                </c:pt>
                <c:pt idx="6">
                  <c:v>3</c:v>
                </c:pt>
                <c:pt idx="7">
                  <c:v>2</c:v>
                </c:pt>
                <c:pt idx="8">
                  <c:v>0</c:v>
                </c:pt>
                <c:pt idx="9">
                  <c:v>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2247552"/>
        <c:axId val="112249472"/>
      </c:lineChart>
      <c:catAx>
        <c:axId val="112247552"/>
        <c:scaling>
          <c:orientation val="minMax"/>
        </c:scaling>
        <c:delete val="0"/>
        <c:axPos val="b"/>
        <c:majorTickMark val="none"/>
        <c:minorTickMark val="none"/>
        <c:tickLblPos val="none"/>
        <c:crossAx val="112249472"/>
        <c:crosses val="autoZero"/>
        <c:auto val="1"/>
        <c:lblAlgn val="ctr"/>
        <c:lblOffset val="100"/>
        <c:noMultiLvlLbl val="0"/>
      </c:catAx>
      <c:valAx>
        <c:axId val="112249472"/>
        <c:scaling>
          <c:orientation val="minMax"/>
          <c:max val="3"/>
        </c:scaling>
        <c:delete val="0"/>
        <c:axPos val="l"/>
        <c:majorGridlines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crossAx val="112247552"/>
        <c:crosses val="autoZero"/>
        <c:crossBetween val="midCat"/>
        <c:majorUnit val="1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9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v>2076</c:v>
          </c:tx>
          <c:spPr>
            <a:ln w="12700">
              <a:solidFill>
                <a:schemeClr val="tx1"/>
              </a:solidFill>
            </a:ln>
          </c:spPr>
          <c:marker>
            <c:spPr>
              <a:ln w="3175"/>
            </c:spPr>
          </c:marker>
          <c:val>
            <c:numRef>
              <c:f>estrous!$DL$2:$DL$11</c:f>
              <c:numCache>
                <c:formatCode>General</c:formatCode>
                <c:ptCount val="10"/>
                <c:pt idx="0">
                  <c:v>0</c:v>
                </c:pt>
                <c:pt idx="1">
                  <c:v>1</c:v>
                </c:pt>
                <c:pt idx="2">
                  <c:v>1</c:v>
                </c:pt>
                <c:pt idx="3">
                  <c:v>3</c:v>
                </c:pt>
                <c:pt idx="4">
                  <c:v>3</c:v>
                </c:pt>
                <c:pt idx="5">
                  <c:v>0</c:v>
                </c:pt>
                <c:pt idx="6">
                  <c:v>1</c:v>
                </c:pt>
                <c:pt idx="7">
                  <c:v>3</c:v>
                </c:pt>
                <c:pt idx="8">
                  <c:v>3</c:v>
                </c:pt>
                <c:pt idx="9">
                  <c:v>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2276992"/>
        <c:axId val="112278912"/>
      </c:lineChart>
      <c:catAx>
        <c:axId val="112276992"/>
        <c:scaling>
          <c:orientation val="minMax"/>
        </c:scaling>
        <c:delete val="0"/>
        <c:axPos val="b"/>
        <c:majorTickMark val="none"/>
        <c:minorTickMark val="none"/>
        <c:tickLblPos val="none"/>
        <c:crossAx val="112278912"/>
        <c:crosses val="autoZero"/>
        <c:auto val="1"/>
        <c:lblAlgn val="ctr"/>
        <c:lblOffset val="100"/>
        <c:noMultiLvlLbl val="0"/>
      </c:catAx>
      <c:valAx>
        <c:axId val="112278912"/>
        <c:scaling>
          <c:orientation val="minMax"/>
          <c:max val="3"/>
        </c:scaling>
        <c:delete val="0"/>
        <c:axPos val="l"/>
        <c:majorGridlines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crossAx val="112276992"/>
        <c:crosses val="autoZero"/>
        <c:crossBetween val="midCat"/>
        <c:majorUnit val="1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9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v>2078</c:v>
          </c:tx>
          <c:spPr>
            <a:ln w="12700">
              <a:solidFill>
                <a:schemeClr val="tx1"/>
              </a:solidFill>
            </a:ln>
          </c:spPr>
          <c:marker>
            <c:spPr>
              <a:ln w="3175"/>
            </c:spPr>
          </c:marker>
          <c:val>
            <c:numRef>
              <c:f>estrous!$DN$2:$DN$11</c:f>
              <c:numCache>
                <c:formatCode>General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3</c:v>
                </c:pt>
                <c:pt idx="6">
                  <c:v>0</c:v>
                </c:pt>
                <c:pt idx="7">
                  <c:v>1</c:v>
                </c:pt>
                <c:pt idx="8">
                  <c:v>3</c:v>
                </c:pt>
                <c:pt idx="9">
                  <c:v>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2298240"/>
        <c:axId val="112316800"/>
      </c:lineChart>
      <c:catAx>
        <c:axId val="112298240"/>
        <c:scaling>
          <c:orientation val="minMax"/>
        </c:scaling>
        <c:delete val="0"/>
        <c:axPos val="b"/>
        <c:majorTickMark val="none"/>
        <c:minorTickMark val="none"/>
        <c:tickLblPos val="none"/>
        <c:crossAx val="112316800"/>
        <c:crosses val="autoZero"/>
        <c:auto val="1"/>
        <c:lblAlgn val="ctr"/>
        <c:lblOffset val="100"/>
        <c:noMultiLvlLbl val="0"/>
      </c:catAx>
      <c:valAx>
        <c:axId val="112316800"/>
        <c:scaling>
          <c:orientation val="minMax"/>
          <c:max val="3"/>
        </c:scaling>
        <c:delete val="0"/>
        <c:axPos val="l"/>
        <c:majorGridlines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crossAx val="112298240"/>
        <c:crosses val="autoZero"/>
        <c:crossBetween val="midCat"/>
        <c:majorUnit val="1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9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v>4831</c:v>
          </c:tx>
          <c:spPr>
            <a:ln w="12700">
              <a:solidFill>
                <a:schemeClr val="tx1"/>
              </a:solidFill>
            </a:ln>
          </c:spPr>
          <c:marker>
            <c:spPr>
              <a:ln w="12700"/>
            </c:spPr>
          </c:marker>
          <c:val>
            <c:numRef>
              <c:f>estrous!$Y$2:$Y$11</c:f>
              <c:numCache>
                <c:formatCode>General</c:formatCode>
                <c:ptCount val="10"/>
                <c:pt idx="0">
                  <c:v>0</c:v>
                </c:pt>
                <c:pt idx="1">
                  <c:v>2</c:v>
                </c:pt>
                <c:pt idx="2">
                  <c:v>3</c:v>
                </c:pt>
                <c:pt idx="3">
                  <c:v>2</c:v>
                </c:pt>
                <c:pt idx="4">
                  <c:v>3</c:v>
                </c:pt>
                <c:pt idx="5">
                  <c:v>3</c:v>
                </c:pt>
                <c:pt idx="6">
                  <c:v>3</c:v>
                </c:pt>
                <c:pt idx="7">
                  <c:v>3</c:v>
                </c:pt>
                <c:pt idx="8">
                  <c:v>3</c:v>
                </c:pt>
                <c:pt idx="9">
                  <c:v>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2335872"/>
        <c:axId val="112338048"/>
      </c:lineChart>
      <c:catAx>
        <c:axId val="112335872"/>
        <c:scaling>
          <c:orientation val="minMax"/>
        </c:scaling>
        <c:delete val="0"/>
        <c:axPos val="b"/>
        <c:majorTickMark val="none"/>
        <c:minorTickMark val="none"/>
        <c:tickLblPos val="none"/>
        <c:crossAx val="112338048"/>
        <c:crosses val="autoZero"/>
        <c:auto val="1"/>
        <c:lblAlgn val="ctr"/>
        <c:lblOffset val="100"/>
        <c:noMultiLvlLbl val="0"/>
      </c:catAx>
      <c:valAx>
        <c:axId val="112338048"/>
        <c:scaling>
          <c:orientation val="minMax"/>
          <c:max val="3"/>
        </c:scaling>
        <c:delete val="0"/>
        <c:axPos val="l"/>
        <c:majorGridlines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crossAx val="112335872"/>
        <c:crosses val="autoZero"/>
        <c:crossBetween val="midCat"/>
        <c:majorUnit val="1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9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v>4927</c:v>
          </c:tx>
          <c:spPr>
            <a:ln w="12700">
              <a:solidFill>
                <a:schemeClr val="tx1"/>
              </a:solidFill>
            </a:ln>
          </c:spPr>
          <c:marker>
            <c:spPr>
              <a:ln w="12700"/>
            </c:spPr>
          </c:marker>
          <c:val>
            <c:numRef>
              <c:f>estrous!$BD$2:$BD$11</c:f>
              <c:numCache>
                <c:formatCode>General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0</c:v>
                </c:pt>
                <c:pt idx="4">
                  <c:v>1</c:v>
                </c:pt>
                <c:pt idx="5">
                  <c:v>3</c:v>
                </c:pt>
                <c:pt idx="6">
                  <c:v>3</c:v>
                </c:pt>
                <c:pt idx="7">
                  <c:v>0</c:v>
                </c:pt>
                <c:pt idx="8">
                  <c:v>1</c:v>
                </c:pt>
                <c:pt idx="9">
                  <c:v>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1180928"/>
        <c:axId val="101182848"/>
      </c:lineChart>
      <c:catAx>
        <c:axId val="101180928"/>
        <c:scaling>
          <c:orientation val="minMax"/>
        </c:scaling>
        <c:delete val="0"/>
        <c:axPos val="b"/>
        <c:majorTickMark val="none"/>
        <c:minorTickMark val="none"/>
        <c:tickLblPos val="none"/>
        <c:crossAx val="101182848"/>
        <c:crosses val="autoZero"/>
        <c:auto val="1"/>
        <c:lblAlgn val="ctr"/>
        <c:lblOffset val="100"/>
        <c:noMultiLvlLbl val="0"/>
      </c:catAx>
      <c:valAx>
        <c:axId val="101182848"/>
        <c:scaling>
          <c:orientation val="minMax"/>
          <c:max val="3"/>
        </c:scaling>
        <c:delete val="0"/>
        <c:axPos val="l"/>
        <c:majorGridlines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crossAx val="101180928"/>
        <c:crosses val="autoZero"/>
        <c:crossBetween val="midCat"/>
        <c:majorUnit val="1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9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v>4932</c:v>
          </c:tx>
          <c:spPr>
            <a:ln w="12700">
              <a:solidFill>
                <a:schemeClr val="tx1"/>
              </a:solidFill>
            </a:ln>
          </c:spPr>
          <c:marker>
            <c:spPr>
              <a:ln w="12700"/>
            </c:spPr>
          </c:marker>
          <c:val>
            <c:numRef>
              <c:f>estrous!$U$2:$U$11</c:f>
              <c:numCache>
                <c:formatCode>General</c:formatCode>
                <c:ptCount val="10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3</c:v>
                </c:pt>
                <c:pt idx="6">
                  <c:v>3</c:v>
                </c:pt>
                <c:pt idx="7">
                  <c:v>2</c:v>
                </c:pt>
                <c:pt idx="8">
                  <c:v>0</c:v>
                </c:pt>
                <c:pt idx="9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2358144"/>
        <c:axId val="112360064"/>
      </c:lineChart>
      <c:catAx>
        <c:axId val="112358144"/>
        <c:scaling>
          <c:orientation val="minMax"/>
        </c:scaling>
        <c:delete val="0"/>
        <c:axPos val="b"/>
        <c:majorTickMark val="none"/>
        <c:minorTickMark val="none"/>
        <c:tickLblPos val="none"/>
        <c:crossAx val="112360064"/>
        <c:crosses val="autoZero"/>
        <c:auto val="1"/>
        <c:lblAlgn val="ctr"/>
        <c:lblOffset val="100"/>
        <c:noMultiLvlLbl val="0"/>
      </c:catAx>
      <c:valAx>
        <c:axId val="112360064"/>
        <c:scaling>
          <c:orientation val="minMax"/>
          <c:max val="3"/>
        </c:scaling>
        <c:delete val="0"/>
        <c:axPos val="l"/>
        <c:majorGridlines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crossAx val="112358144"/>
        <c:crosses val="autoZero"/>
        <c:crossBetween val="midCat"/>
        <c:majorUnit val="1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9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v>4828</c:v>
          </c:tx>
          <c:spPr>
            <a:ln w="12700">
              <a:solidFill>
                <a:schemeClr val="tx1"/>
              </a:solidFill>
            </a:ln>
          </c:spPr>
          <c:marker>
            <c:spPr>
              <a:ln w="12700"/>
            </c:spPr>
          </c:marker>
          <c:val>
            <c:numRef>
              <c:f>estrous!$W$2:$W$11</c:f>
              <c:numCache>
                <c:formatCode>General</c:formatCode>
                <c:ptCount val="10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3</c:v>
                </c:pt>
                <c:pt idx="6">
                  <c:v>3</c:v>
                </c:pt>
                <c:pt idx="7">
                  <c:v>3</c:v>
                </c:pt>
                <c:pt idx="8">
                  <c:v>3</c:v>
                </c:pt>
                <c:pt idx="9">
                  <c:v>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2387584"/>
        <c:axId val="112389504"/>
      </c:lineChart>
      <c:catAx>
        <c:axId val="112387584"/>
        <c:scaling>
          <c:orientation val="minMax"/>
        </c:scaling>
        <c:delete val="0"/>
        <c:axPos val="b"/>
        <c:majorTickMark val="none"/>
        <c:minorTickMark val="none"/>
        <c:tickLblPos val="none"/>
        <c:crossAx val="112389504"/>
        <c:crosses val="autoZero"/>
        <c:auto val="1"/>
        <c:lblAlgn val="ctr"/>
        <c:lblOffset val="100"/>
        <c:noMultiLvlLbl val="0"/>
      </c:catAx>
      <c:valAx>
        <c:axId val="112389504"/>
        <c:scaling>
          <c:orientation val="minMax"/>
          <c:max val="3"/>
        </c:scaling>
        <c:delete val="0"/>
        <c:axPos val="l"/>
        <c:majorGridlines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crossAx val="112387584"/>
        <c:crosses val="autoZero"/>
        <c:crossBetween val="midCat"/>
        <c:majorUnit val="1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9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v>4832</c:v>
          </c:tx>
          <c:spPr>
            <a:ln w="12700">
              <a:solidFill>
                <a:schemeClr val="tx1"/>
              </a:solidFill>
            </a:ln>
          </c:spPr>
          <c:marker>
            <c:spPr>
              <a:ln w="12700"/>
            </c:spPr>
          </c:marker>
          <c:val>
            <c:numRef>
              <c:f>estrous!$AA$2:$AA$11</c:f>
              <c:numCache>
                <c:formatCode>General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3</c:v>
                </c:pt>
                <c:pt idx="6">
                  <c:v>3</c:v>
                </c:pt>
                <c:pt idx="7">
                  <c:v>2</c:v>
                </c:pt>
                <c:pt idx="8">
                  <c:v>3</c:v>
                </c:pt>
                <c:pt idx="9">
                  <c:v>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2744704"/>
        <c:axId val="112755072"/>
      </c:lineChart>
      <c:catAx>
        <c:axId val="112744704"/>
        <c:scaling>
          <c:orientation val="minMax"/>
        </c:scaling>
        <c:delete val="0"/>
        <c:axPos val="b"/>
        <c:majorTickMark val="none"/>
        <c:minorTickMark val="none"/>
        <c:tickLblPos val="none"/>
        <c:crossAx val="112755072"/>
        <c:crosses val="autoZero"/>
        <c:auto val="1"/>
        <c:lblAlgn val="ctr"/>
        <c:lblOffset val="100"/>
        <c:noMultiLvlLbl val="0"/>
      </c:catAx>
      <c:valAx>
        <c:axId val="112755072"/>
        <c:scaling>
          <c:orientation val="minMax"/>
          <c:max val="3"/>
        </c:scaling>
        <c:delete val="0"/>
        <c:axPos val="l"/>
        <c:majorGridlines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crossAx val="112744704"/>
        <c:crosses val="autoZero"/>
        <c:crossBetween val="midCat"/>
        <c:majorUnit val="1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9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v>4926</c:v>
          </c:tx>
          <c:spPr>
            <a:ln w="12700">
              <a:solidFill>
                <a:schemeClr val="tx1"/>
              </a:solidFill>
            </a:ln>
          </c:spPr>
          <c:marker>
            <c:spPr>
              <a:ln w="12700"/>
            </c:spPr>
          </c:marker>
          <c:val>
            <c:numRef>
              <c:f>estrous!$S$2:$S$11</c:f>
              <c:numCache>
                <c:formatCode>General</c:formatCode>
                <c:ptCount val="10"/>
                <c:pt idx="0">
                  <c:v>1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3</c:v>
                </c:pt>
                <c:pt idx="6">
                  <c:v>3</c:v>
                </c:pt>
                <c:pt idx="7">
                  <c:v>3</c:v>
                </c:pt>
                <c:pt idx="8">
                  <c:v>2</c:v>
                </c:pt>
                <c:pt idx="9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2770048"/>
        <c:axId val="112780416"/>
      </c:lineChart>
      <c:catAx>
        <c:axId val="112770048"/>
        <c:scaling>
          <c:orientation val="minMax"/>
        </c:scaling>
        <c:delete val="0"/>
        <c:axPos val="b"/>
        <c:majorTickMark val="none"/>
        <c:minorTickMark val="none"/>
        <c:tickLblPos val="none"/>
        <c:crossAx val="112780416"/>
        <c:crosses val="autoZero"/>
        <c:auto val="1"/>
        <c:lblAlgn val="ctr"/>
        <c:lblOffset val="100"/>
        <c:noMultiLvlLbl val="0"/>
      </c:catAx>
      <c:valAx>
        <c:axId val="112780416"/>
        <c:scaling>
          <c:orientation val="minMax"/>
          <c:max val="3"/>
        </c:scaling>
        <c:delete val="0"/>
        <c:axPos val="l"/>
        <c:majorGridlines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crossAx val="112770048"/>
        <c:crosses val="autoZero"/>
        <c:crossBetween val="midCat"/>
        <c:majorUnit val="1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9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v>4925</c:v>
          </c:tx>
          <c:spPr>
            <a:ln w="12700">
              <a:solidFill>
                <a:schemeClr val="tx1"/>
              </a:solidFill>
            </a:ln>
          </c:spPr>
          <c:marker>
            <c:spPr>
              <a:ln w="12700"/>
            </c:spPr>
          </c:marker>
          <c:val>
            <c:numRef>
              <c:f>estrous!$Q$2:$Q$11</c:f>
              <c:numCache>
                <c:formatCode>General</c:formatCode>
                <c:ptCount val="10"/>
                <c:pt idx="0">
                  <c:v>2</c:v>
                </c:pt>
                <c:pt idx="1">
                  <c:v>2</c:v>
                </c:pt>
                <c:pt idx="2">
                  <c:v>2</c:v>
                </c:pt>
                <c:pt idx="3">
                  <c:v>3</c:v>
                </c:pt>
                <c:pt idx="4">
                  <c:v>2</c:v>
                </c:pt>
                <c:pt idx="5">
                  <c:v>3</c:v>
                </c:pt>
                <c:pt idx="6">
                  <c:v>3</c:v>
                </c:pt>
                <c:pt idx="7">
                  <c:v>3</c:v>
                </c:pt>
                <c:pt idx="8">
                  <c:v>3</c:v>
                </c:pt>
                <c:pt idx="9">
                  <c:v>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3315840"/>
        <c:axId val="113317760"/>
      </c:lineChart>
      <c:catAx>
        <c:axId val="113315840"/>
        <c:scaling>
          <c:orientation val="minMax"/>
        </c:scaling>
        <c:delete val="0"/>
        <c:axPos val="b"/>
        <c:majorTickMark val="none"/>
        <c:minorTickMark val="none"/>
        <c:tickLblPos val="none"/>
        <c:crossAx val="113317760"/>
        <c:crosses val="autoZero"/>
        <c:auto val="1"/>
        <c:lblAlgn val="ctr"/>
        <c:lblOffset val="100"/>
        <c:noMultiLvlLbl val="0"/>
      </c:catAx>
      <c:valAx>
        <c:axId val="113317760"/>
        <c:scaling>
          <c:orientation val="minMax"/>
          <c:max val="3"/>
        </c:scaling>
        <c:delete val="0"/>
        <c:axPos val="l"/>
        <c:majorGridlines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crossAx val="113315840"/>
        <c:crosses val="autoZero"/>
        <c:crossBetween val="midCat"/>
        <c:majorUnit val="1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9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v>4955</c:v>
          </c:tx>
          <c:spPr>
            <a:ln w="12700">
              <a:solidFill>
                <a:schemeClr val="tx1"/>
              </a:solidFill>
            </a:ln>
          </c:spPr>
          <c:marker>
            <c:spPr>
              <a:ln w="12700"/>
            </c:spPr>
          </c:marker>
          <c:val>
            <c:numRef>
              <c:f>estrous!$AS$2:$AS$22</c:f>
              <c:numCache>
                <c:formatCode>General</c:formatCode>
                <c:ptCount val="21"/>
                <c:pt idx="0">
                  <c:v>2</c:v>
                </c:pt>
                <c:pt idx="1">
                  <c:v>0</c:v>
                </c:pt>
                <c:pt idx="2">
                  <c:v>1</c:v>
                </c:pt>
                <c:pt idx="3">
                  <c:v>3</c:v>
                </c:pt>
                <c:pt idx="4">
                  <c:v>3</c:v>
                </c:pt>
                <c:pt idx="5">
                  <c:v>3</c:v>
                </c:pt>
                <c:pt idx="6">
                  <c:v>3</c:v>
                </c:pt>
                <c:pt idx="7">
                  <c:v>2</c:v>
                </c:pt>
                <c:pt idx="8">
                  <c:v>1</c:v>
                </c:pt>
                <c:pt idx="9">
                  <c:v>3</c:v>
                </c:pt>
                <c:pt idx="10">
                  <c:v>3</c:v>
                </c:pt>
                <c:pt idx="11">
                  <c:v>3</c:v>
                </c:pt>
                <c:pt idx="12">
                  <c:v>3</c:v>
                </c:pt>
                <c:pt idx="13">
                  <c:v>2</c:v>
                </c:pt>
                <c:pt idx="14">
                  <c:v>0</c:v>
                </c:pt>
                <c:pt idx="15">
                  <c:v>0</c:v>
                </c:pt>
                <c:pt idx="16">
                  <c:v>1</c:v>
                </c:pt>
                <c:pt idx="17">
                  <c:v>3</c:v>
                </c:pt>
                <c:pt idx="18">
                  <c:v>3</c:v>
                </c:pt>
                <c:pt idx="19">
                  <c:v>2</c:v>
                </c:pt>
                <c:pt idx="20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4503296"/>
        <c:axId val="94505216"/>
      </c:lineChart>
      <c:catAx>
        <c:axId val="94503296"/>
        <c:scaling>
          <c:orientation val="minMax"/>
        </c:scaling>
        <c:delete val="0"/>
        <c:axPos val="b"/>
        <c:majorTickMark val="none"/>
        <c:minorTickMark val="none"/>
        <c:tickLblPos val="none"/>
        <c:crossAx val="94505216"/>
        <c:crosses val="autoZero"/>
        <c:auto val="1"/>
        <c:lblAlgn val="ctr"/>
        <c:lblOffset val="100"/>
        <c:noMultiLvlLbl val="0"/>
      </c:catAx>
      <c:valAx>
        <c:axId val="94505216"/>
        <c:scaling>
          <c:orientation val="minMax"/>
          <c:max val="3"/>
        </c:scaling>
        <c:delete val="0"/>
        <c:axPos val="l"/>
        <c:majorGridlines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crossAx val="94503296"/>
        <c:crosses val="autoZero"/>
        <c:crossBetween val="midCat"/>
        <c:majorUnit val="1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9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v>2051</c:v>
          </c:tx>
          <c:spPr>
            <a:ln w="12700">
              <a:solidFill>
                <a:schemeClr val="tx1"/>
              </a:solidFill>
            </a:ln>
          </c:spPr>
          <c:marker>
            <c:spPr>
              <a:ln w="12700"/>
            </c:spPr>
          </c:marker>
          <c:val>
            <c:numRef>
              <c:f>estrous!$AQ$2:$AQ$22</c:f>
              <c:numCache>
                <c:formatCode>General</c:formatCode>
                <c:ptCount val="21"/>
                <c:pt idx="0">
                  <c:v>3</c:v>
                </c:pt>
                <c:pt idx="1">
                  <c:v>3</c:v>
                </c:pt>
                <c:pt idx="2">
                  <c:v>2</c:v>
                </c:pt>
                <c:pt idx="3">
                  <c:v>3</c:v>
                </c:pt>
                <c:pt idx="4">
                  <c:v>2</c:v>
                </c:pt>
                <c:pt idx="5">
                  <c:v>0</c:v>
                </c:pt>
                <c:pt idx="6">
                  <c:v>3</c:v>
                </c:pt>
                <c:pt idx="7">
                  <c:v>0</c:v>
                </c:pt>
                <c:pt idx="8">
                  <c:v>0</c:v>
                </c:pt>
                <c:pt idx="9">
                  <c:v>1</c:v>
                </c:pt>
                <c:pt idx="10">
                  <c:v>3</c:v>
                </c:pt>
                <c:pt idx="11">
                  <c:v>3</c:v>
                </c:pt>
                <c:pt idx="12">
                  <c:v>3</c:v>
                </c:pt>
                <c:pt idx="13">
                  <c:v>3</c:v>
                </c:pt>
                <c:pt idx="14">
                  <c:v>2</c:v>
                </c:pt>
                <c:pt idx="15">
                  <c:v>0</c:v>
                </c:pt>
                <c:pt idx="16">
                  <c:v>1</c:v>
                </c:pt>
                <c:pt idx="17">
                  <c:v>3</c:v>
                </c:pt>
                <c:pt idx="18">
                  <c:v>2</c:v>
                </c:pt>
                <c:pt idx="19">
                  <c:v>0</c:v>
                </c:pt>
                <c:pt idx="20">
                  <c:v>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4524544"/>
        <c:axId val="94526464"/>
      </c:lineChart>
      <c:catAx>
        <c:axId val="94524544"/>
        <c:scaling>
          <c:orientation val="minMax"/>
        </c:scaling>
        <c:delete val="0"/>
        <c:axPos val="b"/>
        <c:majorTickMark val="none"/>
        <c:minorTickMark val="none"/>
        <c:tickLblPos val="none"/>
        <c:crossAx val="94526464"/>
        <c:crosses val="autoZero"/>
        <c:auto val="1"/>
        <c:lblAlgn val="ctr"/>
        <c:lblOffset val="100"/>
        <c:noMultiLvlLbl val="0"/>
      </c:catAx>
      <c:valAx>
        <c:axId val="94526464"/>
        <c:scaling>
          <c:orientation val="minMax"/>
          <c:max val="3"/>
        </c:scaling>
        <c:delete val="0"/>
        <c:axPos val="l"/>
        <c:majorGridlines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crossAx val="94524544"/>
        <c:crosses val="autoZero"/>
        <c:crossBetween val="midCat"/>
        <c:majorUnit val="1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9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v>2043</c:v>
          </c:tx>
          <c:spPr>
            <a:ln w="12700">
              <a:solidFill>
                <a:schemeClr val="tx1"/>
              </a:solidFill>
            </a:ln>
          </c:spPr>
          <c:marker>
            <c:spPr>
              <a:ln w="12700"/>
            </c:spPr>
          </c:marker>
          <c:val>
            <c:numRef>
              <c:f>estrous!$AO$2:$AO$22</c:f>
              <c:numCache>
                <c:formatCode>General</c:formatCode>
                <c:ptCount val="21"/>
                <c:pt idx="0">
                  <c:v>1</c:v>
                </c:pt>
                <c:pt idx="1">
                  <c:v>3</c:v>
                </c:pt>
                <c:pt idx="2">
                  <c:v>3</c:v>
                </c:pt>
                <c:pt idx="3">
                  <c:v>0</c:v>
                </c:pt>
                <c:pt idx="4">
                  <c:v>1</c:v>
                </c:pt>
                <c:pt idx="5">
                  <c:v>3</c:v>
                </c:pt>
                <c:pt idx="6">
                  <c:v>3</c:v>
                </c:pt>
                <c:pt idx="7">
                  <c:v>3</c:v>
                </c:pt>
                <c:pt idx="8">
                  <c:v>2</c:v>
                </c:pt>
                <c:pt idx="9">
                  <c:v>0</c:v>
                </c:pt>
                <c:pt idx="10">
                  <c:v>1</c:v>
                </c:pt>
                <c:pt idx="11">
                  <c:v>3</c:v>
                </c:pt>
                <c:pt idx="12">
                  <c:v>3</c:v>
                </c:pt>
                <c:pt idx="13">
                  <c:v>0</c:v>
                </c:pt>
                <c:pt idx="14">
                  <c:v>1</c:v>
                </c:pt>
                <c:pt idx="15">
                  <c:v>3</c:v>
                </c:pt>
                <c:pt idx="16">
                  <c:v>3</c:v>
                </c:pt>
                <c:pt idx="17">
                  <c:v>3</c:v>
                </c:pt>
                <c:pt idx="18">
                  <c:v>2</c:v>
                </c:pt>
                <c:pt idx="19">
                  <c:v>0</c:v>
                </c:pt>
                <c:pt idx="20">
                  <c:v>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94541696"/>
        <c:axId val="94564352"/>
      </c:lineChart>
      <c:catAx>
        <c:axId val="94541696"/>
        <c:scaling>
          <c:orientation val="minMax"/>
        </c:scaling>
        <c:delete val="0"/>
        <c:axPos val="b"/>
        <c:majorTickMark val="none"/>
        <c:minorTickMark val="none"/>
        <c:tickLblPos val="none"/>
        <c:crossAx val="94564352"/>
        <c:crosses val="autoZero"/>
        <c:auto val="1"/>
        <c:lblAlgn val="ctr"/>
        <c:lblOffset val="100"/>
        <c:noMultiLvlLbl val="0"/>
      </c:catAx>
      <c:valAx>
        <c:axId val="94564352"/>
        <c:scaling>
          <c:orientation val="minMax"/>
          <c:max val="3"/>
        </c:scaling>
        <c:delete val="0"/>
        <c:axPos val="l"/>
        <c:majorGridlines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crossAx val="94541696"/>
        <c:crosses val="autoZero"/>
        <c:crossBetween val="midCat"/>
        <c:majorUnit val="1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9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v>4933</c:v>
          </c:tx>
          <c:spPr>
            <a:ln w="12700">
              <a:solidFill>
                <a:schemeClr val="tx1"/>
              </a:solidFill>
            </a:ln>
          </c:spPr>
          <c:marker>
            <c:spPr>
              <a:ln w="12700"/>
            </c:spPr>
          </c:marker>
          <c:val>
            <c:numRef>
              <c:f>estrous!$AM$2:$AM$22</c:f>
              <c:numCache>
                <c:formatCode>General</c:formatCode>
                <c:ptCount val="21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2</c:v>
                </c:pt>
                <c:pt idx="6">
                  <c:v>0</c:v>
                </c:pt>
                <c:pt idx="7">
                  <c:v>1</c:v>
                </c:pt>
                <c:pt idx="8">
                  <c:v>3</c:v>
                </c:pt>
                <c:pt idx="9">
                  <c:v>0</c:v>
                </c:pt>
                <c:pt idx="10">
                  <c:v>1</c:v>
                </c:pt>
                <c:pt idx="11">
                  <c:v>3</c:v>
                </c:pt>
                <c:pt idx="12">
                  <c:v>3</c:v>
                </c:pt>
                <c:pt idx="13">
                  <c:v>3</c:v>
                </c:pt>
                <c:pt idx="14">
                  <c:v>2</c:v>
                </c:pt>
                <c:pt idx="15">
                  <c:v>1</c:v>
                </c:pt>
                <c:pt idx="16">
                  <c:v>3</c:v>
                </c:pt>
                <c:pt idx="17">
                  <c:v>3</c:v>
                </c:pt>
                <c:pt idx="18">
                  <c:v>3</c:v>
                </c:pt>
                <c:pt idx="19">
                  <c:v>2</c:v>
                </c:pt>
                <c:pt idx="20">
                  <c:v>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3384064"/>
        <c:axId val="113386240"/>
      </c:lineChart>
      <c:catAx>
        <c:axId val="113384064"/>
        <c:scaling>
          <c:orientation val="minMax"/>
        </c:scaling>
        <c:delete val="0"/>
        <c:axPos val="b"/>
        <c:majorTickMark val="none"/>
        <c:minorTickMark val="none"/>
        <c:tickLblPos val="none"/>
        <c:crossAx val="113386240"/>
        <c:crosses val="autoZero"/>
        <c:auto val="1"/>
        <c:lblAlgn val="ctr"/>
        <c:lblOffset val="100"/>
        <c:noMultiLvlLbl val="0"/>
      </c:catAx>
      <c:valAx>
        <c:axId val="113386240"/>
        <c:scaling>
          <c:orientation val="minMax"/>
          <c:max val="3"/>
        </c:scaling>
        <c:delete val="0"/>
        <c:axPos val="l"/>
        <c:majorGridlines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crossAx val="113384064"/>
        <c:crosses val="autoZero"/>
        <c:crossBetween val="midCat"/>
        <c:majorUnit val="1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9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v>4927</c:v>
          </c:tx>
          <c:spPr>
            <a:ln w="12700">
              <a:solidFill>
                <a:schemeClr val="tx1"/>
              </a:solidFill>
            </a:ln>
          </c:spPr>
          <c:marker>
            <c:spPr>
              <a:ln w="12700"/>
            </c:spPr>
          </c:marker>
          <c:val>
            <c:numRef>
              <c:f>estrous!$AK$2:$AK$22</c:f>
              <c:numCache>
                <c:formatCode>General</c:formatCode>
                <c:ptCount val="21"/>
                <c:pt idx="0">
                  <c:v>3</c:v>
                </c:pt>
                <c:pt idx="1">
                  <c:v>3</c:v>
                </c:pt>
                <c:pt idx="2">
                  <c:v>0</c:v>
                </c:pt>
                <c:pt idx="3">
                  <c:v>1</c:v>
                </c:pt>
                <c:pt idx="4">
                  <c:v>3</c:v>
                </c:pt>
                <c:pt idx="5">
                  <c:v>3</c:v>
                </c:pt>
                <c:pt idx="6">
                  <c:v>3</c:v>
                </c:pt>
                <c:pt idx="7">
                  <c:v>3</c:v>
                </c:pt>
                <c:pt idx="8">
                  <c:v>2</c:v>
                </c:pt>
                <c:pt idx="9">
                  <c:v>0</c:v>
                </c:pt>
                <c:pt idx="10">
                  <c:v>1</c:v>
                </c:pt>
                <c:pt idx="11">
                  <c:v>3</c:v>
                </c:pt>
                <c:pt idx="12">
                  <c:v>3</c:v>
                </c:pt>
                <c:pt idx="13">
                  <c:v>2</c:v>
                </c:pt>
                <c:pt idx="14">
                  <c:v>0</c:v>
                </c:pt>
                <c:pt idx="15">
                  <c:v>1</c:v>
                </c:pt>
                <c:pt idx="16">
                  <c:v>3</c:v>
                </c:pt>
                <c:pt idx="17">
                  <c:v>3</c:v>
                </c:pt>
                <c:pt idx="18">
                  <c:v>2</c:v>
                </c:pt>
                <c:pt idx="19">
                  <c:v>0</c:v>
                </c:pt>
                <c:pt idx="20">
                  <c:v>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3393024"/>
        <c:axId val="113423872"/>
      </c:lineChart>
      <c:catAx>
        <c:axId val="113393024"/>
        <c:scaling>
          <c:orientation val="minMax"/>
        </c:scaling>
        <c:delete val="0"/>
        <c:axPos val="b"/>
        <c:majorTickMark val="none"/>
        <c:minorTickMark val="none"/>
        <c:tickLblPos val="none"/>
        <c:crossAx val="113423872"/>
        <c:crosses val="autoZero"/>
        <c:auto val="1"/>
        <c:lblAlgn val="ctr"/>
        <c:lblOffset val="100"/>
        <c:noMultiLvlLbl val="0"/>
      </c:catAx>
      <c:valAx>
        <c:axId val="113423872"/>
        <c:scaling>
          <c:orientation val="minMax"/>
          <c:max val="3"/>
        </c:scaling>
        <c:delete val="0"/>
        <c:axPos val="l"/>
        <c:majorGridlines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crossAx val="113393024"/>
        <c:crosses val="autoZero"/>
        <c:crossBetween val="midCat"/>
        <c:majorUnit val="1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9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v>4920</c:v>
          </c:tx>
          <c:spPr>
            <a:ln w="12700">
              <a:solidFill>
                <a:schemeClr val="tx1"/>
              </a:solidFill>
            </a:ln>
          </c:spPr>
          <c:marker>
            <c:spPr>
              <a:ln w="12700"/>
            </c:spPr>
          </c:marker>
          <c:val>
            <c:numRef>
              <c:f>estrous!$AX$2:$AX$11</c:f>
              <c:numCache>
                <c:formatCode>General</c:formatCode>
                <c:ptCount val="10"/>
                <c:pt idx="0">
                  <c:v>0</c:v>
                </c:pt>
                <c:pt idx="1">
                  <c:v>1</c:v>
                </c:pt>
                <c:pt idx="2">
                  <c:v>3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1226752"/>
        <c:axId val="101228928"/>
      </c:lineChart>
      <c:catAx>
        <c:axId val="101226752"/>
        <c:scaling>
          <c:orientation val="minMax"/>
        </c:scaling>
        <c:delete val="0"/>
        <c:axPos val="b"/>
        <c:majorTickMark val="none"/>
        <c:minorTickMark val="none"/>
        <c:tickLblPos val="none"/>
        <c:crossAx val="101228928"/>
        <c:crosses val="autoZero"/>
        <c:auto val="1"/>
        <c:lblAlgn val="ctr"/>
        <c:lblOffset val="100"/>
        <c:noMultiLvlLbl val="0"/>
      </c:catAx>
      <c:valAx>
        <c:axId val="101228928"/>
        <c:scaling>
          <c:orientation val="minMax"/>
          <c:max val="3"/>
        </c:scaling>
        <c:delete val="0"/>
        <c:axPos val="l"/>
        <c:majorGridlines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crossAx val="101226752"/>
        <c:crosses val="autoZero"/>
        <c:crossBetween val="midCat"/>
        <c:majorUnit val="1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9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v>4922</c:v>
          </c:tx>
          <c:spPr>
            <a:ln w="12700">
              <a:solidFill>
                <a:schemeClr val="tx1"/>
              </a:solidFill>
            </a:ln>
          </c:spPr>
          <c:marker>
            <c:spPr>
              <a:ln w="12700"/>
            </c:spPr>
          </c:marker>
          <c:val>
            <c:numRef>
              <c:f>estrous!$AG$2:$AG$22</c:f>
              <c:numCache>
                <c:formatCode>General</c:formatCode>
                <c:ptCount val="21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</c:v>
                </c:pt>
                <c:pt idx="4">
                  <c:v>3</c:v>
                </c:pt>
                <c:pt idx="5">
                  <c:v>3</c:v>
                </c:pt>
                <c:pt idx="6">
                  <c:v>2</c:v>
                </c:pt>
                <c:pt idx="7">
                  <c:v>0</c:v>
                </c:pt>
                <c:pt idx="8">
                  <c:v>1</c:v>
                </c:pt>
                <c:pt idx="9">
                  <c:v>3</c:v>
                </c:pt>
                <c:pt idx="10">
                  <c:v>0</c:v>
                </c:pt>
                <c:pt idx="11">
                  <c:v>1</c:v>
                </c:pt>
                <c:pt idx="12">
                  <c:v>3</c:v>
                </c:pt>
                <c:pt idx="13">
                  <c:v>2</c:v>
                </c:pt>
                <c:pt idx="14">
                  <c:v>0</c:v>
                </c:pt>
                <c:pt idx="15">
                  <c:v>1</c:v>
                </c:pt>
                <c:pt idx="16">
                  <c:v>3</c:v>
                </c:pt>
                <c:pt idx="17">
                  <c:v>3</c:v>
                </c:pt>
                <c:pt idx="18">
                  <c:v>2</c:v>
                </c:pt>
                <c:pt idx="19">
                  <c:v>0</c:v>
                </c:pt>
                <c:pt idx="20">
                  <c:v>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3119616"/>
        <c:axId val="113121536"/>
      </c:lineChart>
      <c:catAx>
        <c:axId val="113119616"/>
        <c:scaling>
          <c:orientation val="minMax"/>
        </c:scaling>
        <c:delete val="0"/>
        <c:axPos val="b"/>
        <c:majorTickMark val="none"/>
        <c:minorTickMark val="none"/>
        <c:tickLblPos val="none"/>
        <c:crossAx val="113121536"/>
        <c:crosses val="autoZero"/>
        <c:auto val="1"/>
        <c:lblAlgn val="ctr"/>
        <c:lblOffset val="100"/>
        <c:noMultiLvlLbl val="0"/>
      </c:catAx>
      <c:valAx>
        <c:axId val="113121536"/>
        <c:scaling>
          <c:orientation val="minMax"/>
          <c:max val="3"/>
        </c:scaling>
        <c:delete val="0"/>
        <c:axPos val="l"/>
        <c:majorGridlines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crossAx val="113119616"/>
        <c:crosses val="autoZero"/>
        <c:crossBetween val="midCat"/>
        <c:majorUnit val="1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9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v>2047</c:v>
          </c:tx>
          <c:spPr>
            <a:ln w="12700">
              <a:solidFill>
                <a:schemeClr val="tx1"/>
              </a:solidFill>
            </a:ln>
          </c:spPr>
          <c:marker>
            <c:spPr>
              <a:ln w="3175"/>
            </c:spPr>
          </c:marker>
          <c:val>
            <c:numRef>
              <c:f>estrous!$CP$2:$CP$22</c:f>
              <c:numCache>
                <c:formatCode>General</c:formatCode>
                <c:ptCount val="21"/>
                <c:pt idx="0">
                  <c:v>2</c:v>
                </c:pt>
                <c:pt idx="1">
                  <c:v>1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3</c:v>
                </c:pt>
                <c:pt idx="6">
                  <c:v>2</c:v>
                </c:pt>
                <c:pt idx="7">
                  <c:v>0</c:v>
                </c:pt>
                <c:pt idx="8">
                  <c:v>1</c:v>
                </c:pt>
                <c:pt idx="9">
                  <c:v>3</c:v>
                </c:pt>
                <c:pt idx="10">
                  <c:v>3</c:v>
                </c:pt>
                <c:pt idx="11">
                  <c:v>2</c:v>
                </c:pt>
                <c:pt idx="12">
                  <c:v>2</c:v>
                </c:pt>
                <c:pt idx="13">
                  <c:v>1</c:v>
                </c:pt>
                <c:pt idx="14">
                  <c:v>3</c:v>
                </c:pt>
                <c:pt idx="15">
                  <c:v>3</c:v>
                </c:pt>
                <c:pt idx="16">
                  <c:v>2</c:v>
                </c:pt>
                <c:pt idx="17">
                  <c:v>2</c:v>
                </c:pt>
                <c:pt idx="18">
                  <c:v>0</c:v>
                </c:pt>
                <c:pt idx="19">
                  <c:v>1</c:v>
                </c:pt>
                <c:pt idx="20">
                  <c:v>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3149056"/>
        <c:axId val="113150976"/>
      </c:lineChart>
      <c:catAx>
        <c:axId val="113149056"/>
        <c:scaling>
          <c:orientation val="minMax"/>
        </c:scaling>
        <c:delete val="0"/>
        <c:axPos val="b"/>
        <c:majorTickMark val="none"/>
        <c:minorTickMark val="none"/>
        <c:tickLblPos val="none"/>
        <c:crossAx val="113150976"/>
        <c:crosses val="autoZero"/>
        <c:auto val="1"/>
        <c:lblAlgn val="ctr"/>
        <c:lblOffset val="100"/>
        <c:noMultiLvlLbl val="0"/>
      </c:catAx>
      <c:valAx>
        <c:axId val="113150976"/>
        <c:scaling>
          <c:orientation val="minMax"/>
          <c:max val="3"/>
        </c:scaling>
        <c:delete val="0"/>
        <c:axPos val="l"/>
        <c:majorGridlines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crossAx val="113149056"/>
        <c:crosses val="autoZero"/>
        <c:crossBetween val="midCat"/>
        <c:majorUnit val="1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9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3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v>2053</c:v>
          </c:tx>
          <c:spPr>
            <a:ln w="12700">
              <a:solidFill>
                <a:schemeClr val="tx1"/>
              </a:solidFill>
            </a:ln>
          </c:spPr>
          <c:marker>
            <c:spPr>
              <a:ln w="3175"/>
            </c:spPr>
          </c:marker>
          <c:val>
            <c:numRef>
              <c:f>estrous!$CR$2:$CR$22</c:f>
              <c:numCache>
                <c:formatCode>General</c:formatCode>
                <c:ptCount val="21"/>
                <c:pt idx="0">
                  <c:v>1</c:v>
                </c:pt>
                <c:pt idx="1">
                  <c:v>3</c:v>
                </c:pt>
                <c:pt idx="2">
                  <c:v>3</c:v>
                </c:pt>
                <c:pt idx="3">
                  <c:v>2</c:v>
                </c:pt>
                <c:pt idx="4">
                  <c:v>0</c:v>
                </c:pt>
                <c:pt idx="5">
                  <c:v>1</c:v>
                </c:pt>
                <c:pt idx="6">
                  <c:v>3</c:v>
                </c:pt>
                <c:pt idx="7">
                  <c:v>3</c:v>
                </c:pt>
                <c:pt idx="8">
                  <c:v>2</c:v>
                </c:pt>
                <c:pt idx="9">
                  <c:v>0</c:v>
                </c:pt>
                <c:pt idx="10">
                  <c:v>1</c:v>
                </c:pt>
                <c:pt idx="11">
                  <c:v>3</c:v>
                </c:pt>
                <c:pt idx="12">
                  <c:v>3</c:v>
                </c:pt>
                <c:pt idx="13">
                  <c:v>2</c:v>
                </c:pt>
                <c:pt idx="14">
                  <c:v>0</c:v>
                </c:pt>
                <c:pt idx="15">
                  <c:v>1</c:v>
                </c:pt>
                <c:pt idx="16">
                  <c:v>3</c:v>
                </c:pt>
                <c:pt idx="17">
                  <c:v>3</c:v>
                </c:pt>
                <c:pt idx="18">
                  <c:v>2</c:v>
                </c:pt>
                <c:pt idx="19">
                  <c:v>0</c:v>
                </c:pt>
                <c:pt idx="20">
                  <c:v>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3166208"/>
        <c:axId val="113172480"/>
      </c:lineChart>
      <c:catAx>
        <c:axId val="113166208"/>
        <c:scaling>
          <c:orientation val="minMax"/>
        </c:scaling>
        <c:delete val="0"/>
        <c:axPos val="b"/>
        <c:majorTickMark val="none"/>
        <c:minorTickMark val="none"/>
        <c:tickLblPos val="none"/>
        <c:crossAx val="113172480"/>
        <c:crosses val="autoZero"/>
        <c:auto val="1"/>
        <c:lblAlgn val="ctr"/>
        <c:lblOffset val="100"/>
        <c:noMultiLvlLbl val="0"/>
      </c:catAx>
      <c:valAx>
        <c:axId val="113172480"/>
        <c:scaling>
          <c:orientation val="minMax"/>
          <c:max val="3"/>
        </c:scaling>
        <c:delete val="0"/>
        <c:axPos val="l"/>
        <c:majorGridlines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crossAx val="113166208"/>
        <c:crosses val="autoZero"/>
        <c:crossBetween val="midCat"/>
        <c:majorUnit val="1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9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3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v>2054</c:v>
          </c:tx>
          <c:spPr>
            <a:ln w="12700">
              <a:solidFill>
                <a:schemeClr val="tx1"/>
              </a:solidFill>
            </a:ln>
          </c:spPr>
          <c:marker>
            <c:spPr>
              <a:ln w="3175"/>
            </c:spPr>
          </c:marker>
          <c:val>
            <c:numRef>
              <c:f>estrous!$CT$2:$CT$22</c:f>
              <c:numCache>
                <c:formatCode>General</c:formatCode>
                <c:ptCount val="21"/>
                <c:pt idx="0">
                  <c:v>1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2</c:v>
                </c:pt>
                <c:pt idx="6">
                  <c:v>0</c:v>
                </c:pt>
                <c:pt idx="7">
                  <c:v>3</c:v>
                </c:pt>
                <c:pt idx="8">
                  <c:v>3</c:v>
                </c:pt>
                <c:pt idx="9">
                  <c:v>0</c:v>
                </c:pt>
                <c:pt idx="10">
                  <c:v>0</c:v>
                </c:pt>
                <c:pt idx="11">
                  <c:v>3</c:v>
                </c:pt>
                <c:pt idx="12">
                  <c:v>3</c:v>
                </c:pt>
                <c:pt idx="13">
                  <c:v>2</c:v>
                </c:pt>
                <c:pt idx="14">
                  <c:v>0</c:v>
                </c:pt>
                <c:pt idx="15">
                  <c:v>3</c:v>
                </c:pt>
                <c:pt idx="16">
                  <c:v>3</c:v>
                </c:pt>
                <c:pt idx="17">
                  <c:v>2</c:v>
                </c:pt>
                <c:pt idx="18">
                  <c:v>0</c:v>
                </c:pt>
                <c:pt idx="19">
                  <c:v>1</c:v>
                </c:pt>
                <c:pt idx="20">
                  <c:v>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3207936"/>
        <c:axId val="113210112"/>
      </c:lineChart>
      <c:catAx>
        <c:axId val="113207936"/>
        <c:scaling>
          <c:orientation val="minMax"/>
        </c:scaling>
        <c:delete val="0"/>
        <c:axPos val="b"/>
        <c:majorTickMark val="none"/>
        <c:minorTickMark val="none"/>
        <c:tickLblPos val="none"/>
        <c:crossAx val="113210112"/>
        <c:crosses val="autoZero"/>
        <c:auto val="1"/>
        <c:lblAlgn val="ctr"/>
        <c:lblOffset val="100"/>
        <c:noMultiLvlLbl val="0"/>
      </c:catAx>
      <c:valAx>
        <c:axId val="113210112"/>
        <c:scaling>
          <c:orientation val="minMax"/>
          <c:max val="3"/>
        </c:scaling>
        <c:delete val="0"/>
        <c:axPos val="l"/>
        <c:majorGridlines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crossAx val="113207936"/>
        <c:crosses val="autoZero"/>
        <c:crossBetween val="midCat"/>
        <c:majorUnit val="1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9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3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v>2072</c:v>
          </c:tx>
          <c:spPr>
            <a:ln w="12700">
              <a:solidFill>
                <a:schemeClr val="tx1"/>
              </a:solidFill>
            </a:ln>
          </c:spPr>
          <c:marker>
            <c:spPr>
              <a:ln w="3175"/>
            </c:spPr>
          </c:marker>
          <c:val>
            <c:numRef>
              <c:f>estrous!$CV$2:$CV$22</c:f>
              <c:numCache>
                <c:formatCode>General</c:formatCode>
                <c:ptCount val="21"/>
                <c:pt idx="0">
                  <c:v>3</c:v>
                </c:pt>
                <c:pt idx="1">
                  <c:v>3</c:v>
                </c:pt>
                <c:pt idx="2">
                  <c:v>3</c:v>
                </c:pt>
                <c:pt idx="3">
                  <c:v>2</c:v>
                </c:pt>
                <c:pt idx="4">
                  <c:v>0</c:v>
                </c:pt>
                <c:pt idx="5">
                  <c:v>1</c:v>
                </c:pt>
                <c:pt idx="6">
                  <c:v>3</c:v>
                </c:pt>
                <c:pt idx="7">
                  <c:v>3</c:v>
                </c:pt>
                <c:pt idx="8">
                  <c:v>2</c:v>
                </c:pt>
                <c:pt idx="9">
                  <c:v>0</c:v>
                </c:pt>
                <c:pt idx="10">
                  <c:v>3</c:v>
                </c:pt>
                <c:pt idx="11">
                  <c:v>3</c:v>
                </c:pt>
                <c:pt idx="12">
                  <c:v>2</c:v>
                </c:pt>
                <c:pt idx="13">
                  <c:v>0</c:v>
                </c:pt>
                <c:pt idx="14">
                  <c:v>1</c:v>
                </c:pt>
                <c:pt idx="15">
                  <c:v>3</c:v>
                </c:pt>
                <c:pt idx="16">
                  <c:v>3</c:v>
                </c:pt>
                <c:pt idx="17">
                  <c:v>0</c:v>
                </c:pt>
                <c:pt idx="18">
                  <c:v>1</c:v>
                </c:pt>
                <c:pt idx="19">
                  <c:v>3</c:v>
                </c:pt>
                <c:pt idx="20">
                  <c:v>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3216896"/>
        <c:axId val="113235456"/>
      </c:lineChart>
      <c:catAx>
        <c:axId val="113216896"/>
        <c:scaling>
          <c:orientation val="minMax"/>
        </c:scaling>
        <c:delete val="0"/>
        <c:axPos val="b"/>
        <c:majorTickMark val="none"/>
        <c:minorTickMark val="none"/>
        <c:tickLblPos val="none"/>
        <c:crossAx val="113235456"/>
        <c:crosses val="autoZero"/>
        <c:auto val="1"/>
        <c:lblAlgn val="ctr"/>
        <c:lblOffset val="100"/>
        <c:noMultiLvlLbl val="0"/>
      </c:catAx>
      <c:valAx>
        <c:axId val="113235456"/>
        <c:scaling>
          <c:orientation val="minMax"/>
          <c:max val="3"/>
        </c:scaling>
        <c:delete val="0"/>
        <c:axPos val="l"/>
        <c:majorGridlines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crossAx val="113216896"/>
        <c:crosses val="autoZero"/>
        <c:crossBetween val="midCat"/>
        <c:majorUnit val="1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9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3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v>2076</c:v>
          </c:tx>
          <c:spPr>
            <a:ln w="12700">
              <a:solidFill>
                <a:schemeClr val="tx1"/>
              </a:solidFill>
            </a:ln>
          </c:spPr>
          <c:marker>
            <c:spPr>
              <a:ln w="3175"/>
            </c:spPr>
          </c:marker>
          <c:val>
            <c:numRef>
              <c:f>estrous!$CX$2:$CX$22</c:f>
              <c:numCache>
                <c:formatCode>General</c:formatCode>
                <c:ptCount val="21"/>
                <c:pt idx="0">
                  <c:v>1</c:v>
                </c:pt>
                <c:pt idx="1">
                  <c:v>3</c:v>
                </c:pt>
                <c:pt idx="2">
                  <c:v>3</c:v>
                </c:pt>
                <c:pt idx="3">
                  <c:v>0</c:v>
                </c:pt>
                <c:pt idx="4">
                  <c:v>1</c:v>
                </c:pt>
                <c:pt idx="5">
                  <c:v>3</c:v>
                </c:pt>
                <c:pt idx="6">
                  <c:v>3</c:v>
                </c:pt>
                <c:pt idx="7">
                  <c:v>2</c:v>
                </c:pt>
                <c:pt idx="8">
                  <c:v>0</c:v>
                </c:pt>
                <c:pt idx="9">
                  <c:v>3</c:v>
                </c:pt>
                <c:pt idx="10">
                  <c:v>2</c:v>
                </c:pt>
                <c:pt idx="11">
                  <c:v>0</c:v>
                </c:pt>
                <c:pt idx="12">
                  <c:v>0</c:v>
                </c:pt>
                <c:pt idx="13">
                  <c:v>1</c:v>
                </c:pt>
                <c:pt idx="14">
                  <c:v>3</c:v>
                </c:pt>
                <c:pt idx="15">
                  <c:v>3</c:v>
                </c:pt>
                <c:pt idx="16">
                  <c:v>2</c:v>
                </c:pt>
                <c:pt idx="17">
                  <c:v>2</c:v>
                </c:pt>
                <c:pt idx="18">
                  <c:v>0</c:v>
                </c:pt>
                <c:pt idx="19">
                  <c:v>0</c:v>
                </c:pt>
                <c:pt idx="20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3258880"/>
        <c:axId val="113260800"/>
      </c:lineChart>
      <c:catAx>
        <c:axId val="113258880"/>
        <c:scaling>
          <c:orientation val="minMax"/>
        </c:scaling>
        <c:delete val="0"/>
        <c:axPos val="b"/>
        <c:majorTickMark val="none"/>
        <c:minorTickMark val="none"/>
        <c:tickLblPos val="none"/>
        <c:crossAx val="113260800"/>
        <c:crosses val="autoZero"/>
        <c:auto val="1"/>
        <c:lblAlgn val="ctr"/>
        <c:lblOffset val="100"/>
        <c:noMultiLvlLbl val="0"/>
      </c:catAx>
      <c:valAx>
        <c:axId val="113260800"/>
        <c:scaling>
          <c:orientation val="minMax"/>
          <c:max val="3"/>
        </c:scaling>
        <c:delete val="0"/>
        <c:axPos val="l"/>
        <c:majorGridlines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crossAx val="113258880"/>
        <c:crosses val="autoZero"/>
        <c:crossBetween val="midCat"/>
        <c:majorUnit val="1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9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3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v>2078</c:v>
          </c:tx>
          <c:spPr>
            <a:ln w="12700">
              <a:solidFill>
                <a:schemeClr val="tx1"/>
              </a:solidFill>
            </a:ln>
          </c:spPr>
          <c:marker>
            <c:spPr>
              <a:ln w="3175"/>
            </c:spPr>
          </c:marker>
          <c:val>
            <c:numRef>
              <c:f>estrous!$CZ$2:$CZ$22</c:f>
              <c:numCache>
                <c:formatCode>General</c:formatCode>
                <c:ptCount val="21"/>
                <c:pt idx="0">
                  <c:v>3</c:v>
                </c:pt>
                <c:pt idx="1">
                  <c:v>0</c:v>
                </c:pt>
                <c:pt idx="2">
                  <c:v>1</c:v>
                </c:pt>
                <c:pt idx="3">
                  <c:v>3</c:v>
                </c:pt>
                <c:pt idx="4">
                  <c:v>3</c:v>
                </c:pt>
                <c:pt idx="5">
                  <c:v>3</c:v>
                </c:pt>
                <c:pt idx="6">
                  <c:v>0</c:v>
                </c:pt>
                <c:pt idx="7">
                  <c:v>1</c:v>
                </c:pt>
                <c:pt idx="8">
                  <c:v>3</c:v>
                </c:pt>
                <c:pt idx="9">
                  <c:v>3</c:v>
                </c:pt>
                <c:pt idx="10">
                  <c:v>2</c:v>
                </c:pt>
                <c:pt idx="11">
                  <c:v>0</c:v>
                </c:pt>
                <c:pt idx="12">
                  <c:v>1</c:v>
                </c:pt>
                <c:pt idx="13">
                  <c:v>3</c:v>
                </c:pt>
                <c:pt idx="14">
                  <c:v>3</c:v>
                </c:pt>
                <c:pt idx="15">
                  <c:v>3</c:v>
                </c:pt>
                <c:pt idx="16">
                  <c:v>2</c:v>
                </c:pt>
                <c:pt idx="17">
                  <c:v>0</c:v>
                </c:pt>
                <c:pt idx="18">
                  <c:v>1</c:v>
                </c:pt>
                <c:pt idx="19">
                  <c:v>3</c:v>
                </c:pt>
                <c:pt idx="20">
                  <c:v>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3280128"/>
        <c:axId val="113282048"/>
      </c:lineChart>
      <c:catAx>
        <c:axId val="113280128"/>
        <c:scaling>
          <c:orientation val="minMax"/>
        </c:scaling>
        <c:delete val="0"/>
        <c:axPos val="b"/>
        <c:majorTickMark val="none"/>
        <c:minorTickMark val="none"/>
        <c:tickLblPos val="none"/>
        <c:crossAx val="113282048"/>
        <c:crosses val="autoZero"/>
        <c:auto val="1"/>
        <c:lblAlgn val="ctr"/>
        <c:lblOffset val="100"/>
        <c:noMultiLvlLbl val="0"/>
      </c:catAx>
      <c:valAx>
        <c:axId val="113282048"/>
        <c:scaling>
          <c:orientation val="minMax"/>
          <c:max val="3"/>
        </c:scaling>
        <c:delete val="0"/>
        <c:axPos val="l"/>
        <c:majorGridlines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crossAx val="113280128"/>
        <c:crosses val="autoZero"/>
        <c:crossBetween val="midCat"/>
        <c:majorUnit val="1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9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3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v>4939</c:v>
          </c:tx>
          <c:spPr>
            <a:ln w="12700">
              <a:solidFill>
                <a:schemeClr val="tx1"/>
              </a:solidFill>
            </a:ln>
          </c:spPr>
          <c:marker>
            <c:spPr>
              <a:ln w="3175"/>
            </c:spPr>
          </c:marker>
          <c:val>
            <c:numRef>
              <c:f>estrous!$BN$2:$BN$22</c:f>
              <c:numCache>
                <c:formatCode>General</c:formatCode>
                <c:ptCount val="21"/>
                <c:pt idx="0">
                  <c:v>3</c:v>
                </c:pt>
                <c:pt idx="1">
                  <c:v>0</c:v>
                </c:pt>
                <c:pt idx="2">
                  <c:v>1</c:v>
                </c:pt>
                <c:pt idx="3">
                  <c:v>3</c:v>
                </c:pt>
                <c:pt idx="4">
                  <c:v>2</c:v>
                </c:pt>
                <c:pt idx="5">
                  <c:v>3</c:v>
                </c:pt>
                <c:pt idx="6">
                  <c:v>2</c:v>
                </c:pt>
                <c:pt idx="7">
                  <c:v>0</c:v>
                </c:pt>
                <c:pt idx="8">
                  <c:v>1</c:v>
                </c:pt>
                <c:pt idx="9">
                  <c:v>3</c:v>
                </c:pt>
                <c:pt idx="10">
                  <c:v>3</c:v>
                </c:pt>
                <c:pt idx="11">
                  <c:v>3</c:v>
                </c:pt>
                <c:pt idx="12">
                  <c:v>3</c:v>
                </c:pt>
                <c:pt idx="13">
                  <c:v>3</c:v>
                </c:pt>
                <c:pt idx="14">
                  <c:v>3</c:v>
                </c:pt>
                <c:pt idx="15">
                  <c:v>3</c:v>
                </c:pt>
                <c:pt idx="16">
                  <c:v>2</c:v>
                </c:pt>
                <c:pt idx="17">
                  <c:v>0</c:v>
                </c:pt>
                <c:pt idx="18">
                  <c:v>1</c:v>
                </c:pt>
                <c:pt idx="19">
                  <c:v>3</c:v>
                </c:pt>
                <c:pt idx="20">
                  <c:v>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3305472"/>
        <c:axId val="113446912"/>
      </c:lineChart>
      <c:catAx>
        <c:axId val="113305472"/>
        <c:scaling>
          <c:orientation val="minMax"/>
        </c:scaling>
        <c:delete val="0"/>
        <c:axPos val="b"/>
        <c:majorTickMark val="none"/>
        <c:minorTickMark val="none"/>
        <c:tickLblPos val="none"/>
        <c:crossAx val="113446912"/>
        <c:crosses val="autoZero"/>
        <c:auto val="1"/>
        <c:lblAlgn val="ctr"/>
        <c:lblOffset val="100"/>
        <c:noMultiLvlLbl val="0"/>
      </c:catAx>
      <c:valAx>
        <c:axId val="113446912"/>
        <c:scaling>
          <c:orientation val="minMax"/>
          <c:max val="3"/>
        </c:scaling>
        <c:delete val="0"/>
        <c:axPos val="l"/>
        <c:majorGridlines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crossAx val="113305472"/>
        <c:crosses val="autoZero"/>
        <c:crossBetween val="midCat"/>
        <c:majorUnit val="1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9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3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v>4967</c:v>
          </c:tx>
          <c:spPr>
            <a:ln w="12700">
              <a:solidFill>
                <a:schemeClr val="tx1"/>
              </a:solidFill>
            </a:ln>
          </c:spPr>
          <c:marker>
            <c:spPr>
              <a:ln w="3175"/>
            </c:spPr>
          </c:marker>
          <c:val>
            <c:numRef>
              <c:f>estrous!$BP$2:$BP$22</c:f>
              <c:numCache>
                <c:formatCode>General</c:formatCode>
                <c:ptCount val="21"/>
                <c:pt idx="0">
                  <c:v>3</c:v>
                </c:pt>
                <c:pt idx="1">
                  <c:v>3</c:v>
                </c:pt>
                <c:pt idx="2">
                  <c:v>3</c:v>
                </c:pt>
                <c:pt idx="3">
                  <c:v>0</c:v>
                </c:pt>
                <c:pt idx="4">
                  <c:v>1</c:v>
                </c:pt>
                <c:pt idx="5">
                  <c:v>3</c:v>
                </c:pt>
                <c:pt idx="6">
                  <c:v>3</c:v>
                </c:pt>
                <c:pt idx="7">
                  <c:v>3</c:v>
                </c:pt>
                <c:pt idx="8">
                  <c:v>2</c:v>
                </c:pt>
                <c:pt idx="9">
                  <c:v>0</c:v>
                </c:pt>
                <c:pt idx="10">
                  <c:v>3</c:v>
                </c:pt>
                <c:pt idx="11">
                  <c:v>3</c:v>
                </c:pt>
                <c:pt idx="12">
                  <c:v>0</c:v>
                </c:pt>
                <c:pt idx="13">
                  <c:v>1</c:v>
                </c:pt>
                <c:pt idx="14">
                  <c:v>3</c:v>
                </c:pt>
                <c:pt idx="15">
                  <c:v>3</c:v>
                </c:pt>
                <c:pt idx="16">
                  <c:v>0</c:v>
                </c:pt>
                <c:pt idx="17">
                  <c:v>0</c:v>
                </c:pt>
                <c:pt idx="18">
                  <c:v>3</c:v>
                </c:pt>
                <c:pt idx="19">
                  <c:v>3</c:v>
                </c:pt>
                <c:pt idx="20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3457792"/>
        <c:axId val="113476352"/>
      </c:lineChart>
      <c:catAx>
        <c:axId val="113457792"/>
        <c:scaling>
          <c:orientation val="minMax"/>
        </c:scaling>
        <c:delete val="0"/>
        <c:axPos val="b"/>
        <c:majorTickMark val="none"/>
        <c:minorTickMark val="none"/>
        <c:tickLblPos val="none"/>
        <c:crossAx val="113476352"/>
        <c:crosses val="autoZero"/>
        <c:auto val="1"/>
        <c:lblAlgn val="ctr"/>
        <c:lblOffset val="100"/>
        <c:noMultiLvlLbl val="0"/>
      </c:catAx>
      <c:valAx>
        <c:axId val="113476352"/>
        <c:scaling>
          <c:orientation val="minMax"/>
          <c:max val="3"/>
        </c:scaling>
        <c:delete val="0"/>
        <c:axPos val="l"/>
        <c:majorGridlines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crossAx val="113457792"/>
        <c:crosses val="autoZero"/>
        <c:crossBetween val="midCat"/>
        <c:majorUnit val="1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9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3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v>4978</c:v>
          </c:tx>
          <c:spPr>
            <a:ln w="12700">
              <a:solidFill>
                <a:schemeClr val="tx1"/>
              </a:solidFill>
            </a:ln>
          </c:spPr>
          <c:marker>
            <c:spPr>
              <a:ln w="3175"/>
            </c:spPr>
          </c:marker>
          <c:val>
            <c:numRef>
              <c:f>estrous!$BR$2:$BR$22</c:f>
              <c:numCache>
                <c:formatCode>General</c:formatCode>
                <c:ptCount val="21"/>
                <c:pt idx="0">
                  <c:v>2</c:v>
                </c:pt>
                <c:pt idx="1">
                  <c:v>0</c:v>
                </c:pt>
                <c:pt idx="2">
                  <c:v>1</c:v>
                </c:pt>
                <c:pt idx="3">
                  <c:v>3</c:v>
                </c:pt>
                <c:pt idx="4">
                  <c:v>3</c:v>
                </c:pt>
                <c:pt idx="5">
                  <c:v>3</c:v>
                </c:pt>
                <c:pt idx="6">
                  <c:v>2</c:v>
                </c:pt>
                <c:pt idx="7">
                  <c:v>0</c:v>
                </c:pt>
                <c:pt idx="8">
                  <c:v>1</c:v>
                </c:pt>
                <c:pt idx="9">
                  <c:v>3</c:v>
                </c:pt>
                <c:pt idx="10">
                  <c:v>2</c:v>
                </c:pt>
                <c:pt idx="11">
                  <c:v>0</c:v>
                </c:pt>
                <c:pt idx="12">
                  <c:v>1</c:v>
                </c:pt>
                <c:pt idx="13">
                  <c:v>3</c:v>
                </c:pt>
                <c:pt idx="14">
                  <c:v>3</c:v>
                </c:pt>
                <c:pt idx="15">
                  <c:v>3</c:v>
                </c:pt>
                <c:pt idx="16">
                  <c:v>0</c:v>
                </c:pt>
                <c:pt idx="17">
                  <c:v>1</c:v>
                </c:pt>
                <c:pt idx="18">
                  <c:v>3</c:v>
                </c:pt>
                <c:pt idx="19">
                  <c:v>3</c:v>
                </c:pt>
                <c:pt idx="20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3483136"/>
        <c:axId val="113493504"/>
      </c:lineChart>
      <c:catAx>
        <c:axId val="113483136"/>
        <c:scaling>
          <c:orientation val="minMax"/>
        </c:scaling>
        <c:delete val="0"/>
        <c:axPos val="b"/>
        <c:majorTickMark val="none"/>
        <c:minorTickMark val="none"/>
        <c:tickLblPos val="none"/>
        <c:crossAx val="113493504"/>
        <c:crosses val="autoZero"/>
        <c:auto val="1"/>
        <c:lblAlgn val="ctr"/>
        <c:lblOffset val="100"/>
        <c:noMultiLvlLbl val="0"/>
      </c:catAx>
      <c:valAx>
        <c:axId val="113493504"/>
        <c:scaling>
          <c:orientation val="minMax"/>
          <c:max val="3"/>
        </c:scaling>
        <c:delete val="0"/>
        <c:axPos val="l"/>
        <c:majorGridlines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crossAx val="113483136"/>
        <c:crosses val="autoZero"/>
        <c:crossBetween val="midCat"/>
        <c:majorUnit val="1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9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v>2043</c:v>
          </c:tx>
          <c:spPr>
            <a:ln w="12700">
              <a:solidFill>
                <a:schemeClr val="tx1"/>
              </a:solidFill>
            </a:ln>
          </c:spPr>
          <c:marker>
            <c:spPr>
              <a:ln w="12700"/>
            </c:spPr>
          </c:marker>
          <c:val>
            <c:numRef>
              <c:f>estrous!$BH$2:$BH$11</c:f>
              <c:numCache>
                <c:formatCode>General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2</c:v>
                </c:pt>
                <c:pt idx="4">
                  <c:v>2</c:v>
                </c:pt>
                <c:pt idx="5">
                  <c:v>0</c:v>
                </c:pt>
                <c:pt idx="6">
                  <c:v>2</c:v>
                </c:pt>
                <c:pt idx="7">
                  <c:v>0</c:v>
                </c:pt>
                <c:pt idx="8">
                  <c:v>2</c:v>
                </c:pt>
                <c:pt idx="9">
                  <c:v>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1248000"/>
        <c:axId val="109851776"/>
      </c:lineChart>
      <c:catAx>
        <c:axId val="101248000"/>
        <c:scaling>
          <c:orientation val="minMax"/>
        </c:scaling>
        <c:delete val="0"/>
        <c:axPos val="b"/>
        <c:majorTickMark val="none"/>
        <c:minorTickMark val="none"/>
        <c:tickLblPos val="none"/>
        <c:crossAx val="109851776"/>
        <c:crosses val="autoZero"/>
        <c:auto val="1"/>
        <c:lblAlgn val="ctr"/>
        <c:lblOffset val="100"/>
        <c:noMultiLvlLbl val="0"/>
      </c:catAx>
      <c:valAx>
        <c:axId val="109851776"/>
        <c:scaling>
          <c:orientation val="minMax"/>
          <c:max val="3"/>
        </c:scaling>
        <c:delete val="0"/>
        <c:axPos val="l"/>
        <c:majorGridlines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crossAx val="101248000"/>
        <c:crosses val="autoZero"/>
        <c:crossBetween val="midCat"/>
        <c:majorUnit val="1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9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4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v>4997</c:v>
          </c:tx>
          <c:spPr>
            <a:ln w="12700">
              <a:solidFill>
                <a:schemeClr val="tx1"/>
              </a:solidFill>
            </a:ln>
          </c:spPr>
          <c:marker>
            <c:spPr>
              <a:ln w="3175"/>
            </c:spPr>
          </c:marker>
          <c:val>
            <c:numRef>
              <c:f>estrous!$BT$2:$BT$22</c:f>
              <c:numCache>
                <c:formatCode>General</c:formatCode>
                <c:ptCount val="21"/>
                <c:pt idx="0">
                  <c:v>2</c:v>
                </c:pt>
                <c:pt idx="1">
                  <c:v>1</c:v>
                </c:pt>
                <c:pt idx="2">
                  <c:v>3</c:v>
                </c:pt>
                <c:pt idx="3">
                  <c:v>3</c:v>
                </c:pt>
                <c:pt idx="4">
                  <c:v>0</c:v>
                </c:pt>
                <c:pt idx="5">
                  <c:v>3</c:v>
                </c:pt>
                <c:pt idx="6">
                  <c:v>3</c:v>
                </c:pt>
                <c:pt idx="7">
                  <c:v>3</c:v>
                </c:pt>
                <c:pt idx="8">
                  <c:v>3</c:v>
                </c:pt>
                <c:pt idx="9">
                  <c:v>3</c:v>
                </c:pt>
                <c:pt idx="10">
                  <c:v>3</c:v>
                </c:pt>
                <c:pt idx="11">
                  <c:v>3</c:v>
                </c:pt>
                <c:pt idx="12">
                  <c:v>0</c:v>
                </c:pt>
                <c:pt idx="13">
                  <c:v>1</c:v>
                </c:pt>
                <c:pt idx="14">
                  <c:v>3</c:v>
                </c:pt>
                <c:pt idx="15">
                  <c:v>3</c:v>
                </c:pt>
                <c:pt idx="16">
                  <c:v>3</c:v>
                </c:pt>
                <c:pt idx="17">
                  <c:v>0</c:v>
                </c:pt>
                <c:pt idx="18">
                  <c:v>1</c:v>
                </c:pt>
                <c:pt idx="19">
                  <c:v>3</c:v>
                </c:pt>
                <c:pt idx="20">
                  <c:v>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3500544"/>
        <c:axId val="113502464"/>
      </c:lineChart>
      <c:catAx>
        <c:axId val="113500544"/>
        <c:scaling>
          <c:orientation val="minMax"/>
        </c:scaling>
        <c:delete val="0"/>
        <c:axPos val="b"/>
        <c:majorTickMark val="none"/>
        <c:minorTickMark val="none"/>
        <c:tickLblPos val="none"/>
        <c:crossAx val="113502464"/>
        <c:crosses val="autoZero"/>
        <c:auto val="1"/>
        <c:lblAlgn val="ctr"/>
        <c:lblOffset val="100"/>
        <c:noMultiLvlLbl val="0"/>
      </c:catAx>
      <c:valAx>
        <c:axId val="113502464"/>
        <c:scaling>
          <c:orientation val="minMax"/>
          <c:max val="3"/>
        </c:scaling>
        <c:delete val="0"/>
        <c:axPos val="l"/>
        <c:majorGridlines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crossAx val="113500544"/>
        <c:crosses val="autoZero"/>
        <c:crossBetween val="midCat"/>
        <c:majorUnit val="1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9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4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v>4987</c:v>
          </c:tx>
          <c:spPr>
            <a:ln w="12700">
              <a:solidFill>
                <a:schemeClr val="tx1"/>
              </a:solidFill>
            </a:ln>
          </c:spPr>
          <c:marker>
            <c:spPr>
              <a:ln w="3175"/>
            </c:spPr>
          </c:marker>
          <c:val>
            <c:numRef>
              <c:f>estrous!$BV$2:$BV$22</c:f>
              <c:numCache>
                <c:formatCode>General</c:formatCode>
                <c:ptCount val="21"/>
                <c:pt idx="0">
                  <c:v>3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3</c:v>
                </c:pt>
                <c:pt idx="6">
                  <c:v>3</c:v>
                </c:pt>
                <c:pt idx="7">
                  <c:v>3</c:v>
                </c:pt>
                <c:pt idx="8">
                  <c:v>3</c:v>
                </c:pt>
                <c:pt idx="9">
                  <c:v>0</c:v>
                </c:pt>
                <c:pt idx="10">
                  <c:v>1</c:v>
                </c:pt>
                <c:pt idx="11">
                  <c:v>3</c:v>
                </c:pt>
                <c:pt idx="12">
                  <c:v>2</c:v>
                </c:pt>
                <c:pt idx="13">
                  <c:v>0</c:v>
                </c:pt>
                <c:pt idx="14">
                  <c:v>1</c:v>
                </c:pt>
                <c:pt idx="15">
                  <c:v>3</c:v>
                </c:pt>
                <c:pt idx="16">
                  <c:v>3</c:v>
                </c:pt>
                <c:pt idx="17">
                  <c:v>3</c:v>
                </c:pt>
                <c:pt idx="18">
                  <c:v>0</c:v>
                </c:pt>
                <c:pt idx="19">
                  <c:v>1</c:v>
                </c:pt>
                <c:pt idx="20">
                  <c:v>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3611904"/>
        <c:axId val="113613824"/>
      </c:lineChart>
      <c:catAx>
        <c:axId val="113611904"/>
        <c:scaling>
          <c:orientation val="minMax"/>
        </c:scaling>
        <c:delete val="0"/>
        <c:axPos val="b"/>
        <c:majorTickMark val="none"/>
        <c:minorTickMark val="none"/>
        <c:tickLblPos val="none"/>
        <c:crossAx val="113613824"/>
        <c:crosses val="autoZero"/>
        <c:auto val="1"/>
        <c:lblAlgn val="ctr"/>
        <c:lblOffset val="100"/>
        <c:noMultiLvlLbl val="0"/>
      </c:catAx>
      <c:valAx>
        <c:axId val="113613824"/>
        <c:scaling>
          <c:orientation val="minMax"/>
          <c:max val="3"/>
        </c:scaling>
        <c:delete val="0"/>
        <c:axPos val="l"/>
        <c:majorGridlines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crossAx val="113611904"/>
        <c:crosses val="autoZero"/>
        <c:crossBetween val="midCat"/>
        <c:majorUnit val="1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9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4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v>2018</c:v>
          </c:tx>
          <c:spPr>
            <a:ln w="12700">
              <a:solidFill>
                <a:schemeClr val="tx1"/>
              </a:solidFill>
            </a:ln>
          </c:spPr>
          <c:marker>
            <c:spPr>
              <a:ln w="3175"/>
            </c:spPr>
          </c:marker>
          <c:val>
            <c:numRef>
              <c:f>estrous!$BX$2:$BX$22</c:f>
              <c:numCache>
                <c:formatCode>General</c:formatCode>
                <c:ptCount val="21"/>
                <c:pt idx="0">
                  <c:v>3</c:v>
                </c:pt>
                <c:pt idx="1">
                  <c:v>3</c:v>
                </c:pt>
                <c:pt idx="2">
                  <c:v>3</c:v>
                </c:pt>
                <c:pt idx="3">
                  <c:v>0</c:v>
                </c:pt>
                <c:pt idx="4">
                  <c:v>1</c:v>
                </c:pt>
                <c:pt idx="5">
                  <c:v>3</c:v>
                </c:pt>
                <c:pt idx="6">
                  <c:v>3</c:v>
                </c:pt>
                <c:pt idx="7">
                  <c:v>3</c:v>
                </c:pt>
                <c:pt idx="8">
                  <c:v>2</c:v>
                </c:pt>
                <c:pt idx="9">
                  <c:v>0</c:v>
                </c:pt>
                <c:pt idx="10">
                  <c:v>1</c:v>
                </c:pt>
                <c:pt idx="11">
                  <c:v>3</c:v>
                </c:pt>
                <c:pt idx="12">
                  <c:v>2</c:v>
                </c:pt>
                <c:pt idx="13">
                  <c:v>0</c:v>
                </c:pt>
                <c:pt idx="14">
                  <c:v>1</c:v>
                </c:pt>
                <c:pt idx="15">
                  <c:v>3</c:v>
                </c:pt>
                <c:pt idx="16">
                  <c:v>3</c:v>
                </c:pt>
                <c:pt idx="17">
                  <c:v>0</c:v>
                </c:pt>
                <c:pt idx="18">
                  <c:v>1</c:v>
                </c:pt>
                <c:pt idx="19">
                  <c:v>3</c:v>
                </c:pt>
                <c:pt idx="20">
                  <c:v>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3637248"/>
        <c:axId val="113639424"/>
      </c:lineChart>
      <c:catAx>
        <c:axId val="113637248"/>
        <c:scaling>
          <c:orientation val="minMax"/>
        </c:scaling>
        <c:delete val="0"/>
        <c:axPos val="b"/>
        <c:majorTickMark val="none"/>
        <c:minorTickMark val="none"/>
        <c:tickLblPos val="none"/>
        <c:crossAx val="113639424"/>
        <c:crosses val="autoZero"/>
        <c:auto val="1"/>
        <c:lblAlgn val="ctr"/>
        <c:lblOffset val="100"/>
        <c:noMultiLvlLbl val="0"/>
      </c:catAx>
      <c:valAx>
        <c:axId val="113639424"/>
        <c:scaling>
          <c:orientation val="minMax"/>
          <c:max val="3"/>
        </c:scaling>
        <c:delete val="0"/>
        <c:axPos val="l"/>
        <c:majorGridlines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crossAx val="113637248"/>
        <c:crosses val="autoZero"/>
        <c:crossBetween val="midCat"/>
        <c:majorUnit val="1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9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4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v>2044</c:v>
          </c:tx>
          <c:spPr>
            <a:ln w="12700">
              <a:solidFill>
                <a:schemeClr val="tx1"/>
              </a:solidFill>
            </a:ln>
          </c:spPr>
          <c:marker>
            <c:spPr>
              <a:ln w="12700"/>
            </c:spPr>
          </c:marker>
          <c:val>
            <c:numRef>
              <c:f>estrous!$N$2:$N$22</c:f>
              <c:numCache>
                <c:formatCode>General</c:formatCode>
                <c:ptCount val="21"/>
                <c:pt idx="0">
                  <c:v>1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3</c:v>
                </c:pt>
                <c:pt idx="6">
                  <c:v>3</c:v>
                </c:pt>
                <c:pt idx="7">
                  <c:v>3</c:v>
                </c:pt>
                <c:pt idx="8">
                  <c:v>3</c:v>
                </c:pt>
                <c:pt idx="9">
                  <c:v>3</c:v>
                </c:pt>
                <c:pt idx="10">
                  <c:v>3</c:v>
                </c:pt>
                <c:pt idx="11">
                  <c:v>3</c:v>
                </c:pt>
                <c:pt idx="12">
                  <c:v>3</c:v>
                </c:pt>
                <c:pt idx="13">
                  <c:v>3</c:v>
                </c:pt>
                <c:pt idx="14">
                  <c:v>3</c:v>
                </c:pt>
                <c:pt idx="15">
                  <c:v>3</c:v>
                </c:pt>
                <c:pt idx="16">
                  <c:v>3</c:v>
                </c:pt>
                <c:pt idx="17">
                  <c:v>3</c:v>
                </c:pt>
                <c:pt idx="18">
                  <c:v>3</c:v>
                </c:pt>
                <c:pt idx="19">
                  <c:v>3</c:v>
                </c:pt>
                <c:pt idx="20">
                  <c:v>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3646208"/>
        <c:axId val="113656576"/>
      </c:lineChart>
      <c:catAx>
        <c:axId val="113646208"/>
        <c:scaling>
          <c:orientation val="minMax"/>
        </c:scaling>
        <c:delete val="0"/>
        <c:axPos val="b"/>
        <c:majorTickMark val="none"/>
        <c:minorTickMark val="none"/>
        <c:tickLblPos val="none"/>
        <c:crossAx val="113656576"/>
        <c:crosses val="autoZero"/>
        <c:auto val="1"/>
        <c:lblAlgn val="ctr"/>
        <c:lblOffset val="100"/>
        <c:noMultiLvlLbl val="0"/>
      </c:catAx>
      <c:valAx>
        <c:axId val="113656576"/>
        <c:scaling>
          <c:orientation val="minMax"/>
          <c:max val="3"/>
        </c:scaling>
        <c:delete val="0"/>
        <c:axPos val="l"/>
        <c:majorGridlines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crossAx val="113646208"/>
        <c:crosses val="autoZero"/>
        <c:crossBetween val="midCat"/>
        <c:majorUnit val="1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9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4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v>4925</c:v>
          </c:tx>
          <c:spPr>
            <a:ln w="12700">
              <a:solidFill>
                <a:schemeClr val="tx1"/>
              </a:solidFill>
            </a:ln>
          </c:spPr>
          <c:marker>
            <c:spPr>
              <a:ln w="12700"/>
            </c:spPr>
          </c:marker>
          <c:val>
            <c:numRef>
              <c:f>estrous!$F$2:$F$22</c:f>
              <c:numCache>
                <c:formatCode>General</c:formatCode>
                <c:ptCount val="21"/>
                <c:pt idx="0">
                  <c:v>1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  <c:pt idx="4">
                  <c:v>0</c:v>
                </c:pt>
                <c:pt idx="5">
                  <c:v>0</c:v>
                </c:pt>
                <c:pt idx="6">
                  <c:v>3</c:v>
                </c:pt>
                <c:pt idx="7">
                  <c:v>3</c:v>
                </c:pt>
                <c:pt idx="8">
                  <c:v>3</c:v>
                </c:pt>
                <c:pt idx="9">
                  <c:v>3</c:v>
                </c:pt>
                <c:pt idx="10">
                  <c:v>3</c:v>
                </c:pt>
                <c:pt idx="11">
                  <c:v>3</c:v>
                </c:pt>
                <c:pt idx="12">
                  <c:v>3</c:v>
                </c:pt>
                <c:pt idx="13">
                  <c:v>3</c:v>
                </c:pt>
                <c:pt idx="14">
                  <c:v>3</c:v>
                </c:pt>
                <c:pt idx="15">
                  <c:v>3</c:v>
                </c:pt>
                <c:pt idx="16">
                  <c:v>3</c:v>
                </c:pt>
                <c:pt idx="17">
                  <c:v>3</c:v>
                </c:pt>
                <c:pt idx="18">
                  <c:v>3</c:v>
                </c:pt>
                <c:pt idx="19">
                  <c:v>3</c:v>
                </c:pt>
                <c:pt idx="20">
                  <c:v>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3978752"/>
        <c:axId val="113985024"/>
      </c:lineChart>
      <c:catAx>
        <c:axId val="113978752"/>
        <c:scaling>
          <c:orientation val="minMax"/>
        </c:scaling>
        <c:delete val="0"/>
        <c:axPos val="b"/>
        <c:majorTickMark val="none"/>
        <c:minorTickMark val="none"/>
        <c:tickLblPos val="none"/>
        <c:crossAx val="113985024"/>
        <c:crosses val="autoZero"/>
        <c:auto val="1"/>
        <c:lblAlgn val="ctr"/>
        <c:lblOffset val="100"/>
        <c:noMultiLvlLbl val="0"/>
      </c:catAx>
      <c:valAx>
        <c:axId val="113985024"/>
        <c:scaling>
          <c:orientation val="minMax"/>
          <c:max val="3"/>
        </c:scaling>
        <c:delete val="0"/>
        <c:axPos val="l"/>
        <c:majorGridlines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crossAx val="113978752"/>
        <c:crosses val="autoZero"/>
        <c:crossBetween val="midCat"/>
        <c:majorUnit val="1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9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4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v>4926</c:v>
          </c:tx>
          <c:spPr>
            <a:ln w="12700">
              <a:solidFill>
                <a:schemeClr val="tx1"/>
              </a:solidFill>
            </a:ln>
          </c:spPr>
          <c:marker>
            <c:spPr>
              <a:ln w="12700"/>
            </c:spPr>
          </c:marker>
          <c:val>
            <c:numRef>
              <c:f>estrous!$H$2:$H$24</c:f>
              <c:numCache>
                <c:formatCode>General</c:formatCode>
                <c:ptCount val="23"/>
                <c:pt idx="0">
                  <c:v>1</c:v>
                </c:pt>
                <c:pt idx="1">
                  <c:v>3</c:v>
                </c:pt>
                <c:pt idx="2">
                  <c:v>3</c:v>
                </c:pt>
                <c:pt idx="3">
                  <c:v>2</c:v>
                </c:pt>
                <c:pt idx="4">
                  <c:v>0</c:v>
                </c:pt>
                <c:pt idx="5">
                  <c:v>1</c:v>
                </c:pt>
                <c:pt idx="6">
                  <c:v>3</c:v>
                </c:pt>
                <c:pt idx="7">
                  <c:v>3</c:v>
                </c:pt>
                <c:pt idx="8">
                  <c:v>3</c:v>
                </c:pt>
                <c:pt idx="9">
                  <c:v>3</c:v>
                </c:pt>
                <c:pt idx="10">
                  <c:v>3</c:v>
                </c:pt>
                <c:pt idx="11">
                  <c:v>0</c:v>
                </c:pt>
                <c:pt idx="12">
                  <c:v>0</c:v>
                </c:pt>
                <c:pt idx="13">
                  <c:v>1</c:v>
                </c:pt>
                <c:pt idx="14">
                  <c:v>3</c:v>
                </c:pt>
                <c:pt idx="15">
                  <c:v>3</c:v>
                </c:pt>
                <c:pt idx="16">
                  <c:v>3</c:v>
                </c:pt>
                <c:pt idx="17">
                  <c:v>3</c:v>
                </c:pt>
                <c:pt idx="18">
                  <c:v>3</c:v>
                </c:pt>
                <c:pt idx="19">
                  <c:v>3</c:v>
                </c:pt>
                <c:pt idx="20">
                  <c:v>3</c:v>
                </c:pt>
                <c:pt idx="21">
                  <c:v>3</c:v>
                </c:pt>
                <c:pt idx="22">
                  <c:v>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4012544"/>
        <c:axId val="114014464"/>
      </c:lineChart>
      <c:catAx>
        <c:axId val="114012544"/>
        <c:scaling>
          <c:orientation val="minMax"/>
        </c:scaling>
        <c:delete val="0"/>
        <c:axPos val="b"/>
        <c:majorTickMark val="none"/>
        <c:minorTickMark val="none"/>
        <c:tickLblPos val="none"/>
        <c:crossAx val="114014464"/>
        <c:crosses val="autoZero"/>
        <c:auto val="1"/>
        <c:lblAlgn val="ctr"/>
        <c:lblOffset val="100"/>
        <c:noMultiLvlLbl val="0"/>
      </c:catAx>
      <c:valAx>
        <c:axId val="114014464"/>
        <c:scaling>
          <c:orientation val="minMax"/>
          <c:max val="3"/>
        </c:scaling>
        <c:delete val="0"/>
        <c:axPos val="l"/>
        <c:majorGridlines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crossAx val="114012544"/>
        <c:crosses val="autoZero"/>
        <c:crossBetween val="midCat"/>
        <c:majorUnit val="1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9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4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v>4923</c:v>
          </c:tx>
          <c:spPr>
            <a:ln w="12700">
              <a:solidFill>
                <a:schemeClr val="tx1"/>
              </a:solidFill>
            </a:ln>
          </c:spPr>
          <c:marker>
            <c:spPr>
              <a:ln w="12700"/>
            </c:spPr>
          </c:marker>
          <c:val>
            <c:numRef>
              <c:f>estrous!$D$2:$D$22</c:f>
              <c:numCache>
                <c:formatCode>General</c:formatCode>
                <c:ptCount val="21"/>
                <c:pt idx="0">
                  <c:v>0</c:v>
                </c:pt>
                <c:pt idx="1">
                  <c:v>0</c:v>
                </c:pt>
                <c:pt idx="2">
                  <c:v>3</c:v>
                </c:pt>
                <c:pt idx="3">
                  <c:v>3</c:v>
                </c:pt>
                <c:pt idx="4">
                  <c:v>0</c:v>
                </c:pt>
                <c:pt idx="5">
                  <c:v>3</c:v>
                </c:pt>
                <c:pt idx="6">
                  <c:v>2</c:v>
                </c:pt>
                <c:pt idx="7">
                  <c:v>0</c:v>
                </c:pt>
                <c:pt idx="8">
                  <c:v>3</c:v>
                </c:pt>
                <c:pt idx="9">
                  <c:v>3</c:v>
                </c:pt>
                <c:pt idx="10">
                  <c:v>3</c:v>
                </c:pt>
                <c:pt idx="11">
                  <c:v>3</c:v>
                </c:pt>
                <c:pt idx="12">
                  <c:v>0</c:v>
                </c:pt>
                <c:pt idx="13">
                  <c:v>0</c:v>
                </c:pt>
                <c:pt idx="14">
                  <c:v>3</c:v>
                </c:pt>
                <c:pt idx="15">
                  <c:v>3</c:v>
                </c:pt>
                <c:pt idx="16">
                  <c:v>3</c:v>
                </c:pt>
                <c:pt idx="17">
                  <c:v>3</c:v>
                </c:pt>
                <c:pt idx="18">
                  <c:v>3</c:v>
                </c:pt>
                <c:pt idx="19">
                  <c:v>3</c:v>
                </c:pt>
                <c:pt idx="20">
                  <c:v>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4029696"/>
        <c:axId val="114031616"/>
      </c:lineChart>
      <c:catAx>
        <c:axId val="114029696"/>
        <c:scaling>
          <c:orientation val="minMax"/>
        </c:scaling>
        <c:delete val="0"/>
        <c:axPos val="b"/>
        <c:majorTickMark val="none"/>
        <c:minorTickMark val="none"/>
        <c:tickLblPos val="none"/>
        <c:crossAx val="114031616"/>
        <c:crosses val="autoZero"/>
        <c:auto val="1"/>
        <c:lblAlgn val="ctr"/>
        <c:lblOffset val="100"/>
        <c:noMultiLvlLbl val="0"/>
      </c:catAx>
      <c:valAx>
        <c:axId val="114031616"/>
        <c:scaling>
          <c:orientation val="minMax"/>
          <c:max val="3"/>
        </c:scaling>
        <c:delete val="0"/>
        <c:axPos val="l"/>
        <c:majorGridlines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crossAx val="114029696"/>
        <c:crosses val="autoZero"/>
        <c:crossBetween val="midCat"/>
        <c:majorUnit val="1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9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4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lineChart>
        <c:grouping val="standard"/>
        <c:varyColors val="0"/>
        <c:ser>
          <c:idx val="0"/>
          <c:order val="0"/>
          <c:tx>
            <c:v>4954</c:v>
          </c:tx>
          <c:spPr>
            <a:ln w="12700">
              <a:solidFill>
                <a:schemeClr val="tx1"/>
              </a:solidFill>
            </a:ln>
          </c:spPr>
          <c:marker>
            <c:spPr>
              <a:ln w="12700"/>
            </c:spPr>
          </c:marker>
          <c:val>
            <c:numRef>
              <c:f>estrous!$B$2:$B$22</c:f>
              <c:numCache>
                <c:formatCode>General</c:formatCode>
                <c:ptCount val="21"/>
                <c:pt idx="0">
                  <c:v>3</c:v>
                </c:pt>
                <c:pt idx="1">
                  <c:v>3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3</c:v>
                </c:pt>
                <c:pt idx="6">
                  <c:v>3</c:v>
                </c:pt>
                <c:pt idx="7">
                  <c:v>3</c:v>
                </c:pt>
                <c:pt idx="8">
                  <c:v>0</c:v>
                </c:pt>
                <c:pt idx="9">
                  <c:v>3</c:v>
                </c:pt>
                <c:pt idx="10">
                  <c:v>3</c:v>
                </c:pt>
                <c:pt idx="11">
                  <c:v>3</c:v>
                </c:pt>
                <c:pt idx="12">
                  <c:v>3</c:v>
                </c:pt>
                <c:pt idx="13">
                  <c:v>0</c:v>
                </c:pt>
                <c:pt idx="14">
                  <c:v>1</c:v>
                </c:pt>
                <c:pt idx="15">
                  <c:v>3</c:v>
                </c:pt>
                <c:pt idx="16">
                  <c:v>3</c:v>
                </c:pt>
                <c:pt idx="17">
                  <c:v>3</c:v>
                </c:pt>
                <c:pt idx="18">
                  <c:v>3</c:v>
                </c:pt>
                <c:pt idx="19">
                  <c:v>3</c:v>
                </c:pt>
                <c:pt idx="20">
                  <c:v>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3719168"/>
        <c:axId val="113750016"/>
      </c:lineChart>
      <c:catAx>
        <c:axId val="113719168"/>
        <c:scaling>
          <c:orientation val="minMax"/>
        </c:scaling>
        <c:delete val="0"/>
        <c:axPos val="b"/>
        <c:majorTickMark val="none"/>
        <c:minorTickMark val="none"/>
        <c:tickLblPos val="none"/>
        <c:crossAx val="113750016"/>
        <c:crosses val="autoZero"/>
        <c:auto val="1"/>
        <c:lblAlgn val="ctr"/>
        <c:lblOffset val="100"/>
        <c:noMultiLvlLbl val="0"/>
      </c:catAx>
      <c:valAx>
        <c:axId val="113750016"/>
        <c:scaling>
          <c:orientation val="minMax"/>
          <c:max val="3"/>
        </c:scaling>
        <c:delete val="0"/>
        <c:axPos val="l"/>
        <c:majorGridlines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crossAx val="113719168"/>
        <c:crosses val="autoZero"/>
        <c:crossBetween val="midCat"/>
        <c:majorUnit val="1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900">
          <a:latin typeface="Arial" pitchFamily="34" charset="0"/>
          <a:cs typeface="Arial" pitchFamily="34" charset="0"/>
        </a:defRPr>
      </a:pPr>
      <a:endParaRPr lang="en-US"/>
    </a:p>
  </c:txPr>
  <c:externalData r:id="rId2">
    <c:autoUpdate val="0"/>
  </c:externalData>
</c:chartSpace>
</file>

<file path=ppt/charts/chart4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v>4932</c:v>
          </c:tx>
          <c:spPr>
            <a:ln w="12700">
              <a:solidFill>
                <a:schemeClr val="tx1"/>
              </a:solidFill>
            </a:ln>
          </c:spPr>
          <c:marker>
            <c:spPr>
              <a:ln w="12700"/>
            </c:spPr>
          </c:marker>
          <c:val>
            <c:numRef>
              <c:f>estrous!$J$2:$J$24</c:f>
              <c:numCache>
                <c:formatCode>General</c:formatCode>
                <c:ptCount val="23"/>
                <c:pt idx="0">
                  <c:v>2</c:v>
                </c:pt>
                <c:pt idx="1">
                  <c:v>3</c:v>
                </c:pt>
                <c:pt idx="2">
                  <c:v>3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3</c:v>
                </c:pt>
                <c:pt idx="7">
                  <c:v>3</c:v>
                </c:pt>
                <c:pt idx="8">
                  <c:v>3</c:v>
                </c:pt>
                <c:pt idx="9">
                  <c:v>3</c:v>
                </c:pt>
                <c:pt idx="10">
                  <c:v>3</c:v>
                </c:pt>
                <c:pt idx="11">
                  <c:v>0</c:v>
                </c:pt>
                <c:pt idx="12">
                  <c:v>1</c:v>
                </c:pt>
                <c:pt idx="13">
                  <c:v>3</c:v>
                </c:pt>
                <c:pt idx="14">
                  <c:v>3</c:v>
                </c:pt>
                <c:pt idx="15">
                  <c:v>3</c:v>
                </c:pt>
                <c:pt idx="16">
                  <c:v>3</c:v>
                </c:pt>
                <c:pt idx="17">
                  <c:v>3</c:v>
                </c:pt>
                <c:pt idx="18">
                  <c:v>3</c:v>
                </c:pt>
                <c:pt idx="19">
                  <c:v>2</c:v>
                </c:pt>
                <c:pt idx="20">
                  <c:v>2</c:v>
                </c:pt>
                <c:pt idx="21">
                  <c:v>1</c:v>
                </c:pt>
                <c:pt idx="22">
                  <c:v>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3769088"/>
        <c:axId val="113771264"/>
      </c:lineChart>
      <c:catAx>
        <c:axId val="113769088"/>
        <c:scaling>
          <c:orientation val="minMax"/>
        </c:scaling>
        <c:delete val="0"/>
        <c:axPos val="b"/>
        <c:majorTickMark val="none"/>
        <c:minorTickMark val="none"/>
        <c:tickLblPos val="none"/>
        <c:crossAx val="113771264"/>
        <c:crosses val="autoZero"/>
        <c:auto val="1"/>
        <c:lblAlgn val="ctr"/>
        <c:lblOffset val="100"/>
        <c:noMultiLvlLbl val="0"/>
      </c:catAx>
      <c:valAx>
        <c:axId val="113771264"/>
        <c:scaling>
          <c:orientation val="minMax"/>
          <c:max val="3"/>
        </c:scaling>
        <c:delete val="0"/>
        <c:axPos val="l"/>
        <c:majorGridlines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crossAx val="113769088"/>
        <c:crosses val="autoZero"/>
        <c:crossBetween val="midCat"/>
        <c:majorUnit val="1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9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v>4922</c:v>
          </c:tx>
          <c:spPr>
            <a:ln w="12700">
              <a:solidFill>
                <a:schemeClr val="tx1"/>
              </a:solidFill>
            </a:ln>
          </c:spPr>
          <c:marker>
            <c:spPr>
              <a:ln w="12700"/>
            </c:spPr>
          </c:marker>
          <c:val>
            <c:numRef>
              <c:f>estrous!$AZ$2:$AZ$11</c:f>
              <c:numCache>
                <c:formatCode>General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0</c:v>
                </c:pt>
                <c:pt idx="5">
                  <c:v>1</c:v>
                </c:pt>
                <c:pt idx="6">
                  <c:v>1</c:v>
                </c:pt>
                <c:pt idx="7">
                  <c:v>1</c:v>
                </c:pt>
                <c:pt idx="8">
                  <c:v>3</c:v>
                </c:pt>
                <c:pt idx="9">
                  <c:v>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9879296"/>
        <c:axId val="109881216"/>
      </c:lineChart>
      <c:catAx>
        <c:axId val="109879296"/>
        <c:scaling>
          <c:orientation val="minMax"/>
        </c:scaling>
        <c:delete val="0"/>
        <c:axPos val="b"/>
        <c:majorTickMark val="none"/>
        <c:minorTickMark val="none"/>
        <c:tickLblPos val="none"/>
        <c:crossAx val="109881216"/>
        <c:crosses val="autoZero"/>
        <c:auto val="1"/>
        <c:lblAlgn val="ctr"/>
        <c:lblOffset val="100"/>
        <c:noMultiLvlLbl val="0"/>
      </c:catAx>
      <c:valAx>
        <c:axId val="109881216"/>
        <c:scaling>
          <c:orientation val="minMax"/>
          <c:max val="3"/>
        </c:scaling>
        <c:delete val="0"/>
        <c:axPos val="l"/>
        <c:majorGridlines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crossAx val="109879296"/>
        <c:crosses val="autoZero"/>
        <c:crossBetween val="midCat"/>
        <c:majorUnit val="1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9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v>4924</c:v>
          </c:tx>
          <c:spPr>
            <a:ln w="12700">
              <a:solidFill>
                <a:schemeClr val="tx1"/>
              </a:solidFill>
            </a:ln>
          </c:spPr>
          <c:marker>
            <c:spPr>
              <a:ln w="12700"/>
            </c:spPr>
          </c:marker>
          <c:val>
            <c:numRef>
              <c:f>estrous!$BB$2:$BB$11</c:f>
              <c:numCache>
                <c:formatCode>General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3</c:v>
                </c:pt>
                <c:pt idx="6">
                  <c:v>3</c:v>
                </c:pt>
                <c:pt idx="7">
                  <c:v>0</c:v>
                </c:pt>
                <c:pt idx="8">
                  <c:v>1</c:v>
                </c:pt>
                <c:pt idx="9">
                  <c:v>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9904640"/>
        <c:axId val="109906560"/>
      </c:lineChart>
      <c:catAx>
        <c:axId val="109904640"/>
        <c:scaling>
          <c:orientation val="minMax"/>
        </c:scaling>
        <c:delete val="0"/>
        <c:axPos val="b"/>
        <c:majorTickMark val="none"/>
        <c:minorTickMark val="none"/>
        <c:tickLblPos val="none"/>
        <c:crossAx val="109906560"/>
        <c:crosses val="autoZero"/>
        <c:auto val="1"/>
        <c:lblAlgn val="ctr"/>
        <c:lblOffset val="100"/>
        <c:noMultiLvlLbl val="0"/>
      </c:catAx>
      <c:valAx>
        <c:axId val="109906560"/>
        <c:scaling>
          <c:orientation val="minMax"/>
          <c:max val="3"/>
        </c:scaling>
        <c:delete val="0"/>
        <c:axPos val="l"/>
        <c:majorGridlines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crossAx val="109904640"/>
        <c:crosses val="autoZero"/>
        <c:crossBetween val="midCat"/>
        <c:majorUnit val="1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9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v>2181</c:v>
          </c:tx>
          <c:spPr>
            <a:ln w="12700">
              <a:solidFill>
                <a:schemeClr val="tx1"/>
              </a:solidFill>
            </a:ln>
          </c:spPr>
          <c:marker>
            <c:spPr>
              <a:ln w="3175"/>
            </c:spPr>
          </c:marker>
          <c:val>
            <c:numRef>
              <c:f>estrous!$CC$17:$CC$26</c:f>
              <c:numCache>
                <c:formatCode>General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3</c:v>
                </c:pt>
                <c:pt idx="4">
                  <c:v>3</c:v>
                </c:pt>
                <c:pt idx="5">
                  <c:v>3</c:v>
                </c:pt>
                <c:pt idx="6">
                  <c:v>3</c:v>
                </c:pt>
                <c:pt idx="7">
                  <c:v>3</c:v>
                </c:pt>
                <c:pt idx="8">
                  <c:v>3</c:v>
                </c:pt>
                <c:pt idx="9">
                  <c:v>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9917696"/>
        <c:axId val="109919616"/>
      </c:lineChart>
      <c:catAx>
        <c:axId val="109917696"/>
        <c:scaling>
          <c:orientation val="minMax"/>
        </c:scaling>
        <c:delete val="0"/>
        <c:axPos val="b"/>
        <c:majorTickMark val="none"/>
        <c:minorTickMark val="none"/>
        <c:tickLblPos val="none"/>
        <c:crossAx val="109919616"/>
        <c:crosses val="autoZero"/>
        <c:auto val="1"/>
        <c:lblAlgn val="ctr"/>
        <c:lblOffset val="100"/>
        <c:noMultiLvlLbl val="0"/>
      </c:catAx>
      <c:valAx>
        <c:axId val="109919616"/>
        <c:scaling>
          <c:orientation val="minMax"/>
          <c:max val="3"/>
        </c:scaling>
        <c:delete val="0"/>
        <c:axPos val="l"/>
        <c:majorGridlines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crossAx val="109917696"/>
        <c:crosses val="autoZero"/>
        <c:crossBetween val="midCat"/>
        <c:majorUnit val="1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9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v>2191</c:v>
          </c:tx>
          <c:spPr>
            <a:ln w="12700">
              <a:solidFill>
                <a:schemeClr val="tx1"/>
              </a:solidFill>
            </a:ln>
          </c:spPr>
          <c:marker>
            <c:spPr>
              <a:ln w="3175"/>
            </c:spPr>
          </c:marker>
          <c:val>
            <c:numRef>
              <c:f>estrous!$CE$17:$CE$26</c:f>
              <c:numCache>
                <c:formatCode>General</c:formatCode>
                <c:ptCount val="10"/>
                <c:pt idx="0">
                  <c:v>0</c:v>
                </c:pt>
                <c:pt idx="1">
                  <c:v>0</c:v>
                </c:pt>
                <c:pt idx="2">
                  <c:v>3</c:v>
                </c:pt>
                <c:pt idx="3">
                  <c:v>2</c:v>
                </c:pt>
                <c:pt idx="4">
                  <c:v>0</c:v>
                </c:pt>
                <c:pt idx="5">
                  <c:v>3</c:v>
                </c:pt>
                <c:pt idx="6">
                  <c:v>3</c:v>
                </c:pt>
                <c:pt idx="7">
                  <c:v>3</c:v>
                </c:pt>
                <c:pt idx="8">
                  <c:v>3</c:v>
                </c:pt>
                <c:pt idx="9">
                  <c:v>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9938944"/>
        <c:axId val="109945216"/>
      </c:lineChart>
      <c:catAx>
        <c:axId val="109938944"/>
        <c:scaling>
          <c:orientation val="minMax"/>
        </c:scaling>
        <c:delete val="0"/>
        <c:axPos val="b"/>
        <c:majorTickMark val="none"/>
        <c:minorTickMark val="none"/>
        <c:tickLblPos val="none"/>
        <c:crossAx val="109945216"/>
        <c:crosses val="autoZero"/>
        <c:auto val="1"/>
        <c:lblAlgn val="ctr"/>
        <c:lblOffset val="100"/>
        <c:noMultiLvlLbl val="0"/>
      </c:catAx>
      <c:valAx>
        <c:axId val="109945216"/>
        <c:scaling>
          <c:orientation val="minMax"/>
          <c:max val="3"/>
        </c:scaling>
        <c:delete val="0"/>
        <c:axPos val="l"/>
        <c:majorGridlines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crossAx val="109938944"/>
        <c:crosses val="autoZero"/>
        <c:crossBetween val="midCat"/>
        <c:majorUnit val="1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9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v>2193</c:v>
          </c:tx>
          <c:spPr>
            <a:ln w="12700">
              <a:solidFill>
                <a:schemeClr val="tx1"/>
              </a:solidFill>
            </a:ln>
          </c:spPr>
          <c:marker>
            <c:spPr>
              <a:ln w="3175"/>
            </c:spPr>
          </c:marker>
          <c:val>
            <c:numRef>
              <c:f>estrous!$CG$17:$CG$26</c:f>
              <c:numCache>
                <c:formatCode>General</c:formatCode>
                <c:ptCount val="10"/>
                <c:pt idx="0">
                  <c:v>1</c:v>
                </c:pt>
                <c:pt idx="1">
                  <c:v>1</c:v>
                </c:pt>
                <c:pt idx="2">
                  <c:v>3</c:v>
                </c:pt>
                <c:pt idx="3">
                  <c:v>3</c:v>
                </c:pt>
                <c:pt idx="4">
                  <c:v>3</c:v>
                </c:pt>
                <c:pt idx="5">
                  <c:v>3</c:v>
                </c:pt>
                <c:pt idx="6">
                  <c:v>3</c:v>
                </c:pt>
                <c:pt idx="7">
                  <c:v>1</c:v>
                </c:pt>
                <c:pt idx="8">
                  <c:v>3</c:v>
                </c:pt>
                <c:pt idx="9">
                  <c:v>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9952000"/>
        <c:axId val="109966464"/>
      </c:lineChart>
      <c:catAx>
        <c:axId val="109952000"/>
        <c:scaling>
          <c:orientation val="minMax"/>
        </c:scaling>
        <c:delete val="0"/>
        <c:axPos val="b"/>
        <c:majorTickMark val="none"/>
        <c:minorTickMark val="none"/>
        <c:tickLblPos val="none"/>
        <c:crossAx val="109966464"/>
        <c:crosses val="autoZero"/>
        <c:auto val="1"/>
        <c:lblAlgn val="ctr"/>
        <c:lblOffset val="100"/>
        <c:noMultiLvlLbl val="0"/>
      </c:catAx>
      <c:valAx>
        <c:axId val="109966464"/>
        <c:scaling>
          <c:orientation val="minMax"/>
          <c:max val="3"/>
        </c:scaling>
        <c:delete val="0"/>
        <c:axPos val="l"/>
        <c:majorGridlines>
          <c:spPr>
            <a:ln>
              <a:solidFill>
                <a:schemeClr val="tx1">
                  <a:lumMod val="50000"/>
                  <a:lumOff val="50000"/>
                </a:schemeClr>
              </a:solidFill>
            </a:ln>
          </c:spPr>
        </c:majorGridlines>
        <c:numFmt formatCode="General" sourceLinked="1"/>
        <c:majorTickMark val="out"/>
        <c:minorTickMark val="none"/>
        <c:tickLblPos val="nextTo"/>
        <c:spPr>
          <a:ln w="6350">
            <a:solidFill>
              <a:schemeClr val="tx1"/>
            </a:solidFill>
          </a:ln>
        </c:spPr>
        <c:crossAx val="109952000"/>
        <c:crosses val="autoZero"/>
        <c:crossBetween val="midCat"/>
        <c:majorUnit val="1"/>
      </c:valAx>
    </c:plotArea>
    <c:plotVisOnly val="1"/>
    <c:dispBlanksAs val="gap"/>
    <c:showDLblsOverMax val="0"/>
  </c:chart>
  <c:spPr>
    <a:ln>
      <a:noFill/>
    </a:ln>
  </c:spPr>
  <c:txPr>
    <a:bodyPr/>
    <a:lstStyle/>
    <a:p>
      <a:pPr>
        <a:defRPr sz="900">
          <a:latin typeface="Arial" pitchFamily="34" charset="0"/>
          <a:cs typeface="Arial" pitchFamily="34" charset="0"/>
        </a:defRPr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F01E0B4-E93F-472C-9706-F2FC9E0B1D1B}" type="datetimeFigureOut">
              <a:rPr lang="en-US" smtClean="0"/>
              <a:t>12/4/2013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06638" y="720725"/>
            <a:ext cx="2701925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20188"/>
            <a:ext cx="3170238" cy="4794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1745D1-6579-4501-9870-4C1531509B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9753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745D1-6579-4501-9870-4C1531509B9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730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1745D1-6579-4501-9870-4C1531509B9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6138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C12E1-A6EC-4AB9-9D15-74E4B2B16046}" type="datetimeFigureOut">
              <a:rPr lang="en-US" smtClean="0"/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2AB10-DDB5-43C2-8B11-86A529AB1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556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C12E1-A6EC-4AB9-9D15-74E4B2B16046}" type="datetimeFigureOut">
              <a:rPr lang="en-US" smtClean="0"/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2AB10-DDB5-43C2-8B11-86A529AB1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4114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C12E1-A6EC-4AB9-9D15-74E4B2B16046}" type="datetimeFigureOut">
              <a:rPr lang="en-US" smtClean="0"/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2AB10-DDB5-43C2-8B11-86A529AB1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368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C12E1-A6EC-4AB9-9D15-74E4B2B16046}" type="datetimeFigureOut">
              <a:rPr lang="en-US" smtClean="0"/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2AB10-DDB5-43C2-8B11-86A529AB1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040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C12E1-A6EC-4AB9-9D15-74E4B2B16046}" type="datetimeFigureOut">
              <a:rPr lang="en-US" smtClean="0"/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2AB10-DDB5-43C2-8B11-86A529AB1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2782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C12E1-A6EC-4AB9-9D15-74E4B2B16046}" type="datetimeFigureOut">
              <a:rPr lang="en-US" smtClean="0"/>
              <a:t>12/4/2013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2AB10-DDB5-43C2-8B11-86A529AB1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1927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C12E1-A6EC-4AB9-9D15-74E4B2B16046}" type="datetimeFigureOut">
              <a:rPr lang="en-US" smtClean="0"/>
              <a:t>12/4/2013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2AB10-DDB5-43C2-8B11-86A529AB1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549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C12E1-A6EC-4AB9-9D15-74E4B2B16046}" type="datetimeFigureOut">
              <a:rPr lang="en-US" smtClean="0"/>
              <a:t>12/4/2013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2AB10-DDB5-43C2-8B11-86A529AB1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386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C12E1-A6EC-4AB9-9D15-74E4B2B16046}" type="datetimeFigureOut">
              <a:rPr lang="en-US" smtClean="0"/>
              <a:t>12/4/2013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2AB10-DDB5-43C2-8B11-86A529AB1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0616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C12E1-A6EC-4AB9-9D15-74E4B2B16046}" type="datetimeFigureOut">
              <a:rPr lang="en-US" smtClean="0"/>
              <a:t>12/4/2013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2AB10-DDB5-43C2-8B11-86A529AB1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0508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C12E1-A6EC-4AB9-9D15-74E4B2B16046}" type="datetimeFigureOut">
              <a:rPr lang="en-US" smtClean="0"/>
              <a:t>12/4/2013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2AB10-DDB5-43C2-8B11-86A529AB1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920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4C12E1-A6EC-4AB9-9D15-74E4B2B16046}" type="datetimeFigureOut">
              <a:rPr lang="en-US" smtClean="0"/>
              <a:t>12/4/2013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52AB10-DDB5-43C2-8B11-86A529AB1B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6441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6.xml"/><Relationship Id="rId13" Type="http://schemas.openxmlformats.org/officeDocument/2006/relationships/chart" Target="../charts/chart11.xml"/><Relationship Id="rId18" Type="http://schemas.openxmlformats.org/officeDocument/2006/relationships/chart" Target="../charts/chart16.xml"/><Relationship Id="rId26" Type="http://schemas.openxmlformats.org/officeDocument/2006/relationships/chart" Target="../charts/chart24.xml"/><Relationship Id="rId3" Type="http://schemas.openxmlformats.org/officeDocument/2006/relationships/chart" Target="../charts/chart1.xml"/><Relationship Id="rId21" Type="http://schemas.openxmlformats.org/officeDocument/2006/relationships/chart" Target="../charts/chart19.xml"/><Relationship Id="rId7" Type="http://schemas.openxmlformats.org/officeDocument/2006/relationships/chart" Target="../charts/chart5.xml"/><Relationship Id="rId12" Type="http://schemas.openxmlformats.org/officeDocument/2006/relationships/chart" Target="../charts/chart10.xml"/><Relationship Id="rId17" Type="http://schemas.openxmlformats.org/officeDocument/2006/relationships/chart" Target="../charts/chart15.xml"/><Relationship Id="rId25" Type="http://schemas.openxmlformats.org/officeDocument/2006/relationships/chart" Target="../charts/chart23.xml"/><Relationship Id="rId2" Type="http://schemas.openxmlformats.org/officeDocument/2006/relationships/notesSlide" Target="../notesSlides/notesSlide1.xml"/><Relationship Id="rId16" Type="http://schemas.openxmlformats.org/officeDocument/2006/relationships/chart" Target="../charts/chart14.xml"/><Relationship Id="rId20" Type="http://schemas.openxmlformats.org/officeDocument/2006/relationships/chart" Target="../charts/chart18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4.xml"/><Relationship Id="rId11" Type="http://schemas.openxmlformats.org/officeDocument/2006/relationships/chart" Target="../charts/chart9.xml"/><Relationship Id="rId24" Type="http://schemas.openxmlformats.org/officeDocument/2006/relationships/chart" Target="../charts/chart22.xml"/><Relationship Id="rId5" Type="http://schemas.openxmlformats.org/officeDocument/2006/relationships/chart" Target="../charts/chart3.xml"/><Relationship Id="rId15" Type="http://schemas.openxmlformats.org/officeDocument/2006/relationships/chart" Target="../charts/chart13.xml"/><Relationship Id="rId23" Type="http://schemas.openxmlformats.org/officeDocument/2006/relationships/chart" Target="../charts/chart21.xml"/><Relationship Id="rId10" Type="http://schemas.openxmlformats.org/officeDocument/2006/relationships/chart" Target="../charts/chart8.xml"/><Relationship Id="rId19" Type="http://schemas.openxmlformats.org/officeDocument/2006/relationships/chart" Target="../charts/chart17.xml"/><Relationship Id="rId4" Type="http://schemas.openxmlformats.org/officeDocument/2006/relationships/chart" Target="../charts/chart2.xml"/><Relationship Id="rId9" Type="http://schemas.openxmlformats.org/officeDocument/2006/relationships/chart" Target="../charts/chart7.xml"/><Relationship Id="rId14" Type="http://schemas.openxmlformats.org/officeDocument/2006/relationships/chart" Target="../charts/chart12.xml"/><Relationship Id="rId22" Type="http://schemas.openxmlformats.org/officeDocument/2006/relationships/chart" Target="../charts/chart20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chart" Target="../charts/chart30.xml"/><Relationship Id="rId13" Type="http://schemas.openxmlformats.org/officeDocument/2006/relationships/chart" Target="../charts/chart35.xml"/><Relationship Id="rId18" Type="http://schemas.openxmlformats.org/officeDocument/2006/relationships/chart" Target="../charts/chart40.xml"/><Relationship Id="rId26" Type="http://schemas.openxmlformats.org/officeDocument/2006/relationships/chart" Target="../charts/chart48.xml"/><Relationship Id="rId3" Type="http://schemas.openxmlformats.org/officeDocument/2006/relationships/chart" Target="../charts/chart25.xml"/><Relationship Id="rId21" Type="http://schemas.openxmlformats.org/officeDocument/2006/relationships/chart" Target="../charts/chart43.xml"/><Relationship Id="rId7" Type="http://schemas.openxmlformats.org/officeDocument/2006/relationships/chart" Target="../charts/chart29.xml"/><Relationship Id="rId12" Type="http://schemas.openxmlformats.org/officeDocument/2006/relationships/chart" Target="../charts/chart34.xml"/><Relationship Id="rId17" Type="http://schemas.openxmlformats.org/officeDocument/2006/relationships/chart" Target="../charts/chart39.xml"/><Relationship Id="rId25" Type="http://schemas.openxmlformats.org/officeDocument/2006/relationships/chart" Target="../charts/chart47.xml"/><Relationship Id="rId2" Type="http://schemas.openxmlformats.org/officeDocument/2006/relationships/notesSlide" Target="../notesSlides/notesSlide2.xml"/><Relationship Id="rId16" Type="http://schemas.openxmlformats.org/officeDocument/2006/relationships/chart" Target="../charts/chart38.xml"/><Relationship Id="rId20" Type="http://schemas.openxmlformats.org/officeDocument/2006/relationships/chart" Target="../charts/chart42.xml"/><Relationship Id="rId1" Type="http://schemas.openxmlformats.org/officeDocument/2006/relationships/slideLayout" Target="../slideLayouts/slideLayout7.xml"/><Relationship Id="rId6" Type="http://schemas.openxmlformats.org/officeDocument/2006/relationships/chart" Target="../charts/chart28.xml"/><Relationship Id="rId11" Type="http://schemas.openxmlformats.org/officeDocument/2006/relationships/chart" Target="../charts/chart33.xml"/><Relationship Id="rId24" Type="http://schemas.openxmlformats.org/officeDocument/2006/relationships/chart" Target="../charts/chart46.xml"/><Relationship Id="rId5" Type="http://schemas.openxmlformats.org/officeDocument/2006/relationships/chart" Target="../charts/chart27.xml"/><Relationship Id="rId15" Type="http://schemas.openxmlformats.org/officeDocument/2006/relationships/chart" Target="../charts/chart37.xml"/><Relationship Id="rId23" Type="http://schemas.openxmlformats.org/officeDocument/2006/relationships/chart" Target="../charts/chart45.xml"/><Relationship Id="rId10" Type="http://schemas.openxmlformats.org/officeDocument/2006/relationships/chart" Target="../charts/chart32.xml"/><Relationship Id="rId19" Type="http://schemas.openxmlformats.org/officeDocument/2006/relationships/chart" Target="../charts/chart41.xml"/><Relationship Id="rId4" Type="http://schemas.openxmlformats.org/officeDocument/2006/relationships/chart" Target="../charts/chart26.xml"/><Relationship Id="rId9" Type="http://schemas.openxmlformats.org/officeDocument/2006/relationships/chart" Target="../charts/chart31.xml"/><Relationship Id="rId14" Type="http://schemas.openxmlformats.org/officeDocument/2006/relationships/chart" Target="../charts/chart36.xml"/><Relationship Id="rId22" Type="http://schemas.openxmlformats.org/officeDocument/2006/relationships/chart" Target="../charts/chart4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extBox 38"/>
          <p:cNvSpPr txBox="1"/>
          <p:nvPr/>
        </p:nvSpPr>
        <p:spPr>
          <a:xfrm>
            <a:off x="2709180" y="8133328"/>
            <a:ext cx="19239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 pitchFamily="34" charset="0"/>
                <a:cs typeface="Arial" pitchFamily="34" charset="0"/>
              </a:rPr>
              <a:t>Li et al</a:t>
            </a:r>
          </a:p>
          <a:p>
            <a:pPr algn="ctr"/>
            <a:r>
              <a:rPr lang="en-US" sz="1200" dirty="0" smtClean="0">
                <a:latin typeface="Arial" pitchFamily="34" charset="0"/>
                <a:cs typeface="Arial" pitchFamily="34" charset="0"/>
              </a:rPr>
              <a:t>Supplementary Figure S1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344424" y="1938528"/>
            <a:ext cx="6147816" cy="3613907"/>
            <a:chOff x="344424" y="1874520"/>
            <a:chExt cx="6147816" cy="3613907"/>
          </a:xfrm>
        </p:grpSpPr>
        <p:grpSp>
          <p:nvGrpSpPr>
            <p:cNvPr id="2" name="Group 1"/>
            <p:cNvGrpSpPr/>
            <p:nvPr/>
          </p:nvGrpSpPr>
          <p:grpSpPr>
            <a:xfrm>
              <a:off x="344424" y="1874520"/>
              <a:ext cx="1554480" cy="3613907"/>
              <a:chOff x="207715" y="914400"/>
              <a:chExt cx="1554480" cy="3613907"/>
            </a:xfrm>
          </p:grpSpPr>
          <p:graphicFrame>
            <p:nvGraphicFramePr>
              <p:cNvPr id="9" name="Chart 8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4041148512"/>
                  </p:ext>
                </p:extLst>
              </p:nvPr>
            </p:nvGraphicFramePr>
            <p:xfrm>
              <a:off x="207715" y="3933947"/>
              <a:ext cx="1554480" cy="59436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graphicFrame>
            <p:nvGraphicFramePr>
              <p:cNvPr id="10" name="Chart 9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620054248"/>
                  </p:ext>
                </p:extLst>
              </p:nvPr>
            </p:nvGraphicFramePr>
            <p:xfrm>
              <a:off x="207715" y="2836667"/>
              <a:ext cx="1554480" cy="59436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graphicFrame>
            <p:nvGraphicFramePr>
              <p:cNvPr id="11" name="Chart 10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7714709"/>
                  </p:ext>
                </p:extLst>
              </p:nvPr>
            </p:nvGraphicFramePr>
            <p:xfrm>
              <a:off x="207715" y="1190747"/>
              <a:ext cx="1554480" cy="59436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graphicFrame>
            <p:nvGraphicFramePr>
              <p:cNvPr id="12" name="Chart 11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672711470"/>
                  </p:ext>
                </p:extLst>
              </p:nvPr>
            </p:nvGraphicFramePr>
            <p:xfrm>
              <a:off x="207715" y="3385307"/>
              <a:ext cx="1554480" cy="59436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6"/>
              </a:graphicData>
            </a:graphic>
          </p:graphicFrame>
          <p:graphicFrame>
            <p:nvGraphicFramePr>
              <p:cNvPr id="13" name="Chart 12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515019427"/>
                  </p:ext>
                </p:extLst>
              </p:nvPr>
            </p:nvGraphicFramePr>
            <p:xfrm>
              <a:off x="207715" y="1739387"/>
              <a:ext cx="1554480" cy="59436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7"/>
              </a:graphicData>
            </a:graphic>
          </p:graphicFrame>
          <p:graphicFrame>
            <p:nvGraphicFramePr>
              <p:cNvPr id="14" name="Chart 1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560492026"/>
                  </p:ext>
                </p:extLst>
              </p:nvPr>
            </p:nvGraphicFramePr>
            <p:xfrm>
              <a:off x="207715" y="2288027"/>
              <a:ext cx="1554480" cy="59436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8"/>
              </a:graphicData>
            </a:graphic>
          </p:graphicFrame>
          <p:sp>
            <p:nvSpPr>
              <p:cNvPr id="22" name="TextBox 21"/>
              <p:cNvSpPr txBox="1"/>
              <p:nvPr/>
            </p:nvSpPr>
            <p:spPr>
              <a:xfrm>
                <a:off x="857356" y="914400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b="1" dirty="0" smtClean="0">
                    <a:latin typeface="Arial" pitchFamily="34" charset="0"/>
                    <a:cs typeface="Arial" pitchFamily="34" charset="0"/>
                  </a:rPr>
                  <a:t>0</a:t>
                </a:r>
                <a:endParaRPr lang="en-US" sz="10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4" name="Group 3"/>
            <p:cNvGrpSpPr/>
            <p:nvPr/>
          </p:nvGrpSpPr>
          <p:grpSpPr>
            <a:xfrm>
              <a:off x="3406648" y="1874520"/>
              <a:ext cx="1554480" cy="3611880"/>
              <a:chOff x="3657600" y="914400"/>
              <a:chExt cx="1554480" cy="3611880"/>
            </a:xfrm>
          </p:grpSpPr>
          <p:grpSp>
            <p:nvGrpSpPr>
              <p:cNvPr id="26" name="Group 25"/>
              <p:cNvGrpSpPr/>
              <p:nvPr/>
            </p:nvGrpSpPr>
            <p:grpSpPr>
              <a:xfrm>
                <a:off x="3657600" y="1188720"/>
                <a:ext cx="1554480" cy="3337560"/>
                <a:chOff x="1828800" y="1188720"/>
                <a:chExt cx="1554480" cy="3337560"/>
              </a:xfrm>
            </p:grpSpPr>
            <p:graphicFrame>
              <p:nvGraphicFramePr>
                <p:cNvPr id="16" name="Chart 15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3996853602"/>
                    </p:ext>
                  </p:extLst>
                </p:nvPr>
              </p:nvGraphicFramePr>
              <p:xfrm>
                <a:off x="1828800" y="1188720"/>
                <a:ext cx="1554480" cy="59436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9"/>
                </a:graphicData>
              </a:graphic>
            </p:graphicFrame>
            <p:graphicFrame>
              <p:nvGraphicFramePr>
                <p:cNvPr id="17" name="Chart 16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3855259234"/>
                    </p:ext>
                  </p:extLst>
                </p:nvPr>
              </p:nvGraphicFramePr>
              <p:xfrm>
                <a:off x="1828800" y="1737360"/>
                <a:ext cx="1554480" cy="59436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10"/>
                </a:graphicData>
              </a:graphic>
            </p:graphicFrame>
            <p:graphicFrame>
              <p:nvGraphicFramePr>
                <p:cNvPr id="18" name="Chart 17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132045725"/>
                    </p:ext>
                  </p:extLst>
                </p:nvPr>
              </p:nvGraphicFramePr>
              <p:xfrm>
                <a:off x="1828800" y="2834640"/>
                <a:ext cx="1554480" cy="59436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11"/>
                </a:graphicData>
              </a:graphic>
            </p:graphicFrame>
            <p:graphicFrame>
              <p:nvGraphicFramePr>
                <p:cNvPr id="19" name="Chart 18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2087902496"/>
                    </p:ext>
                  </p:extLst>
                </p:nvPr>
              </p:nvGraphicFramePr>
              <p:xfrm>
                <a:off x="1828800" y="2286000"/>
                <a:ext cx="1554480" cy="59436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12"/>
                </a:graphicData>
              </a:graphic>
            </p:graphicFrame>
            <p:graphicFrame>
              <p:nvGraphicFramePr>
                <p:cNvPr id="20" name="Chart 19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1391797473"/>
                    </p:ext>
                  </p:extLst>
                </p:nvPr>
              </p:nvGraphicFramePr>
              <p:xfrm>
                <a:off x="1828800" y="3383280"/>
                <a:ext cx="1554480" cy="59436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13"/>
                </a:graphicData>
              </a:graphic>
            </p:graphicFrame>
            <p:graphicFrame>
              <p:nvGraphicFramePr>
                <p:cNvPr id="21" name="Chart 20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3217154532"/>
                    </p:ext>
                  </p:extLst>
                </p:nvPr>
              </p:nvGraphicFramePr>
              <p:xfrm>
                <a:off x="1828800" y="3931920"/>
                <a:ext cx="1554480" cy="594360"/>
              </p:xfrm>
              <a:graphic>
                <a:graphicData uri="http://schemas.openxmlformats.org/drawingml/2006/chart">
                  <c:chart xmlns:c="http://schemas.openxmlformats.org/drawingml/2006/chart" xmlns:r="http://schemas.openxmlformats.org/officeDocument/2006/relationships" r:id="rId14"/>
                </a:graphicData>
              </a:graphic>
            </p:graphicFrame>
          </p:grpSp>
          <p:sp>
            <p:nvSpPr>
              <p:cNvPr id="24" name="TextBox 23"/>
              <p:cNvSpPr txBox="1"/>
              <p:nvPr/>
            </p:nvSpPr>
            <p:spPr>
              <a:xfrm>
                <a:off x="4236709" y="914400"/>
                <a:ext cx="39626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b="1" dirty="0" smtClean="0">
                    <a:latin typeface="Arial" pitchFamily="34" charset="0"/>
                    <a:cs typeface="Arial" pitchFamily="34" charset="0"/>
                  </a:rPr>
                  <a:t>100</a:t>
                </a:r>
                <a:endParaRPr lang="en-US" sz="10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3" name="Group 2"/>
            <p:cNvGrpSpPr/>
            <p:nvPr/>
          </p:nvGrpSpPr>
          <p:grpSpPr>
            <a:xfrm>
              <a:off x="1875536" y="1874520"/>
              <a:ext cx="1554480" cy="3611880"/>
              <a:chOff x="1828800" y="914400"/>
              <a:chExt cx="1554480" cy="3611880"/>
            </a:xfrm>
          </p:grpSpPr>
          <p:sp>
            <p:nvSpPr>
              <p:cNvPr id="23" name="TextBox 22"/>
              <p:cNvSpPr txBox="1"/>
              <p:nvPr/>
            </p:nvSpPr>
            <p:spPr>
              <a:xfrm>
                <a:off x="2478441" y="914400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b="1" dirty="0" smtClean="0">
                    <a:latin typeface="Arial" pitchFamily="34" charset="0"/>
                    <a:cs typeface="Arial" pitchFamily="34" charset="0"/>
                  </a:rPr>
                  <a:t>5</a:t>
                </a:r>
                <a:endParaRPr lang="en-US" sz="1000" b="1" dirty="0">
                  <a:latin typeface="Arial" pitchFamily="34" charset="0"/>
                  <a:cs typeface="Arial" pitchFamily="34" charset="0"/>
                </a:endParaRPr>
              </a:p>
            </p:txBody>
          </p:sp>
          <p:graphicFrame>
            <p:nvGraphicFramePr>
              <p:cNvPr id="27" name="Chart 26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364294379"/>
                  </p:ext>
                </p:extLst>
              </p:nvPr>
            </p:nvGraphicFramePr>
            <p:xfrm>
              <a:off x="1828800" y="1188720"/>
              <a:ext cx="1554480" cy="59436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5"/>
              </a:graphicData>
            </a:graphic>
          </p:graphicFrame>
          <p:graphicFrame>
            <p:nvGraphicFramePr>
              <p:cNvPr id="28" name="Chart 27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085330189"/>
                  </p:ext>
                </p:extLst>
              </p:nvPr>
            </p:nvGraphicFramePr>
            <p:xfrm>
              <a:off x="1828800" y="1737360"/>
              <a:ext cx="1554480" cy="59436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6"/>
              </a:graphicData>
            </a:graphic>
          </p:graphicFrame>
          <p:graphicFrame>
            <p:nvGraphicFramePr>
              <p:cNvPr id="29" name="Chart 28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637817866"/>
                  </p:ext>
                </p:extLst>
              </p:nvPr>
            </p:nvGraphicFramePr>
            <p:xfrm>
              <a:off x="1828800" y="2286000"/>
              <a:ext cx="1554480" cy="59436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7"/>
              </a:graphicData>
            </a:graphic>
          </p:graphicFrame>
          <p:graphicFrame>
            <p:nvGraphicFramePr>
              <p:cNvPr id="30" name="Chart 29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788274033"/>
                  </p:ext>
                </p:extLst>
              </p:nvPr>
            </p:nvGraphicFramePr>
            <p:xfrm>
              <a:off x="1828800" y="2834640"/>
              <a:ext cx="1554480" cy="59436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8"/>
              </a:graphicData>
            </a:graphic>
          </p:graphicFrame>
          <p:graphicFrame>
            <p:nvGraphicFramePr>
              <p:cNvPr id="31" name="Chart 30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4190867909"/>
                  </p:ext>
                </p:extLst>
              </p:nvPr>
            </p:nvGraphicFramePr>
            <p:xfrm>
              <a:off x="1828800" y="3383280"/>
              <a:ext cx="1554480" cy="59436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9"/>
              </a:graphicData>
            </a:graphic>
          </p:graphicFrame>
          <p:graphicFrame>
            <p:nvGraphicFramePr>
              <p:cNvPr id="32" name="Chart 31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016623096"/>
                  </p:ext>
                </p:extLst>
              </p:nvPr>
            </p:nvGraphicFramePr>
            <p:xfrm>
              <a:off x="1828800" y="3931920"/>
              <a:ext cx="1554480" cy="59436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0"/>
              </a:graphicData>
            </a:graphic>
          </p:graphicFrame>
        </p:grpSp>
        <p:grpSp>
          <p:nvGrpSpPr>
            <p:cNvPr id="5" name="Group 4"/>
            <p:cNvGrpSpPr/>
            <p:nvPr/>
          </p:nvGrpSpPr>
          <p:grpSpPr>
            <a:xfrm>
              <a:off x="4937760" y="1874520"/>
              <a:ext cx="1554480" cy="3611880"/>
              <a:chOff x="5303520" y="914400"/>
              <a:chExt cx="1554480" cy="3611880"/>
            </a:xfrm>
          </p:grpSpPr>
          <p:sp>
            <p:nvSpPr>
              <p:cNvPr id="25" name="TextBox 24"/>
              <p:cNvSpPr txBox="1"/>
              <p:nvPr/>
            </p:nvSpPr>
            <p:spPr>
              <a:xfrm>
                <a:off x="5882629" y="914400"/>
                <a:ext cx="39626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b="1" dirty="0" smtClean="0">
                    <a:latin typeface="Arial" pitchFamily="34" charset="0"/>
                    <a:cs typeface="Arial" pitchFamily="34" charset="0"/>
                  </a:rPr>
                  <a:t>500</a:t>
                </a:r>
                <a:endParaRPr lang="en-US" sz="1000" b="1" dirty="0">
                  <a:latin typeface="Arial" pitchFamily="34" charset="0"/>
                  <a:cs typeface="Arial" pitchFamily="34" charset="0"/>
                </a:endParaRPr>
              </a:p>
            </p:txBody>
          </p:sp>
          <p:graphicFrame>
            <p:nvGraphicFramePr>
              <p:cNvPr id="33" name="Chart 32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500870334"/>
                  </p:ext>
                </p:extLst>
              </p:nvPr>
            </p:nvGraphicFramePr>
            <p:xfrm>
              <a:off x="5303520" y="1737360"/>
              <a:ext cx="1554480" cy="59436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1"/>
              </a:graphicData>
            </a:graphic>
          </p:graphicFrame>
          <p:graphicFrame>
            <p:nvGraphicFramePr>
              <p:cNvPr id="34" name="Chart 3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408427180"/>
                  </p:ext>
                </p:extLst>
              </p:nvPr>
            </p:nvGraphicFramePr>
            <p:xfrm>
              <a:off x="5303520" y="2286000"/>
              <a:ext cx="1554480" cy="59436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2"/>
              </a:graphicData>
            </a:graphic>
          </p:graphicFrame>
          <p:graphicFrame>
            <p:nvGraphicFramePr>
              <p:cNvPr id="35" name="Chart 34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906543134"/>
                  </p:ext>
                </p:extLst>
              </p:nvPr>
            </p:nvGraphicFramePr>
            <p:xfrm>
              <a:off x="5303520" y="3931920"/>
              <a:ext cx="1554480" cy="59436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3"/>
              </a:graphicData>
            </a:graphic>
          </p:graphicFrame>
          <p:graphicFrame>
            <p:nvGraphicFramePr>
              <p:cNvPr id="36" name="Chart 35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517691000"/>
                  </p:ext>
                </p:extLst>
              </p:nvPr>
            </p:nvGraphicFramePr>
            <p:xfrm>
              <a:off x="5303520" y="3383280"/>
              <a:ext cx="1554480" cy="59436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4"/>
              </a:graphicData>
            </a:graphic>
          </p:graphicFrame>
          <p:graphicFrame>
            <p:nvGraphicFramePr>
              <p:cNvPr id="37" name="Chart 36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551856224"/>
                  </p:ext>
                </p:extLst>
              </p:nvPr>
            </p:nvGraphicFramePr>
            <p:xfrm>
              <a:off x="5303520" y="2834640"/>
              <a:ext cx="1554480" cy="59436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5"/>
              </a:graphicData>
            </a:graphic>
          </p:graphicFrame>
          <p:graphicFrame>
            <p:nvGraphicFramePr>
              <p:cNvPr id="38" name="Chart 37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512116969"/>
                  </p:ext>
                </p:extLst>
              </p:nvPr>
            </p:nvGraphicFramePr>
            <p:xfrm>
              <a:off x="5303520" y="1188720"/>
              <a:ext cx="1554480" cy="59436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6"/>
              </a:graphicData>
            </a:graphic>
          </p:graphicFrame>
        </p:grpSp>
      </p:grpSp>
      <p:grpSp>
        <p:nvGrpSpPr>
          <p:cNvPr id="41" name="Group 40"/>
          <p:cNvGrpSpPr/>
          <p:nvPr/>
        </p:nvGrpSpPr>
        <p:grpSpPr>
          <a:xfrm>
            <a:off x="451104" y="1524000"/>
            <a:ext cx="5943600" cy="350520"/>
            <a:chOff x="451104" y="1524000"/>
            <a:chExt cx="5943600" cy="350520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451104" y="1874520"/>
              <a:ext cx="59436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Rectangle 39"/>
            <p:cNvSpPr/>
            <p:nvPr/>
          </p:nvSpPr>
          <p:spPr>
            <a:xfrm>
              <a:off x="2784749" y="1524000"/>
              <a:ext cx="127631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200" kern="1200" dirty="0" err="1" smtClean="0">
                  <a:solidFill>
                    <a:srgbClr val="000000"/>
                  </a:solidFill>
                  <a:effectLst/>
                  <a:latin typeface="Arial"/>
                  <a:ea typeface="SimSun"/>
                </a:rPr>
                <a:t>Genistein</a:t>
              </a:r>
              <a:r>
                <a:rPr lang="en-US" sz="1200" kern="1200" dirty="0" smtClean="0">
                  <a:solidFill>
                    <a:srgbClr val="000000"/>
                  </a:solidFill>
                  <a:effectLst/>
                  <a:latin typeface="Arial"/>
                  <a:ea typeface="SimSun"/>
                </a:rPr>
                <a:t> (ppm)</a:t>
              </a:r>
              <a:endParaRPr lang="en-US" sz="1200" dirty="0">
                <a:effectLst/>
                <a:latin typeface="Times New Roman"/>
                <a:ea typeface="SimSun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41522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09180" y="8133328"/>
            <a:ext cx="19239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 pitchFamily="34" charset="0"/>
                <a:cs typeface="Arial" pitchFamily="34" charset="0"/>
              </a:rPr>
              <a:t>Li et al</a:t>
            </a:r>
          </a:p>
          <a:p>
            <a:pPr algn="ctr"/>
            <a:r>
              <a:rPr lang="en-US" sz="1200" dirty="0" smtClean="0">
                <a:latin typeface="Arial" pitchFamily="34" charset="0"/>
                <a:cs typeface="Arial" pitchFamily="34" charset="0"/>
              </a:rPr>
              <a:t>Supplementary Figure S2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365760" y="1935480"/>
            <a:ext cx="6126480" cy="3611880"/>
            <a:chOff x="365760" y="1935480"/>
            <a:chExt cx="6126480" cy="3611880"/>
          </a:xfrm>
        </p:grpSpPr>
        <p:grpSp>
          <p:nvGrpSpPr>
            <p:cNvPr id="21" name="Group 20"/>
            <p:cNvGrpSpPr/>
            <p:nvPr/>
          </p:nvGrpSpPr>
          <p:grpSpPr>
            <a:xfrm>
              <a:off x="365760" y="1935480"/>
              <a:ext cx="1554480" cy="3611880"/>
              <a:chOff x="123478" y="1935480"/>
              <a:chExt cx="1554480" cy="3611880"/>
            </a:xfrm>
          </p:grpSpPr>
          <p:graphicFrame>
            <p:nvGraphicFramePr>
              <p:cNvPr id="3" name="Chart 2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418439763"/>
                  </p:ext>
                </p:extLst>
              </p:nvPr>
            </p:nvGraphicFramePr>
            <p:xfrm>
              <a:off x="123478" y="4404360"/>
              <a:ext cx="1554480" cy="59436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graphicFrame>
            <p:nvGraphicFramePr>
              <p:cNvPr id="4" name="Chart 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554644935"/>
                  </p:ext>
                </p:extLst>
              </p:nvPr>
            </p:nvGraphicFramePr>
            <p:xfrm>
              <a:off x="123478" y="4953000"/>
              <a:ext cx="1554480" cy="59436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graphicFrame>
            <p:nvGraphicFramePr>
              <p:cNvPr id="5" name="Chart 4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042422610"/>
                  </p:ext>
                </p:extLst>
              </p:nvPr>
            </p:nvGraphicFramePr>
            <p:xfrm>
              <a:off x="123478" y="3855720"/>
              <a:ext cx="1554480" cy="59436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graphicFrame>
            <p:nvGraphicFramePr>
              <p:cNvPr id="6" name="Chart 5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422552263"/>
                  </p:ext>
                </p:extLst>
              </p:nvPr>
            </p:nvGraphicFramePr>
            <p:xfrm>
              <a:off x="123478" y="3307080"/>
              <a:ext cx="1554480" cy="59436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6"/>
              </a:graphicData>
            </a:graphic>
          </p:graphicFrame>
          <p:graphicFrame>
            <p:nvGraphicFramePr>
              <p:cNvPr id="7" name="Chart 6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854908203"/>
                  </p:ext>
                </p:extLst>
              </p:nvPr>
            </p:nvGraphicFramePr>
            <p:xfrm>
              <a:off x="123478" y="2758440"/>
              <a:ext cx="1554480" cy="59436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7"/>
              </a:graphicData>
            </a:graphic>
          </p:graphicFrame>
          <p:graphicFrame>
            <p:nvGraphicFramePr>
              <p:cNvPr id="8" name="Chart 7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589316543"/>
                  </p:ext>
                </p:extLst>
              </p:nvPr>
            </p:nvGraphicFramePr>
            <p:xfrm>
              <a:off x="123478" y="2209800"/>
              <a:ext cx="1554480" cy="59436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8"/>
              </a:graphicData>
            </a:graphic>
          </p:graphicFrame>
          <p:sp>
            <p:nvSpPr>
              <p:cNvPr id="16" name="TextBox 15"/>
              <p:cNvSpPr txBox="1"/>
              <p:nvPr/>
            </p:nvSpPr>
            <p:spPr>
              <a:xfrm>
                <a:off x="773119" y="1935480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b="1" dirty="0" smtClean="0">
                    <a:latin typeface="Arial" pitchFamily="34" charset="0"/>
                    <a:cs typeface="Arial" pitchFamily="34" charset="0"/>
                  </a:rPr>
                  <a:t>0</a:t>
                </a:r>
                <a:endParaRPr lang="en-US" sz="10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1889760" y="1935480"/>
              <a:ext cx="1554480" cy="3611880"/>
              <a:chOff x="1743039" y="1935480"/>
              <a:chExt cx="1554480" cy="3611880"/>
            </a:xfrm>
          </p:grpSpPr>
          <p:graphicFrame>
            <p:nvGraphicFramePr>
              <p:cNvPr id="9" name="Chart 8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244621869"/>
                  </p:ext>
                </p:extLst>
              </p:nvPr>
            </p:nvGraphicFramePr>
            <p:xfrm>
              <a:off x="1743039" y="2209800"/>
              <a:ext cx="1554480" cy="59436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9"/>
              </a:graphicData>
            </a:graphic>
          </p:graphicFrame>
          <p:graphicFrame>
            <p:nvGraphicFramePr>
              <p:cNvPr id="10" name="Chart 9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614882964"/>
                  </p:ext>
                </p:extLst>
              </p:nvPr>
            </p:nvGraphicFramePr>
            <p:xfrm>
              <a:off x="1743039" y="2758440"/>
              <a:ext cx="1554480" cy="59436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0"/>
              </a:graphicData>
            </a:graphic>
          </p:graphicFrame>
          <p:graphicFrame>
            <p:nvGraphicFramePr>
              <p:cNvPr id="11" name="Chart 10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14137490"/>
                  </p:ext>
                </p:extLst>
              </p:nvPr>
            </p:nvGraphicFramePr>
            <p:xfrm>
              <a:off x="1743039" y="3855720"/>
              <a:ext cx="1554480" cy="59436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1"/>
              </a:graphicData>
            </a:graphic>
          </p:graphicFrame>
          <p:graphicFrame>
            <p:nvGraphicFramePr>
              <p:cNvPr id="12" name="Chart 11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498730505"/>
                  </p:ext>
                </p:extLst>
              </p:nvPr>
            </p:nvGraphicFramePr>
            <p:xfrm>
              <a:off x="1743039" y="3307080"/>
              <a:ext cx="1554480" cy="59436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2"/>
              </a:graphicData>
            </a:graphic>
          </p:graphicFrame>
          <p:graphicFrame>
            <p:nvGraphicFramePr>
              <p:cNvPr id="13" name="Chart 12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1755352279"/>
                  </p:ext>
                </p:extLst>
              </p:nvPr>
            </p:nvGraphicFramePr>
            <p:xfrm>
              <a:off x="1743039" y="4404360"/>
              <a:ext cx="1554480" cy="59436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3"/>
              </a:graphicData>
            </a:graphic>
          </p:graphicFrame>
          <p:graphicFrame>
            <p:nvGraphicFramePr>
              <p:cNvPr id="14" name="Chart 1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700389691"/>
                  </p:ext>
                </p:extLst>
              </p:nvPr>
            </p:nvGraphicFramePr>
            <p:xfrm>
              <a:off x="1743039" y="4953000"/>
              <a:ext cx="1554480" cy="59436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4"/>
              </a:graphicData>
            </a:graphic>
          </p:graphicFrame>
          <p:sp>
            <p:nvSpPr>
              <p:cNvPr id="17" name="TextBox 16"/>
              <p:cNvSpPr txBox="1"/>
              <p:nvPr/>
            </p:nvSpPr>
            <p:spPr>
              <a:xfrm>
                <a:off x="2392680" y="1935480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b="1" dirty="0" smtClean="0">
                    <a:latin typeface="Arial" pitchFamily="34" charset="0"/>
                    <a:cs typeface="Arial" pitchFamily="34" charset="0"/>
                  </a:rPr>
                  <a:t>5</a:t>
                </a:r>
                <a:endParaRPr lang="en-US" sz="10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3413760" y="1935480"/>
              <a:ext cx="1554480" cy="3611880"/>
              <a:chOff x="3571839" y="1935480"/>
              <a:chExt cx="1554480" cy="3611880"/>
            </a:xfrm>
          </p:grpSpPr>
          <p:sp>
            <p:nvSpPr>
              <p:cNvPr id="18" name="TextBox 17"/>
              <p:cNvSpPr txBox="1"/>
              <p:nvPr/>
            </p:nvSpPr>
            <p:spPr>
              <a:xfrm>
                <a:off x="4150948" y="1935480"/>
                <a:ext cx="39626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b="1" dirty="0" smtClean="0">
                    <a:latin typeface="Arial" pitchFamily="34" charset="0"/>
                    <a:cs typeface="Arial" pitchFamily="34" charset="0"/>
                  </a:rPr>
                  <a:t>100</a:t>
                </a:r>
                <a:endParaRPr lang="en-US" sz="1000" b="1" dirty="0">
                  <a:latin typeface="Arial" pitchFamily="34" charset="0"/>
                  <a:cs typeface="Arial" pitchFamily="34" charset="0"/>
                </a:endParaRPr>
              </a:p>
            </p:txBody>
          </p:sp>
          <p:graphicFrame>
            <p:nvGraphicFramePr>
              <p:cNvPr id="26" name="Chart 25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557093776"/>
                  </p:ext>
                </p:extLst>
              </p:nvPr>
            </p:nvGraphicFramePr>
            <p:xfrm>
              <a:off x="3571839" y="2209800"/>
              <a:ext cx="1554480" cy="59436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5"/>
              </a:graphicData>
            </a:graphic>
          </p:graphicFrame>
          <p:graphicFrame>
            <p:nvGraphicFramePr>
              <p:cNvPr id="27" name="Chart 26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970619195"/>
                  </p:ext>
                </p:extLst>
              </p:nvPr>
            </p:nvGraphicFramePr>
            <p:xfrm>
              <a:off x="3571839" y="2758440"/>
              <a:ext cx="1554480" cy="59436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6"/>
              </a:graphicData>
            </a:graphic>
          </p:graphicFrame>
          <p:graphicFrame>
            <p:nvGraphicFramePr>
              <p:cNvPr id="28" name="Chart 27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556087115"/>
                  </p:ext>
                </p:extLst>
              </p:nvPr>
            </p:nvGraphicFramePr>
            <p:xfrm>
              <a:off x="3571839" y="3307080"/>
              <a:ext cx="1554480" cy="59436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7"/>
              </a:graphicData>
            </a:graphic>
          </p:graphicFrame>
          <p:graphicFrame>
            <p:nvGraphicFramePr>
              <p:cNvPr id="29" name="Chart 28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142991353"/>
                  </p:ext>
                </p:extLst>
              </p:nvPr>
            </p:nvGraphicFramePr>
            <p:xfrm>
              <a:off x="3571839" y="3855720"/>
              <a:ext cx="1554480" cy="59436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8"/>
              </a:graphicData>
            </a:graphic>
          </p:graphicFrame>
          <p:graphicFrame>
            <p:nvGraphicFramePr>
              <p:cNvPr id="30" name="Chart 29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998536354"/>
                  </p:ext>
                </p:extLst>
              </p:nvPr>
            </p:nvGraphicFramePr>
            <p:xfrm>
              <a:off x="3571839" y="4404360"/>
              <a:ext cx="1554480" cy="59436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19"/>
              </a:graphicData>
            </a:graphic>
          </p:graphicFrame>
          <p:graphicFrame>
            <p:nvGraphicFramePr>
              <p:cNvPr id="31" name="Chart 30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455714199"/>
                  </p:ext>
                </p:extLst>
              </p:nvPr>
            </p:nvGraphicFramePr>
            <p:xfrm>
              <a:off x="3571839" y="4953000"/>
              <a:ext cx="1554480" cy="59436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0"/>
              </a:graphicData>
            </a:graphic>
          </p:graphicFrame>
        </p:grpSp>
        <p:grpSp>
          <p:nvGrpSpPr>
            <p:cNvPr id="24" name="Group 23"/>
            <p:cNvGrpSpPr/>
            <p:nvPr/>
          </p:nvGrpSpPr>
          <p:grpSpPr>
            <a:xfrm>
              <a:off x="4937760" y="1935480"/>
              <a:ext cx="1554480" cy="3611880"/>
              <a:chOff x="5217759" y="1935480"/>
              <a:chExt cx="1554480" cy="3611880"/>
            </a:xfrm>
          </p:grpSpPr>
          <p:sp>
            <p:nvSpPr>
              <p:cNvPr id="19" name="TextBox 18"/>
              <p:cNvSpPr txBox="1"/>
              <p:nvPr/>
            </p:nvSpPr>
            <p:spPr>
              <a:xfrm>
                <a:off x="5796868" y="1935480"/>
                <a:ext cx="39626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b="1" dirty="0" smtClean="0">
                    <a:latin typeface="Arial" pitchFamily="34" charset="0"/>
                    <a:cs typeface="Arial" pitchFamily="34" charset="0"/>
                  </a:rPr>
                  <a:t>500</a:t>
                </a:r>
                <a:endParaRPr lang="en-US" sz="1000" b="1" dirty="0">
                  <a:latin typeface="Arial" pitchFamily="34" charset="0"/>
                  <a:cs typeface="Arial" pitchFamily="34" charset="0"/>
                </a:endParaRPr>
              </a:p>
            </p:txBody>
          </p:sp>
          <p:graphicFrame>
            <p:nvGraphicFramePr>
              <p:cNvPr id="32" name="Chart 31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4075987940"/>
                  </p:ext>
                </p:extLst>
              </p:nvPr>
            </p:nvGraphicFramePr>
            <p:xfrm>
              <a:off x="5217759" y="3307080"/>
              <a:ext cx="1554480" cy="59436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1"/>
              </a:graphicData>
            </a:graphic>
          </p:graphicFrame>
          <p:graphicFrame>
            <p:nvGraphicFramePr>
              <p:cNvPr id="34" name="Chart 33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731160167"/>
                  </p:ext>
                </p:extLst>
              </p:nvPr>
            </p:nvGraphicFramePr>
            <p:xfrm>
              <a:off x="5217759" y="4953000"/>
              <a:ext cx="1554480" cy="59436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2"/>
              </a:graphicData>
            </a:graphic>
          </p:graphicFrame>
          <p:graphicFrame>
            <p:nvGraphicFramePr>
              <p:cNvPr id="35" name="Chart 34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3209373662"/>
                  </p:ext>
                </p:extLst>
              </p:nvPr>
            </p:nvGraphicFramePr>
            <p:xfrm>
              <a:off x="5217759" y="4404360"/>
              <a:ext cx="1554480" cy="59436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3"/>
              </a:graphicData>
            </a:graphic>
          </p:graphicFrame>
          <p:graphicFrame>
            <p:nvGraphicFramePr>
              <p:cNvPr id="36" name="Chart 35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558756271"/>
                  </p:ext>
                </p:extLst>
              </p:nvPr>
            </p:nvGraphicFramePr>
            <p:xfrm>
              <a:off x="5217759" y="2758440"/>
              <a:ext cx="1554480" cy="59436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4"/>
              </a:graphicData>
            </a:graphic>
          </p:graphicFrame>
          <p:graphicFrame>
            <p:nvGraphicFramePr>
              <p:cNvPr id="37" name="Chart 36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489742702"/>
                  </p:ext>
                </p:extLst>
              </p:nvPr>
            </p:nvGraphicFramePr>
            <p:xfrm>
              <a:off x="5217759" y="2209800"/>
              <a:ext cx="1554480" cy="59436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5"/>
              </a:graphicData>
            </a:graphic>
          </p:graphicFrame>
          <p:graphicFrame>
            <p:nvGraphicFramePr>
              <p:cNvPr id="38" name="Chart 37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4031628502"/>
                  </p:ext>
                </p:extLst>
              </p:nvPr>
            </p:nvGraphicFramePr>
            <p:xfrm>
              <a:off x="5217759" y="3855720"/>
              <a:ext cx="1554480" cy="59436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26"/>
              </a:graphicData>
            </a:graphic>
          </p:graphicFrame>
        </p:grpSp>
      </p:grpSp>
      <p:grpSp>
        <p:nvGrpSpPr>
          <p:cNvPr id="25" name="Group 24"/>
          <p:cNvGrpSpPr/>
          <p:nvPr/>
        </p:nvGrpSpPr>
        <p:grpSpPr>
          <a:xfrm>
            <a:off x="451104" y="1524000"/>
            <a:ext cx="5943600" cy="350520"/>
            <a:chOff x="451104" y="1524000"/>
            <a:chExt cx="5943600" cy="350520"/>
          </a:xfrm>
        </p:grpSpPr>
        <p:sp>
          <p:nvSpPr>
            <p:cNvPr id="33" name="Rectangle 32"/>
            <p:cNvSpPr/>
            <p:nvPr/>
          </p:nvSpPr>
          <p:spPr>
            <a:xfrm>
              <a:off x="2784749" y="1524000"/>
              <a:ext cx="1276310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algn="ctr">
                <a:spcBef>
                  <a:spcPts val="0"/>
                </a:spcBef>
                <a:spcAft>
                  <a:spcPts val="0"/>
                </a:spcAft>
              </a:pPr>
              <a:r>
                <a:rPr lang="en-US" sz="1200" kern="1200" dirty="0" err="1" smtClean="0">
                  <a:solidFill>
                    <a:srgbClr val="000000"/>
                  </a:solidFill>
                  <a:effectLst/>
                  <a:latin typeface="Arial"/>
                  <a:ea typeface="SimSun"/>
                </a:rPr>
                <a:t>Genistein</a:t>
              </a:r>
              <a:r>
                <a:rPr lang="en-US" sz="1200" kern="1200" dirty="0" smtClean="0">
                  <a:solidFill>
                    <a:srgbClr val="000000"/>
                  </a:solidFill>
                  <a:effectLst/>
                  <a:latin typeface="Arial"/>
                  <a:ea typeface="SimSun"/>
                </a:rPr>
                <a:t> (ppm)</a:t>
              </a:r>
              <a:endParaRPr lang="en-US" sz="1200" dirty="0">
                <a:effectLst/>
                <a:latin typeface="Times New Roman"/>
                <a:ea typeface="SimSun"/>
              </a:endParaRPr>
            </a:p>
          </p:txBody>
        </p:sp>
        <p:cxnSp>
          <p:nvCxnSpPr>
            <p:cNvPr id="39" name="Straight Connector 38"/>
            <p:cNvCxnSpPr/>
            <p:nvPr/>
          </p:nvCxnSpPr>
          <p:spPr>
            <a:xfrm>
              <a:off x="451104" y="1874520"/>
              <a:ext cx="59436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850532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139852" y="2274193"/>
            <a:ext cx="5139688" cy="3308985"/>
            <a:chOff x="0" y="0"/>
            <a:chExt cx="5140041" cy="3308985"/>
          </a:xfrm>
        </p:grpSpPr>
        <p:grpSp>
          <p:nvGrpSpPr>
            <p:cNvPr id="3" name="Group 2"/>
            <p:cNvGrpSpPr/>
            <p:nvPr/>
          </p:nvGrpSpPr>
          <p:grpSpPr>
            <a:xfrm>
              <a:off x="0" y="0"/>
              <a:ext cx="5140041" cy="3308985"/>
              <a:chOff x="0" y="2"/>
              <a:chExt cx="5902037" cy="3657596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13137"/>
              <a:stretch/>
            </p:blipFill>
            <p:spPr>
              <a:xfrm rot="5400000">
                <a:off x="302880" y="48231"/>
                <a:ext cx="1078163" cy="1379129"/>
              </a:xfrm>
              <a:prstGeom prst="rect">
                <a:avLst/>
              </a:prstGeom>
            </p:spPr>
          </p:pic>
          <p:pic>
            <p:nvPicPr>
              <p:cNvPr id="7" name="Picture 6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14859"/>
              <a:stretch/>
            </p:blipFill>
            <p:spPr>
              <a:xfrm rot="16200000" flipH="1">
                <a:off x="4512481" y="-276803"/>
                <a:ext cx="1112751" cy="1666361"/>
              </a:xfrm>
              <a:prstGeom prst="rect">
                <a:avLst/>
              </a:prstGeom>
            </p:spPr>
          </p:pic>
          <p:pic>
            <p:nvPicPr>
              <p:cNvPr id="8" name="Picture 7"/>
              <p:cNvPicPr>
                <a:picLocks noChangeAspect="1"/>
              </p:cNvPicPr>
              <p:nvPr/>
            </p:nvPicPr>
            <p:blipFill rotWithShape="1">
              <a:blip r:embed="rId4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3996" r="24542"/>
              <a:stretch/>
            </p:blipFill>
            <p:spPr>
              <a:xfrm rot="5400000" flipV="1">
                <a:off x="1733900" y="-210549"/>
                <a:ext cx="1103548" cy="1677049"/>
              </a:xfrm>
              <a:prstGeom prst="rect">
                <a:avLst/>
              </a:prstGeom>
            </p:spPr>
          </p:pic>
          <p:pic>
            <p:nvPicPr>
              <p:cNvPr id="9" name="Picture 8"/>
              <p:cNvPicPr>
                <a:picLocks noChangeAspect="1"/>
              </p:cNvPicPr>
              <p:nvPr/>
            </p:nvPicPr>
            <p:blipFill rotWithShape="1"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10681"/>
              <a:stretch/>
            </p:blipFill>
            <p:spPr>
              <a:xfrm rot="16200000" flipV="1">
                <a:off x="3063407" y="110131"/>
                <a:ext cx="1093662" cy="1429277"/>
              </a:xfrm>
              <a:prstGeom prst="rect">
                <a:avLst/>
              </a:prstGeom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 rotWithShape="1">
              <a:blip r:embed="rId6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-1933" b="-1"/>
              <a:stretch/>
            </p:blipFill>
            <p:spPr>
              <a:xfrm rot="5400000" flipH="1">
                <a:off x="277707" y="560494"/>
                <a:ext cx="1075377" cy="1630792"/>
              </a:xfrm>
              <a:prstGeom prst="rect">
                <a:avLst/>
              </a:prstGeom>
            </p:spPr>
          </p:pic>
          <p:pic>
            <p:nvPicPr>
              <p:cNvPr id="11" name="Picture 10"/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079" r="5575" b="3582"/>
              <a:stretch/>
            </p:blipFill>
            <p:spPr>
              <a:xfrm rot="16200000" flipH="1">
                <a:off x="4422023" y="685721"/>
                <a:ext cx="1096811" cy="1558858"/>
              </a:xfrm>
              <a:prstGeom prst="rect">
                <a:avLst/>
              </a:prstGeom>
            </p:spPr>
          </p:pic>
          <p:pic>
            <p:nvPicPr>
              <p:cNvPr id="12" name="Picture 11"/>
              <p:cNvPicPr>
                <a:picLocks noChangeAspect="1"/>
              </p:cNvPicPr>
              <p:nvPr/>
            </p:nvPicPr>
            <p:blipFill rotWithShape="1">
              <a:blip r:embed="rId8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3310"/>
              <a:stretch/>
            </p:blipFill>
            <p:spPr>
              <a:xfrm rot="5400000">
                <a:off x="1665954" y="602149"/>
                <a:ext cx="1199203" cy="1717286"/>
              </a:xfrm>
              <a:prstGeom prst="rect">
                <a:avLst/>
              </a:prstGeom>
            </p:spPr>
          </p:pic>
          <p:pic>
            <p:nvPicPr>
              <p:cNvPr id="13" name="Picture 12"/>
              <p:cNvPicPr>
                <a:picLocks noChangeAspect="1"/>
              </p:cNvPicPr>
              <p:nvPr/>
            </p:nvPicPr>
            <p:blipFill>
              <a:blip r:embed="rId9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flipH="1" flipV="1">
                <a:off x="2914962" y="960591"/>
                <a:ext cx="1599859" cy="1096811"/>
              </a:xfrm>
              <a:prstGeom prst="rect">
                <a:avLst/>
              </a:prstGeom>
            </p:spPr>
          </p:pic>
          <p:pic>
            <p:nvPicPr>
              <p:cNvPr id="14" name="Picture 13"/>
              <p:cNvPicPr>
                <a:picLocks noChangeAspect="1"/>
              </p:cNvPicPr>
              <p:nvPr/>
            </p:nvPicPr>
            <p:blipFill rotWithShape="1"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6474"/>
              <a:stretch/>
            </p:blipFill>
            <p:spPr>
              <a:xfrm rot="5400000" flipH="1">
                <a:off x="4420490" y="1517420"/>
                <a:ext cx="1120806" cy="1427388"/>
              </a:xfrm>
              <a:prstGeom prst="rect">
                <a:avLst/>
              </a:prstGeom>
            </p:spPr>
          </p:pic>
          <p:pic>
            <p:nvPicPr>
              <p:cNvPr id="15" name="Picture 14"/>
              <p:cNvPicPr>
                <a:picLocks noChangeAspect="1"/>
              </p:cNvPicPr>
              <p:nvPr/>
            </p:nvPicPr>
            <p:blipFill>
              <a:blip r:embed="rId11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 rot="16200000" flipH="1">
                <a:off x="1677321" y="1567752"/>
                <a:ext cx="1084317" cy="1390963"/>
              </a:xfrm>
              <a:prstGeom prst="rect">
                <a:avLst/>
              </a:prstGeom>
            </p:spPr>
          </p:pic>
          <p:pic>
            <p:nvPicPr>
              <p:cNvPr id="16" name="Picture 15"/>
              <p:cNvPicPr>
                <a:picLocks noChangeAspect="1"/>
              </p:cNvPicPr>
              <p:nvPr/>
            </p:nvPicPr>
            <p:blipFill rotWithShape="1">
              <a:blip r:embed="rId12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5000" b="16505"/>
              <a:stretch/>
            </p:blipFill>
            <p:spPr>
              <a:xfrm rot="5400000">
                <a:off x="3173696" y="1472272"/>
                <a:ext cx="1059832" cy="1468089"/>
              </a:xfrm>
              <a:prstGeom prst="rect">
                <a:avLst/>
              </a:prstGeom>
            </p:spPr>
          </p:pic>
          <p:pic>
            <p:nvPicPr>
              <p:cNvPr id="17" name="Picture 16"/>
              <p:cNvPicPr>
                <a:picLocks noChangeAspect="1"/>
              </p:cNvPicPr>
              <p:nvPr/>
            </p:nvPicPr>
            <p:blipFill rotWithShape="1">
              <a:blip r:embed="rId13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492" t="40953" r="10381" b="17619"/>
              <a:stretch/>
            </p:blipFill>
            <p:spPr>
              <a:xfrm rot="16200000" flipH="1" flipV="1">
                <a:off x="281199" y="1587359"/>
                <a:ext cx="1060738" cy="1391220"/>
              </a:xfrm>
              <a:prstGeom prst="rect">
                <a:avLst/>
              </a:prstGeom>
            </p:spPr>
          </p:pic>
          <p:pic>
            <p:nvPicPr>
              <p:cNvPr id="18" name="Picture 17"/>
              <p:cNvPicPr>
                <a:picLocks noChangeAspect="1"/>
              </p:cNvPicPr>
              <p:nvPr/>
            </p:nvPicPr>
            <p:blipFill rotWithShape="1"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995"/>
              <a:stretch/>
            </p:blipFill>
            <p:spPr>
              <a:xfrm flipH="1">
                <a:off x="76199" y="2611493"/>
                <a:ext cx="1663903" cy="1046105"/>
              </a:xfrm>
              <a:prstGeom prst="rect">
                <a:avLst/>
              </a:prstGeom>
            </p:spPr>
          </p:pic>
          <p:pic>
            <p:nvPicPr>
              <p:cNvPr id="19" name="Picture 18"/>
              <p:cNvPicPr>
                <a:picLocks noChangeAspect="1"/>
              </p:cNvPicPr>
              <p:nvPr/>
            </p:nvPicPr>
            <p:blipFill rotWithShape="1"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908" r="-444"/>
              <a:stretch/>
            </p:blipFill>
            <p:spPr>
              <a:xfrm rot="16200000">
                <a:off x="4541178" y="2178977"/>
                <a:ext cx="1050762" cy="1601681"/>
              </a:xfrm>
              <a:prstGeom prst="rect">
                <a:avLst/>
              </a:prstGeom>
            </p:spPr>
          </p:pic>
          <p:pic>
            <p:nvPicPr>
              <p:cNvPr id="20" name="Picture 19"/>
              <p:cNvPicPr>
                <a:picLocks noChangeAspect="1"/>
              </p:cNvPicPr>
              <p:nvPr/>
            </p:nvPicPr>
            <p:blipFill rotWithShape="1"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82" r="-1"/>
              <a:stretch/>
            </p:blipFill>
            <p:spPr>
              <a:xfrm rot="16200000" flipV="1">
                <a:off x="1645756" y="2245419"/>
                <a:ext cx="1056864" cy="1595224"/>
              </a:xfrm>
              <a:prstGeom prst="rect">
                <a:avLst/>
              </a:prstGeom>
            </p:spPr>
          </p:pic>
          <p:pic>
            <p:nvPicPr>
              <p:cNvPr id="21" name="Picture 20"/>
              <p:cNvPicPr>
                <a:picLocks noChangeAspect="1"/>
              </p:cNvPicPr>
              <p:nvPr/>
            </p:nvPicPr>
            <p:blipFill rotWithShape="1">
              <a:blip r:embed="rId17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18156" b="-216"/>
              <a:stretch/>
            </p:blipFill>
            <p:spPr>
              <a:xfrm rot="16200000" flipH="1">
                <a:off x="3063043" y="2161138"/>
                <a:ext cx="1024217" cy="1663905"/>
              </a:xfrm>
              <a:prstGeom prst="rect">
                <a:avLst/>
              </a:prstGeom>
            </p:spPr>
          </p:pic>
        </p:grpSp>
        <p:sp>
          <p:nvSpPr>
            <p:cNvPr id="4" name="Rectangle 3"/>
            <p:cNvSpPr/>
            <p:nvPr/>
          </p:nvSpPr>
          <p:spPr>
            <a:xfrm>
              <a:off x="537475" y="505774"/>
              <a:ext cx="332165" cy="2308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900" kern="1200" dirty="0">
                  <a:solidFill>
                    <a:srgbClr val="000000"/>
                  </a:solidFill>
                  <a:effectLst/>
                  <a:latin typeface="Arial"/>
                  <a:ea typeface="SimSun"/>
                </a:rPr>
                <a:t>LN</a:t>
              </a:r>
              <a:endParaRPr lang="en-US" sz="1200" dirty="0">
                <a:effectLst/>
                <a:latin typeface="Times New Roman"/>
                <a:ea typeface="SimSun"/>
              </a:endParaRPr>
            </a:p>
          </p:txBody>
        </p:sp>
        <p:cxnSp>
          <p:nvCxnSpPr>
            <p:cNvPr id="5" name="Straight Arrow Connector 4"/>
            <p:cNvCxnSpPr/>
            <p:nvPr/>
          </p:nvCxnSpPr>
          <p:spPr>
            <a:xfrm flipH="1">
              <a:off x="595822" y="822204"/>
              <a:ext cx="22860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Rectangle 25"/>
          <p:cNvSpPr/>
          <p:nvPr/>
        </p:nvSpPr>
        <p:spPr>
          <a:xfrm>
            <a:off x="585497" y="2808872"/>
            <a:ext cx="51167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>
                <a:solidFill>
                  <a:srgbClr val="000000"/>
                </a:solidFill>
                <a:latin typeface="Arial"/>
                <a:ea typeface="SimSun"/>
              </a:rPr>
              <a:t>5 </a:t>
            </a:r>
            <a:r>
              <a:rPr lang="en-US" sz="1000" dirty="0" err="1" smtClean="0">
                <a:solidFill>
                  <a:srgbClr val="000000"/>
                </a:solidFill>
                <a:latin typeface="Arial"/>
                <a:ea typeface="SimSun"/>
              </a:rPr>
              <a:t>wks</a:t>
            </a:r>
            <a:endParaRPr lang="en-US" sz="1000" dirty="0">
              <a:latin typeface="Times New Roman"/>
              <a:ea typeface="SimSun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85497" y="3507273"/>
            <a:ext cx="51167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 smtClean="0">
                <a:solidFill>
                  <a:srgbClr val="000000"/>
                </a:solidFill>
                <a:latin typeface="Arial"/>
                <a:ea typeface="SimSun"/>
              </a:rPr>
              <a:t>6 </a:t>
            </a:r>
            <a:r>
              <a:rPr lang="en-US" sz="1000" dirty="0" err="1" smtClean="0">
                <a:solidFill>
                  <a:srgbClr val="000000"/>
                </a:solidFill>
                <a:latin typeface="Arial"/>
                <a:ea typeface="SimSun"/>
              </a:rPr>
              <a:t>wks</a:t>
            </a:r>
            <a:endParaRPr lang="en-US" sz="1000" dirty="0">
              <a:latin typeface="Times New Roman"/>
              <a:ea typeface="SimSun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85497" y="4205674"/>
            <a:ext cx="51167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 smtClean="0">
                <a:solidFill>
                  <a:srgbClr val="000000"/>
                </a:solidFill>
                <a:latin typeface="Arial"/>
                <a:ea typeface="SimSun"/>
              </a:rPr>
              <a:t>7 </a:t>
            </a:r>
            <a:r>
              <a:rPr lang="en-US" sz="1000" dirty="0" err="1" smtClean="0">
                <a:solidFill>
                  <a:srgbClr val="000000"/>
                </a:solidFill>
                <a:latin typeface="Arial"/>
                <a:ea typeface="SimSun"/>
              </a:rPr>
              <a:t>wks</a:t>
            </a:r>
            <a:endParaRPr lang="en-US" sz="1000" dirty="0">
              <a:latin typeface="Times New Roman"/>
              <a:ea typeface="SimSun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85497" y="4904075"/>
            <a:ext cx="58221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 smtClean="0">
                <a:solidFill>
                  <a:srgbClr val="000000"/>
                </a:solidFill>
                <a:latin typeface="Arial"/>
                <a:ea typeface="SimSun"/>
              </a:rPr>
              <a:t>10 </a:t>
            </a:r>
            <a:r>
              <a:rPr lang="en-US" sz="1000" smtClean="0">
                <a:solidFill>
                  <a:srgbClr val="000000"/>
                </a:solidFill>
                <a:latin typeface="Arial"/>
                <a:ea typeface="SimSun"/>
              </a:rPr>
              <a:t>wks</a:t>
            </a:r>
            <a:endParaRPr lang="en-US" sz="1000" dirty="0">
              <a:latin typeface="Times New Roman"/>
              <a:ea typeface="SimSun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645920" y="2020592"/>
            <a:ext cx="25519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 smtClean="0">
                <a:solidFill>
                  <a:srgbClr val="000000"/>
                </a:solidFill>
                <a:latin typeface="Arial"/>
                <a:ea typeface="SimSun"/>
              </a:rPr>
              <a:t>0</a:t>
            </a:r>
            <a:endParaRPr lang="en-US" sz="1000" dirty="0"/>
          </a:p>
        </p:txBody>
      </p:sp>
      <p:sp>
        <p:nvSpPr>
          <p:cNvPr id="31" name="Rectangle 30"/>
          <p:cNvSpPr/>
          <p:nvPr/>
        </p:nvSpPr>
        <p:spPr>
          <a:xfrm>
            <a:off x="2794824" y="2020592"/>
            <a:ext cx="25519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 smtClean="0">
                <a:solidFill>
                  <a:srgbClr val="000000"/>
                </a:solidFill>
                <a:latin typeface="Arial"/>
                <a:ea typeface="SimSun"/>
              </a:rPr>
              <a:t>5</a:t>
            </a:r>
            <a:endParaRPr lang="en-US" sz="1000" dirty="0"/>
          </a:p>
        </p:txBody>
      </p:sp>
      <p:sp>
        <p:nvSpPr>
          <p:cNvPr id="32" name="Rectangle 31"/>
          <p:cNvSpPr/>
          <p:nvPr/>
        </p:nvSpPr>
        <p:spPr>
          <a:xfrm>
            <a:off x="3943728" y="2020592"/>
            <a:ext cx="39626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 smtClean="0">
                <a:solidFill>
                  <a:srgbClr val="000000"/>
                </a:solidFill>
                <a:latin typeface="Arial"/>
                <a:ea typeface="SimSun"/>
              </a:rPr>
              <a:t>100</a:t>
            </a:r>
            <a:endParaRPr lang="en-US" sz="1000" dirty="0"/>
          </a:p>
        </p:txBody>
      </p:sp>
      <p:sp>
        <p:nvSpPr>
          <p:cNvPr id="33" name="Rectangle 32"/>
          <p:cNvSpPr/>
          <p:nvPr/>
        </p:nvSpPr>
        <p:spPr>
          <a:xfrm>
            <a:off x="5233697" y="2020592"/>
            <a:ext cx="39626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b="1" dirty="0" smtClean="0">
                <a:solidFill>
                  <a:srgbClr val="000000"/>
                </a:solidFill>
                <a:latin typeface="Arial"/>
                <a:ea typeface="SimSun"/>
              </a:rPr>
              <a:t>500</a:t>
            </a:r>
            <a:endParaRPr lang="en-US" sz="1000" dirty="0"/>
          </a:p>
        </p:txBody>
      </p:sp>
      <p:sp>
        <p:nvSpPr>
          <p:cNvPr id="34" name="TextBox 33"/>
          <p:cNvSpPr txBox="1"/>
          <p:nvPr/>
        </p:nvSpPr>
        <p:spPr>
          <a:xfrm>
            <a:off x="2709180" y="8133328"/>
            <a:ext cx="19239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 pitchFamily="34" charset="0"/>
                <a:cs typeface="Arial" pitchFamily="34" charset="0"/>
              </a:rPr>
              <a:t>Li et al</a:t>
            </a:r>
          </a:p>
          <a:p>
            <a:pPr algn="ctr"/>
            <a:r>
              <a:rPr lang="en-US" sz="1200" dirty="0" smtClean="0">
                <a:latin typeface="Arial" pitchFamily="34" charset="0"/>
                <a:cs typeface="Arial" pitchFamily="34" charset="0"/>
              </a:rPr>
              <a:t>Supplementary Figure S3</a:t>
            </a:r>
            <a:endParaRPr lang="en-US" sz="1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2922423" y="1524000"/>
            <a:ext cx="127631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kern="1200" dirty="0" err="1" smtClean="0">
                <a:solidFill>
                  <a:srgbClr val="000000"/>
                </a:solidFill>
                <a:effectLst/>
                <a:latin typeface="Arial"/>
                <a:ea typeface="SimSun"/>
              </a:rPr>
              <a:t>Genistein</a:t>
            </a:r>
            <a:r>
              <a:rPr lang="en-US" sz="1200" kern="1200" dirty="0" smtClean="0">
                <a:solidFill>
                  <a:srgbClr val="000000"/>
                </a:solidFill>
                <a:effectLst/>
                <a:latin typeface="Arial"/>
                <a:ea typeface="SimSun"/>
              </a:rPr>
              <a:t> (ppm)</a:t>
            </a:r>
            <a:endParaRPr lang="en-US" sz="1200" dirty="0">
              <a:effectLst/>
              <a:latin typeface="Times New Roman"/>
              <a:ea typeface="SimSun"/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>
            <a:off x="1116412" y="1874520"/>
            <a:ext cx="49377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87623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25290</TotalTime>
  <Words>53</Words>
  <Application>Microsoft Office PowerPoint</Application>
  <PresentationFormat>On-screen Show (4:3)</PresentationFormat>
  <Paragraphs>28</Paragraphs>
  <Slides>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240</cp:revision>
  <cp:lastPrinted>2013-11-22T13:42:01Z</cp:lastPrinted>
  <dcterms:created xsi:type="dcterms:W3CDTF">2013-06-12T21:15:48Z</dcterms:created>
  <dcterms:modified xsi:type="dcterms:W3CDTF">2013-12-04T16:15:01Z</dcterms:modified>
</cp:coreProperties>
</file>