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270" r:id="rId2"/>
    <p:sldId id="279" r:id="rId3"/>
    <p:sldId id="273" r:id="rId4"/>
    <p:sldId id="262" r:id="rId5"/>
    <p:sldId id="284" r:id="rId6"/>
    <p:sldId id="277" r:id="rId7"/>
    <p:sldId id="281" r:id="rId8"/>
    <p:sldId id="274" r:id="rId9"/>
    <p:sldId id="283" r:id="rId10"/>
  </p:sldIdLst>
  <p:sldSz cx="6858000" cy="9906000" type="A4"/>
  <p:notesSz cx="6858000" cy="9144000"/>
  <p:custDataLst>
    <p:tags r:id="rId13"/>
  </p:custDataLst>
  <p:defaultTextStyle>
    <a:defPPr>
      <a:defRPr lang="en-US"/>
    </a:defPPr>
    <a:lvl1pPr marL="0" algn="l" defTabSz="457034" rtl="0" eaLnBrk="1" latinLnBrk="0" hangingPunct="1">
      <a:defRPr sz="1800" kern="1200">
        <a:solidFill>
          <a:schemeClr val="tx1"/>
        </a:solidFill>
        <a:latin typeface="+mn-lt"/>
        <a:ea typeface="+mn-ea"/>
        <a:cs typeface="+mn-cs"/>
      </a:defRPr>
    </a:lvl1pPr>
    <a:lvl2pPr marL="457034" algn="l" defTabSz="457034" rtl="0" eaLnBrk="1" latinLnBrk="0" hangingPunct="1">
      <a:defRPr sz="1800" kern="1200">
        <a:solidFill>
          <a:schemeClr val="tx1"/>
        </a:solidFill>
        <a:latin typeface="+mn-lt"/>
        <a:ea typeface="+mn-ea"/>
        <a:cs typeface="+mn-cs"/>
      </a:defRPr>
    </a:lvl2pPr>
    <a:lvl3pPr marL="914070" algn="l" defTabSz="457034" rtl="0" eaLnBrk="1" latinLnBrk="0" hangingPunct="1">
      <a:defRPr sz="1800" kern="1200">
        <a:solidFill>
          <a:schemeClr val="tx1"/>
        </a:solidFill>
        <a:latin typeface="+mn-lt"/>
        <a:ea typeface="+mn-ea"/>
        <a:cs typeface="+mn-cs"/>
      </a:defRPr>
    </a:lvl3pPr>
    <a:lvl4pPr marL="1371106" algn="l" defTabSz="457034" rtl="0" eaLnBrk="1" latinLnBrk="0" hangingPunct="1">
      <a:defRPr sz="1800" kern="1200">
        <a:solidFill>
          <a:schemeClr val="tx1"/>
        </a:solidFill>
        <a:latin typeface="+mn-lt"/>
        <a:ea typeface="+mn-ea"/>
        <a:cs typeface="+mn-cs"/>
      </a:defRPr>
    </a:lvl4pPr>
    <a:lvl5pPr marL="1828140" algn="l" defTabSz="457034" rtl="0" eaLnBrk="1" latinLnBrk="0" hangingPunct="1">
      <a:defRPr sz="1800" kern="1200">
        <a:solidFill>
          <a:schemeClr val="tx1"/>
        </a:solidFill>
        <a:latin typeface="+mn-lt"/>
        <a:ea typeface="+mn-ea"/>
        <a:cs typeface="+mn-cs"/>
      </a:defRPr>
    </a:lvl5pPr>
    <a:lvl6pPr marL="2285176" algn="l" defTabSz="457034" rtl="0" eaLnBrk="1" latinLnBrk="0" hangingPunct="1">
      <a:defRPr sz="1800" kern="1200">
        <a:solidFill>
          <a:schemeClr val="tx1"/>
        </a:solidFill>
        <a:latin typeface="+mn-lt"/>
        <a:ea typeface="+mn-ea"/>
        <a:cs typeface="+mn-cs"/>
      </a:defRPr>
    </a:lvl6pPr>
    <a:lvl7pPr marL="2742211" algn="l" defTabSz="457034" rtl="0" eaLnBrk="1" latinLnBrk="0" hangingPunct="1">
      <a:defRPr sz="1800" kern="1200">
        <a:solidFill>
          <a:schemeClr val="tx1"/>
        </a:solidFill>
        <a:latin typeface="+mn-lt"/>
        <a:ea typeface="+mn-ea"/>
        <a:cs typeface="+mn-cs"/>
      </a:defRPr>
    </a:lvl7pPr>
    <a:lvl8pPr marL="3199246" algn="l" defTabSz="457034" rtl="0" eaLnBrk="1" latinLnBrk="0" hangingPunct="1">
      <a:defRPr sz="1800" kern="1200">
        <a:solidFill>
          <a:schemeClr val="tx1"/>
        </a:solidFill>
        <a:latin typeface="+mn-lt"/>
        <a:ea typeface="+mn-ea"/>
        <a:cs typeface="+mn-cs"/>
      </a:defRPr>
    </a:lvl8pPr>
    <a:lvl9pPr marL="3656281" algn="l" defTabSz="457034"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96" userDrawn="1">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833" autoAdjust="0"/>
    <p:restoredTop sz="94660"/>
  </p:normalViewPr>
  <p:slideViewPr>
    <p:cSldViewPr snapToGrid="0" snapToObjects="1">
      <p:cViewPr varScale="1">
        <p:scale>
          <a:sx n="70" d="100"/>
          <a:sy n="70" d="100"/>
        </p:scale>
        <p:origin x="1308" y="78"/>
      </p:cViewPr>
      <p:guideLst>
        <p:guide orient="horz" pos="3096"/>
        <p:guide pos="2160"/>
      </p:guideLst>
    </p:cSldViewPr>
  </p:slideViewPr>
  <p:notesTextViewPr>
    <p:cViewPr>
      <p:scale>
        <a:sx n="100" d="100"/>
        <a:sy n="100" d="100"/>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 Id="rId4"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8.emf"/><Relationship Id="rId7" Type="http://schemas.openxmlformats.org/officeDocument/2006/relationships/image" Target="../media/image32.emf"/><Relationship Id="rId2" Type="http://schemas.openxmlformats.org/officeDocument/2006/relationships/image" Target="../media/image27.emf"/><Relationship Id="rId1" Type="http://schemas.openxmlformats.org/officeDocument/2006/relationships/image" Target="../media/image26.emf"/><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image" Target="../media/image33.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image" Target="../media/image38.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image" Target="../media/image42.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image" Target="../media/image44.emf"/><Relationship Id="rId4" Type="http://schemas.openxmlformats.org/officeDocument/2006/relationships/image" Target="../media/image4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06F34A1-2546-6F46-8F39-0633593FB27F}" type="datetimeFigureOut">
              <a:rPr lang="en-US" smtClean="0"/>
              <a:pPr/>
              <a:t>1/27/2014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4F7D4E8-468F-954A-A712-E7B2509A56C5}" type="slidenum">
              <a:rPr lang="en-US" smtClean="0"/>
              <a:pPr/>
              <a:t>‹#›</a:t>
            </a:fld>
            <a:endParaRPr lang="en-US"/>
          </a:p>
        </p:txBody>
      </p:sp>
    </p:spTree>
    <p:extLst>
      <p:ext uri="{BB962C8B-B14F-4D97-AF65-F5344CB8AC3E}">
        <p14:creationId xmlns:p14="http://schemas.microsoft.com/office/powerpoint/2010/main" val="30569203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5772B6-FC99-8847-8F83-067797BEBF69}" type="datetimeFigureOut">
              <a:rPr lang="en-US" smtClean="0"/>
              <a:pPr/>
              <a:t>1/27/2014</a:t>
            </a:fld>
            <a:endParaRPr 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6A01BF-B686-0749-95C1-C9BAF9DE0005}" type="slidenum">
              <a:rPr lang="en-US" smtClean="0"/>
              <a:pPr/>
              <a:t>‹#›</a:t>
            </a:fld>
            <a:endParaRPr lang="en-US"/>
          </a:p>
        </p:txBody>
      </p:sp>
    </p:spTree>
    <p:extLst>
      <p:ext uri="{BB962C8B-B14F-4D97-AF65-F5344CB8AC3E}">
        <p14:creationId xmlns:p14="http://schemas.microsoft.com/office/powerpoint/2010/main" val="4100886125"/>
      </p:ext>
    </p:extLst>
  </p:cSld>
  <p:clrMap bg1="lt1" tx1="dk1" bg2="lt2" tx2="dk2" accent1="accent1" accent2="accent2" accent3="accent3" accent4="accent4" accent5="accent5" accent6="accent6" hlink="hlink" folHlink="folHlink"/>
  <p:notesStyle>
    <a:lvl1pPr marL="0" algn="l" defTabSz="457117" rtl="0" eaLnBrk="1" latinLnBrk="0" hangingPunct="1">
      <a:defRPr sz="1200" kern="1200">
        <a:solidFill>
          <a:schemeClr val="tx1"/>
        </a:solidFill>
        <a:latin typeface="+mn-lt"/>
        <a:ea typeface="+mn-ea"/>
        <a:cs typeface="+mn-cs"/>
      </a:defRPr>
    </a:lvl1pPr>
    <a:lvl2pPr marL="457117" algn="l" defTabSz="457117" rtl="0" eaLnBrk="1" latinLnBrk="0" hangingPunct="1">
      <a:defRPr sz="1200" kern="1200">
        <a:solidFill>
          <a:schemeClr val="tx1"/>
        </a:solidFill>
        <a:latin typeface="+mn-lt"/>
        <a:ea typeface="+mn-ea"/>
        <a:cs typeface="+mn-cs"/>
      </a:defRPr>
    </a:lvl2pPr>
    <a:lvl3pPr marL="914235" algn="l" defTabSz="457117" rtl="0" eaLnBrk="1" latinLnBrk="0" hangingPunct="1">
      <a:defRPr sz="1200" kern="1200">
        <a:solidFill>
          <a:schemeClr val="tx1"/>
        </a:solidFill>
        <a:latin typeface="+mn-lt"/>
        <a:ea typeface="+mn-ea"/>
        <a:cs typeface="+mn-cs"/>
      </a:defRPr>
    </a:lvl3pPr>
    <a:lvl4pPr marL="1371353" algn="l" defTabSz="457117" rtl="0" eaLnBrk="1" latinLnBrk="0" hangingPunct="1">
      <a:defRPr sz="1200" kern="1200">
        <a:solidFill>
          <a:schemeClr val="tx1"/>
        </a:solidFill>
        <a:latin typeface="+mn-lt"/>
        <a:ea typeface="+mn-ea"/>
        <a:cs typeface="+mn-cs"/>
      </a:defRPr>
    </a:lvl4pPr>
    <a:lvl5pPr marL="1828470" algn="l" defTabSz="457117" rtl="0" eaLnBrk="1" latinLnBrk="0" hangingPunct="1">
      <a:defRPr sz="1200" kern="1200">
        <a:solidFill>
          <a:schemeClr val="tx1"/>
        </a:solidFill>
        <a:latin typeface="+mn-lt"/>
        <a:ea typeface="+mn-ea"/>
        <a:cs typeface="+mn-cs"/>
      </a:defRPr>
    </a:lvl5pPr>
    <a:lvl6pPr marL="2285588" algn="l" defTabSz="457117" rtl="0" eaLnBrk="1" latinLnBrk="0" hangingPunct="1">
      <a:defRPr sz="1200" kern="1200">
        <a:solidFill>
          <a:schemeClr val="tx1"/>
        </a:solidFill>
        <a:latin typeface="+mn-lt"/>
        <a:ea typeface="+mn-ea"/>
        <a:cs typeface="+mn-cs"/>
      </a:defRPr>
    </a:lvl6pPr>
    <a:lvl7pPr marL="2742705" algn="l" defTabSz="457117" rtl="0" eaLnBrk="1" latinLnBrk="0" hangingPunct="1">
      <a:defRPr sz="1200" kern="1200">
        <a:solidFill>
          <a:schemeClr val="tx1"/>
        </a:solidFill>
        <a:latin typeface="+mn-lt"/>
        <a:ea typeface="+mn-ea"/>
        <a:cs typeface="+mn-cs"/>
      </a:defRPr>
    </a:lvl7pPr>
    <a:lvl8pPr marL="3199823" algn="l" defTabSz="457117" rtl="0" eaLnBrk="1" latinLnBrk="0" hangingPunct="1">
      <a:defRPr sz="1200" kern="1200">
        <a:solidFill>
          <a:schemeClr val="tx1"/>
        </a:solidFill>
        <a:latin typeface="+mn-lt"/>
        <a:ea typeface="+mn-ea"/>
        <a:cs typeface="+mn-cs"/>
      </a:defRPr>
    </a:lvl8pPr>
    <a:lvl9pPr marL="3656940" algn="l" defTabSz="45711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1550" y="685800"/>
            <a:ext cx="23749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6A01BF-B686-0749-95C1-C9BAF9DE0005}" type="slidenum">
              <a:rPr lang="en-US" smtClean="0"/>
              <a:pPr/>
              <a:t>6</a:t>
            </a:fld>
            <a:endParaRPr lang="en-US"/>
          </a:p>
        </p:txBody>
      </p:sp>
    </p:spTree>
    <p:extLst>
      <p:ext uri="{BB962C8B-B14F-4D97-AF65-F5344CB8AC3E}">
        <p14:creationId xmlns:p14="http://schemas.microsoft.com/office/powerpoint/2010/main" val="572389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3"/>
            <a:ext cx="5829300" cy="2123369"/>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34" indent="0" algn="ctr">
              <a:buNone/>
              <a:defRPr>
                <a:solidFill>
                  <a:schemeClr val="tx1">
                    <a:tint val="75000"/>
                  </a:schemeClr>
                </a:solidFill>
              </a:defRPr>
            </a:lvl2pPr>
            <a:lvl3pPr marL="914070" indent="0" algn="ctr">
              <a:buNone/>
              <a:defRPr>
                <a:solidFill>
                  <a:schemeClr val="tx1">
                    <a:tint val="75000"/>
                  </a:schemeClr>
                </a:solidFill>
              </a:defRPr>
            </a:lvl3pPr>
            <a:lvl4pPr marL="1371106" indent="0" algn="ctr">
              <a:buNone/>
              <a:defRPr>
                <a:solidFill>
                  <a:schemeClr val="tx1">
                    <a:tint val="75000"/>
                  </a:schemeClr>
                </a:solidFill>
              </a:defRPr>
            </a:lvl4pPr>
            <a:lvl5pPr marL="1828140" indent="0" algn="ctr">
              <a:buNone/>
              <a:defRPr>
                <a:solidFill>
                  <a:schemeClr val="tx1">
                    <a:tint val="75000"/>
                  </a:schemeClr>
                </a:solidFill>
              </a:defRPr>
            </a:lvl5pPr>
            <a:lvl6pPr marL="2285176" indent="0" algn="ctr">
              <a:buNone/>
              <a:defRPr>
                <a:solidFill>
                  <a:schemeClr val="tx1">
                    <a:tint val="75000"/>
                  </a:schemeClr>
                </a:solidFill>
              </a:defRPr>
            </a:lvl6pPr>
            <a:lvl7pPr marL="2742211" indent="0" algn="ctr">
              <a:buNone/>
              <a:defRPr>
                <a:solidFill>
                  <a:schemeClr val="tx1">
                    <a:tint val="75000"/>
                  </a:schemeClr>
                </a:solidFill>
              </a:defRPr>
            </a:lvl7pPr>
            <a:lvl8pPr marL="3199246" indent="0" algn="ctr">
              <a:buNone/>
              <a:defRPr>
                <a:solidFill>
                  <a:schemeClr val="tx1">
                    <a:tint val="75000"/>
                  </a:schemeClr>
                </a:solidFill>
              </a:defRPr>
            </a:lvl8pPr>
            <a:lvl9pPr marL="3656281"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6DCD2BC-6C5E-D847-8B84-0DB1BE2A5A05}" type="datetimeFigureOut">
              <a:rPr lang="en-US" smtClean="0"/>
              <a:pPr/>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B0002-85CE-E441-A0BF-562BDAC297C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Date Placeholder 3"/>
          <p:cNvSpPr>
            <a:spLocks noGrp="1"/>
          </p:cNvSpPr>
          <p:nvPr>
            <p:ph type="dt" sz="half" idx="10"/>
          </p:nvPr>
        </p:nvSpPr>
        <p:spPr/>
        <p:txBody>
          <a:bodyPr/>
          <a:lstStyle/>
          <a:p>
            <a:fld id="{06DCD2BC-6C5E-D847-8B84-0DB1BE2A5A05}" type="datetimeFigureOut">
              <a:rPr lang="en-US" smtClean="0"/>
              <a:pPr/>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B0002-85CE-E441-A0BF-562BDAC297C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86387" y="396703"/>
            <a:ext cx="1671638" cy="8452203"/>
          </a:xfrm>
        </p:spPr>
        <p:txBody>
          <a:bodyPr vert="eaVert"/>
          <a:lstStyle/>
          <a:p>
            <a:r>
              <a:rPr lang="en-US" altLang="zh-CN" smtClean="0"/>
              <a:t>Click to edit Master title style</a:t>
            </a:r>
            <a:endParaRPr lang="en-US"/>
          </a:p>
        </p:txBody>
      </p:sp>
      <p:sp>
        <p:nvSpPr>
          <p:cNvPr id="3" name="Vertical Text Placeholder 2"/>
          <p:cNvSpPr>
            <a:spLocks noGrp="1"/>
          </p:cNvSpPr>
          <p:nvPr>
            <p:ph type="body" orient="vert" idx="1"/>
          </p:nvPr>
        </p:nvSpPr>
        <p:spPr>
          <a:xfrm>
            <a:off x="371476" y="396703"/>
            <a:ext cx="4900613" cy="8452203"/>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Date Placeholder 3"/>
          <p:cNvSpPr>
            <a:spLocks noGrp="1"/>
          </p:cNvSpPr>
          <p:nvPr>
            <p:ph type="dt" sz="half" idx="10"/>
          </p:nvPr>
        </p:nvSpPr>
        <p:spPr/>
        <p:txBody>
          <a:bodyPr/>
          <a:lstStyle/>
          <a:p>
            <a:fld id="{06DCD2BC-6C5E-D847-8B84-0DB1BE2A5A05}" type="datetimeFigureOut">
              <a:rPr lang="en-US" smtClean="0"/>
              <a:pPr/>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B0002-85CE-E441-A0BF-562BDAC297C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Date Placeholder 3"/>
          <p:cNvSpPr>
            <a:spLocks noGrp="1"/>
          </p:cNvSpPr>
          <p:nvPr>
            <p:ph type="dt" sz="half" idx="10"/>
          </p:nvPr>
        </p:nvSpPr>
        <p:spPr/>
        <p:txBody>
          <a:bodyPr/>
          <a:lstStyle/>
          <a:p>
            <a:fld id="{06DCD2BC-6C5E-D847-8B84-0DB1BE2A5A05}" type="datetimeFigureOut">
              <a:rPr lang="en-US" smtClean="0"/>
              <a:pPr/>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B0002-85CE-E441-A0BF-562BDAC297C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4"/>
            <a:ext cx="5829300" cy="1967442"/>
          </a:xfrm>
        </p:spPr>
        <p:txBody>
          <a:bodyPr anchor="t"/>
          <a:lstStyle>
            <a:lvl1pPr algn="l">
              <a:defRPr sz="4000" b="1" cap="all"/>
            </a:lvl1pPr>
          </a:lstStyle>
          <a:p>
            <a:r>
              <a:rPr lang="en-US" altLang="zh-CN" smtClean="0"/>
              <a:t>Click to edit Master title style</a:t>
            </a:r>
            <a:endParaRPr lang="en-US"/>
          </a:p>
        </p:txBody>
      </p:sp>
      <p:sp>
        <p:nvSpPr>
          <p:cNvPr id="3" name="Text Placeholder 2"/>
          <p:cNvSpPr>
            <a:spLocks noGrp="1"/>
          </p:cNvSpPr>
          <p:nvPr>
            <p:ph type="body" idx="1"/>
          </p:nvPr>
        </p:nvSpPr>
        <p:spPr>
          <a:xfrm>
            <a:off x="541735" y="4198588"/>
            <a:ext cx="5829300" cy="2166937"/>
          </a:xfrm>
        </p:spPr>
        <p:txBody>
          <a:bodyPr anchor="b"/>
          <a:lstStyle>
            <a:lvl1pPr marL="0" indent="0">
              <a:buNone/>
              <a:defRPr sz="2000">
                <a:solidFill>
                  <a:schemeClr val="tx1">
                    <a:tint val="75000"/>
                  </a:schemeClr>
                </a:solidFill>
              </a:defRPr>
            </a:lvl1pPr>
            <a:lvl2pPr marL="457034" indent="0">
              <a:buNone/>
              <a:defRPr sz="1800">
                <a:solidFill>
                  <a:schemeClr val="tx1">
                    <a:tint val="75000"/>
                  </a:schemeClr>
                </a:solidFill>
              </a:defRPr>
            </a:lvl2pPr>
            <a:lvl3pPr marL="914070" indent="0">
              <a:buNone/>
              <a:defRPr sz="1600">
                <a:solidFill>
                  <a:schemeClr val="tx1">
                    <a:tint val="75000"/>
                  </a:schemeClr>
                </a:solidFill>
              </a:defRPr>
            </a:lvl3pPr>
            <a:lvl4pPr marL="1371106" indent="0">
              <a:buNone/>
              <a:defRPr sz="1400">
                <a:solidFill>
                  <a:schemeClr val="tx1">
                    <a:tint val="75000"/>
                  </a:schemeClr>
                </a:solidFill>
              </a:defRPr>
            </a:lvl4pPr>
            <a:lvl5pPr marL="1828140" indent="0">
              <a:buNone/>
              <a:defRPr sz="1400">
                <a:solidFill>
                  <a:schemeClr val="tx1">
                    <a:tint val="75000"/>
                  </a:schemeClr>
                </a:solidFill>
              </a:defRPr>
            </a:lvl5pPr>
            <a:lvl6pPr marL="2285176" indent="0">
              <a:buNone/>
              <a:defRPr sz="1400">
                <a:solidFill>
                  <a:schemeClr val="tx1">
                    <a:tint val="75000"/>
                  </a:schemeClr>
                </a:solidFill>
              </a:defRPr>
            </a:lvl6pPr>
            <a:lvl7pPr marL="2742211" indent="0">
              <a:buNone/>
              <a:defRPr sz="1400">
                <a:solidFill>
                  <a:schemeClr val="tx1">
                    <a:tint val="75000"/>
                  </a:schemeClr>
                </a:solidFill>
              </a:defRPr>
            </a:lvl7pPr>
            <a:lvl8pPr marL="3199246" indent="0">
              <a:buNone/>
              <a:defRPr sz="1400">
                <a:solidFill>
                  <a:schemeClr val="tx1">
                    <a:tint val="75000"/>
                  </a:schemeClr>
                </a:solidFill>
              </a:defRPr>
            </a:lvl8pPr>
            <a:lvl9pPr marL="3656281" indent="0">
              <a:buNone/>
              <a:defRPr sz="14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06DCD2BC-6C5E-D847-8B84-0DB1BE2A5A05}" type="datetimeFigureOut">
              <a:rPr lang="en-US" smtClean="0"/>
              <a:pPr/>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B0002-85CE-E441-A0BF-562BDAC297C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a:p>
        </p:txBody>
      </p:sp>
      <p:sp>
        <p:nvSpPr>
          <p:cNvPr id="3" name="Content Placeholder 2"/>
          <p:cNvSpPr>
            <a:spLocks noGrp="1"/>
          </p:cNvSpPr>
          <p:nvPr>
            <p:ph sz="half" idx="1"/>
          </p:nvPr>
        </p:nvSpPr>
        <p:spPr>
          <a:xfrm>
            <a:off x="371477" y="2311402"/>
            <a:ext cx="3286125"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Content Placeholder 3"/>
          <p:cNvSpPr>
            <a:spLocks noGrp="1"/>
          </p:cNvSpPr>
          <p:nvPr>
            <p:ph sz="half" idx="2"/>
          </p:nvPr>
        </p:nvSpPr>
        <p:spPr>
          <a:xfrm>
            <a:off x="3771902" y="2311402"/>
            <a:ext cx="3286125"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5" name="Date Placeholder 4"/>
          <p:cNvSpPr>
            <a:spLocks noGrp="1"/>
          </p:cNvSpPr>
          <p:nvPr>
            <p:ph type="dt" sz="half" idx="10"/>
          </p:nvPr>
        </p:nvSpPr>
        <p:spPr/>
        <p:txBody>
          <a:bodyPr/>
          <a:lstStyle/>
          <a:p>
            <a:fld id="{06DCD2BC-6C5E-D847-8B84-0DB1BE2A5A05}" type="datetimeFigureOut">
              <a:rPr lang="en-US" smtClean="0"/>
              <a:pPr/>
              <a:t>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DB0002-85CE-E441-A0BF-562BDAC297C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ltLang="zh-CN" smtClean="0"/>
              <a:t>Click to edit Master title style</a:t>
            </a:r>
            <a:endParaRPr lang="en-US"/>
          </a:p>
        </p:txBody>
      </p:sp>
      <p:sp>
        <p:nvSpPr>
          <p:cNvPr id="3" name="Text Placeholder 2"/>
          <p:cNvSpPr>
            <a:spLocks noGrp="1"/>
          </p:cNvSpPr>
          <p:nvPr>
            <p:ph type="body" idx="1"/>
          </p:nvPr>
        </p:nvSpPr>
        <p:spPr>
          <a:xfrm>
            <a:off x="342902" y="2217387"/>
            <a:ext cx="3030141" cy="924101"/>
          </a:xfrm>
        </p:spPr>
        <p:txBody>
          <a:bodyPr anchor="b"/>
          <a:lstStyle>
            <a:lvl1pPr marL="0" indent="0">
              <a:buNone/>
              <a:defRPr sz="2400" b="1"/>
            </a:lvl1pPr>
            <a:lvl2pPr marL="457034" indent="0">
              <a:buNone/>
              <a:defRPr sz="2000" b="1"/>
            </a:lvl2pPr>
            <a:lvl3pPr marL="914070" indent="0">
              <a:buNone/>
              <a:defRPr sz="1800" b="1"/>
            </a:lvl3pPr>
            <a:lvl4pPr marL="1371106" indent="0">
              <a:buNone/>
              <a:defRPr sz="1600" b="1"/>
            </a:lvl4pPr>
            <a:lvl5pPr marL="1828140" indent="0">
              <a:buNone/>
              <a:defRPr sz="1600" b="1"/>
            </a:lvl5pPr>
            <a:lvl6pPr marL="2285176" indent="0">
              <a:buNone/>
              <a:defRPr sz="1600" b="1"/>
            </a:lvl6pPr>
            <a:lvl7pPr marL="2742211" indent="0">
              <a:buNone/>
              <a:defRPr sz="1600" b="1"/>
            </a:lvl7pPr>
            <a:lvl8pPr marL="3199246" indent="0">
              <a:buNone/>
              <a:defRPr sz="1600" b="1"/>
            </a:lvl8pPr>
            <a:lvl9pPr marL="3656281"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342902"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5" name="Text Placeholder 4"/>
          <p:cNvSpPr>
            <a:spLocks noGrp="1"/>
          </p:cNvSpPr>
          <p:nvPr>
            <p:ph type="body" sz="quarter" idx="3"/>
          </p:nvPr>
        </p:nvSpPr>
        <p:spPr>
          <a:xfrm>
            <a:off x="3483770" y="2217387"/>
            <a:ext cx="3031332" cy="924101"/>
          </a:xfrm>
        </p:spPr>
        <p:txBody>
          <a:bodyPr anchor="b"/>
          <a:lstStyle>
            <a:lvl1pPr marL="0" indent="0">
              <a:buNone/>
              <a:defRPr sz="2400" b="1"/>
            </a:lvl1pPr>
            <a:lvl2pPr marL="457034" indent="0">
              <a:buNone/>
              <a:defRPr sz="2000" b="1"/>
            </a:lvl2pPr>
            <a:lvl3pPr marL="914070" indent="0">
              <a:buNone/>
              <a:defRPr sz="1800" b="1"/>
            </a:lvl3pPr>
            <a:lvl4pPr marL="1371106" indent="0">
              <a:buNone/>
              <a:defRPr sz="1600" b="1"/>
            </a:lvl4pPr>
            <a:lvl5pPr marL="1828140" indent="0">
              <a:buNone/>
              <a:defRPr sz="1600" b="1"/>
            </a:lvl5pPr>
            <a:lvl6pPr marL="2285176" indent="0">
              <a:buNone/>
              <a:defRPr sz="1600" b="1"/>
            </a:lvl6pPr>
            <a:lvl7pPr marL="2742211" indent="0">
              <a:buNone/>
              <a:defRPr sz="1600" b="1"/>
            </a:lvl7pPr>
            <a:lvl8pPr marL="3199246" indent="0">
              <a:buNone/>
              <a:defRPr sz="1600" b="1"/>
            </a:lvl8pPr>
            <a:lvl9pPr marL="3656281"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3483770" y="3141486"/>
            <a:ext cx="3031332"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7" name="Date Placeholder 6"/>
          <p:cNvSpPr>
            <a:spLocks noGrp="1"/>
          </p:cNvSpPr>
          <p:nvPr>
            <p:ph type="dt" sz="half" idx="10"/>
          </p:nvPr>
        </p:nvSpPr>
        <p:spPr/>
        <p:txBody>
          <a:bodyPr/>
          <a:lstStyle/>
          <a:p>
            <a:fld id="{06DCD2BC-6C5E-D847-8B84-0DB1BE2A5A05}" type="datetimeFigureOut">
              <a:rPr lang="en-US" smtClean="0"/>
              <a:pPr/>
              <a:t>1/27/2014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DB0002-85CE-E441-A0BF-562BDAC297C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a:p>
        </p:txBody>
      </p:sp>
      <p:sp>
        <p:nvSpPr>
          <p:cNvPr id="3" name="Date Placeholder 2"/>
          <p:cNvSpPr>
            <a:spLocks noGrp="1"/>
          </p:cNvSpPr>
          <p:nvPr>
            <p:ph type="dt" sz="half" idx="10"/>
          </p:nvPr>
        </p:nvSpPr>
        <p:spPr/>
        <p:txBody>
          <a:bodyPr/>
          <a:lstStyle/>
          <a:p>
            <a:fld id="{06DCD2BC-6C5E-D847-8B84-0DB1BE2A5A05}" type="datetimeFigureOut">
              <a:rPr lang="en-US" smtClean="0"/>
              <a:pPr/>
              <a:t>1/27/2014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DB0002-85CE-E441-A0BF-562BDAC297C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DCD2BC-6C5E-D847-8B84-0DB1BE2A5A05}" type="datetimeFigureOut">
              <a:rPr lang="en-US" smtClean="0"/>
              <a:pPr/>
              <a:t>1/27/2014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DB0002-85CE-E441-A0BF-562BDAC297C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2" y="394405"/>
            <a:ext cx="2256235" cy="1678517"/>
          </a:xfrm>
        </p:spPr>
        <p:txBody>
          <a:bodyPr anchor="b"/>
          <a:lstStyle>
            <a:lvl1pPr algn="l">
              <a:defRPr sz="2000" b="1"/>
            </a:lvl1pPr>
          </a:lstStyle>
          <a:p>
            <a:r>
              <a:rPr lang="en-US" altLang="zh-CN" smtClean="0"/>
              <a:t>Click to edit Master title style</a:t>
            </a:r>
            <a:endParaRPr lang="en-US"/>
          </a:p>
        </p:txBody>
      </p:sp>
      <p:sp>
        <p:nvSpPr>
          <p:cNvPr id="3" name="Content Placeholder 2"/>
          <p:cNvSpPr>
            <a:spLocks noGrp="1"/>
          </p:cNvSpPr>
          <p:nvPr>
            <p:ph idx="1"/>
          </p:nvPr>
        </p:nvSpPr>
        <p:spPr>
          <a:xfrm>
            <a:off x="2681288" y="394409"/>
            <a:ext cx="3833812"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Text Placeholder 3"/>
          <p:cNvSpPr>
            <a:spLocks noGrp="1"/>
          </p:cNvSpPr>
          <p:nvPr>
            <p:ph type="body" sz="half" idx="2"/>
          </p:nvPr>
        </p:nvSpPr>
        <p:spPr>
          <a:xfrm>
            <a:off x="342902" y="2072925"/>
            <a:ext cx="2256235" cy="6775980"/>
          </a:xfrm>
        </p:spPr>
        <p:txBody>
          <a:bodyPr/>
          <a:lstStyle>
            <a:lvl1pPr marL="0" indent="0">
              <a:buNone/>
              <a:defRPr sz="1400"/>
            </a:lvl1pPr>
            <a:lvl2pPr marL="457034" indent="0">
              <a:buNone/>
              <a:defRPr sz="1200"/>
            </a:lvl2pPr>
            <a:lvl3pPr marL="914070" indent="0">
              <a:buNone/>
              <a:defRPr sz="1000"/>
            </a:lvl3pPr>
            <a:lvl4pPr marL="1371106" indent="0">
              <a:buNone/>
              <a:defRPr sz="900"/>
            </a:lvl4pPr>
            <a:lvl5pPr marL="1828140" indent="0">
              <a:buNone/>
              <a:defRPr sz="900"/>
            </a:lvl5pPr>
            <a:lvl6pPr marL="2285176" indent="0">
              <a:buNone/>
              <a:defRPr sz="900"/>
            </a:lvl6pPr>
            <a:lvl7pPr marL="2742211" indent="0">
              <a:buNone/>
              <a:defRPr sz="900"/>
            </a:lvl7pPr>
            <a:lvl8pPr marL="3199246" indent="0">
              <a:buNone/>
              <a:defRPr sz="900"/>
            </a:lvl8pPr>
            <a:lvl9pPr marL="3656281"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06DCD2BC-6C5E-D847-8B84-0DB1BE2A5A05}" type="datetimeFigureOut">
              <a:rPr lang="en-US" smtClean="0"/>
              <a:pPr/>
              <a:t>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DB0002-85CE-E441-A0BF-562BDAC297C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0"/>
            <a:ext cx="4114800" cy="818622"/>
          </a:xfrm>
        </p:spPr>
        <p:txBody>
          <a:bodyPr anchor="b"/>
          <a:lstStyle>
            <a:lvl1pPr algn="l">
              <a:defRPr sz="2000" b="1"/>
            </a:lvl1pPr>
          </a:lstStyle>
          <a:p>
            <a:r>
              <a:rPr lang="en-US" altLang="zh-CN" smtClean="0"/>
              <a:t>Click to edit Master title style</a:t>
            </a:r>
            <a:endParaRPr lang="en-US"/>
          </a:p>
        </p:txBody>
      </p:sp>
      <p:sp>
        <p:nvSpPr>
          <p:cNvPr id="3" name="Picture Placeholder 2"/>
          <p:cNvSpPr>
            <a:spLocks noGrp="1"/>
          </p:cNvSpPr>
          <p:nvPr>
            <p:ph type="pic" idx="1"/>
          </p:nvPr>
        </p:nvSpPr>
        <p:spPr>
          <a:xfrm>
            <a:off x="1344216" y="885119"/>
            <a:ext cx="4114800" cy="5943600"/>
          </a:xfrm>
        </p:spPr>
        <p:txBody>
          <a:bodyPr/>
          <a:lstStyle>
            <a:lvl1pPr marL="0" indent="0">
              <a:buNone/>
              <a:defRPr sz="3200"/>
            </a:lvl1pPr>
            <a:lvl2pPr marL="457034" indent="0">
              <a:buNone/>
              <a:defRPr sz="2800"/>
            </a:lvl2pPr>
            <a:lvl3pPr marL="914070" indent="0">
              <a:buNone/>
              <a:defRPr sz="2400"/>
            </a:lvl3pPr>
            <a:lvl4pPr marL="1371106" indent="0">
              <a:buNone/>
              <a:defRPr sz="2000"/>
            </a:lvl4pPr>
            <a:lvl5pPr marL="1828140" indent="0">
              <a:buNone/>
              <a:defRPr sz="2000"/>
            </a:lvl5pPr>
            <a:lvl6pPr marL="2285176" indent="0">
              <a:buNone/>
              <a:defRPr sz="2000"/>
            </a:lvl6pPr>
            <a:lvl7pPr marL="2742211" indent="0">
              <a:buNone/>
              <a:defRPr sz="2000"/>
            </a:lvl7pPr>
            <a:lvl8pPr marL="3199246" indent="0">
              <a:buNone/>
              <a:defRPr sz="2000"/>
            </a:lvl8pPr>
            <a:lvl9pPr marL="3656281" indent="0">
              <a:buNone/>
              <a:defRPr sz="2000"/>
            </a:lvl9pPr>
          </a:lstStyle>
          <a:p>
            <a:endParaRPr lang="en-US"/>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400"/>
            </a:lvl1pPr>
            <a:lvl2pPr marL="457034" indent="0">
              <a:buNone/>
              <a:defRPr sz="1200"/>
            </a:lvl2pPr>
            <a:lvl3pPr marL="914070" indent="0">
              <a:buNone/>
              <a:defRPr sz="1000"/>
            </a:lvl3pPr>
            <a:lvl4pPr marL="1371106" indent="0">
              <a:buNone/>
              <a:defRPr sz="900"/>
            </a:lvl4pPr>
            <a:lvl5pPr marL="1828140" indent="0">
              <a:buNone/>
              <a:defRPr sz="900"/>
            </a:lvl5pPr>
            <a:lvl6pPr marL="2285176" indent="0">
              <a:buNone/>
              <a:defRPr sz="900"/>
            </a:lvl6pPr>
            <a:lvl7pPr marL="2742211" indent="0">
              <a:buNone/>
              <a:defRPr sz="900"/>
            </a:lvl7pPr>
            <a:lvl8pPr marL="3199246" indent="0">
              <a:buNone/>
              <a:defRPr sz="900"/>
            </a:lvl8pPr>
            <a:lvl9pPr marL="3656281"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06DCD2BC-6C5E-D847-8B84-0DB1BE2A5A05}" type="datetimeFigureOut">
              <a:rPr lang="en-US" smtClean="0"/>
              <a:pPr/>
              <a:t>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DB0002-85CE-E441-A0BF-562BDAC297C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96699"/>
            <a:ext cx="6172200" cy="1651000"/>
          </a:xfrm>
          <a:prstGeom prst="rect">
            <a:avLst/>
          </a:prstGeom>
        </p:spPr>
        <p:txBody>
          <a:bodyPr vert="horz" lIns="91407" tIns="45704" rIns="91407" bIns="45704"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311402"/>
            <a:ext cx="6172200" cy="6537502"/>
          </a:xfrm>
          <a:prstGeom prst="rect">
            <a:avLst/>
          </a:prstGeom>
        </p:spPr>
        <p:txBody>
          <a:bodyPr vert="horz" lIns="91407" tIns="45704" rIns="91407" bIns="4570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9181399"/>
            <a:ext cx="1600200" cy="527403"/>
          </a:xfrm>
          <a:prstGeom prst="rect">
            <a:avLst/>
          </a:prstGeom>
        </p:spPr>
        <p:txBody>
          <a:bodyPr vert="horz" lIns="91407" tIns="45704" rIns="91407" bIns="45704" rtlCol="0" anchor="ctr"/>
          <a:lstStyle>
            <a:lvl1pPr algn="l">
              <a:defRPr sz="1200">
                <a:solidFill>
                  <a:schemeClr val="tx1">
                    <a:tint val="75000"/>
                  </a:schemeClr>
                </a:solidFill>
              </a:defRPr>
            </a:lvl1pPr>
          </a:lstStyle>
          <a:p>
            <a:fld id="{06DCD2BC-6C5E-D847-8B84-0DB1BE2A5A05}" type="datetimeFigureOut">
              <a:rPr lang="en-US" smtClean="0"/>
              <a:pPr/>
              <a:t>1/27/2014</a:t>
            </a:fld>
            <a:endParaRPr lang="en-US"/>
          </a:p>
        </p:txBody>
      </p:sp>
      <p:sp>
        <p:nvSpPr>
          <p:cNvPr id="5" name="Footer Placeholder 4"/>
          <p:cNvSpPr>
            <a:spLocks noGrp="1"/>
          </p:cNvSpPr>
          <p:nvPr>
            <p:ph type="ftr" sz="quarter" idx="3"/>
          </p:nvPr>
        </p:nvSpPr>
        <p:spPr>
          <a:xfrm>
            <a:off x="2343150" y="9181399"/>
            <a:ext cx="2171700" cy="527403"/>
          </a:xfrm>
          <a:prstGeom prst="rect">
            <a:avLst/>
          </a:prstGeom>
        </p:spPr>
        <p:txBody>
          <a:bodyPr vert="horz" lIns="91407" tIns="45704" rIns="91407" bIns="45704"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9181399"/>
            <a:ext cx="1600200" cy="527403"/>
          </a:xfrm>
          <a:prstGeom prst="rect">
            <a:avLst/>
          </a:prstGeom>
        </p:spPr>
        <p:txBody>
          <a:bodyPr vert="horz" lIns="91407" tIns="45704" rIns="91407" bIns="45704" rtlCol="0" anchor="ctr"/>
          <a:lstStyle>
            <a:lvl1pPr algn="r">
              <a:defRPr sz="1200">
                <a:solidFill>
                  <a:schemeClr val="tx1">
                    <a:tint val="75000"/>
                  </a:schemeClr>
                </a:solidFill>
              </a:defRPr>
            </a:lvl1pPr>
          </a:lstStyle>
          <a:p>
            <a:fld id="{3ADB0002-85CE-E441-A0BF-562BDAC297C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034" rtl="0" eaLnBrk="1" latinLnBrk="0" hangingPunct="1">
        <a:spcBef>
          <a:spcPct val="0"/>
        </a:spcBef>
        <a:buNone/>
        <a:defRPr sz="4400" kern="1200">
          <a:solidFill>
            <a:schemeClr val="tx1"/>
          </a:solidFill>
          <a:latin typeface="+mj-lt"/>
          <a:ea typeface="+mj-ea"/>
          <a:cs typeface="+mj-cs"/>
        </a:defRPr>
      </a:lvl1pPr>
    </p:titleStyle>
    <p:bodyStyle>
      <a:lvl1pPr marL="342776" indent="-342776" algn="l" defTabSz="457034" rtl="0" eaLnBrk="1" latinLnBrk="0" hangingPunct="1">
        <a:spcBef>
          <a:spcPct val="20000"/>
        </a:spcBef>
        <a:buFont typeface="Arial"/>
        <a:buChar char="•"/>
        <a:defRPr sz="3200" kern="1200">
          <a:solidFill>
            <a:schemeClr val="tx1"/>
          </a:solidFill>
          <a:latin typeface="+mn-lt"/>
          <a:ea typeface="+mn-ea"/>
          <a:cs typeface="+mn-cs"/>
        </a:defRPr>
      </a:lvl1pPr>
      <a:lvl2pPr marL="742682" indent="-285648" algn="l" defTabSz="457034" rtl="0" eaLnBrk="1" latinLnBrk="0" hangingPunct="1">
        <a:spcBef>
          <a:spcPct val="20000"/>
        </a:spcBef>
        <a:buFont typeface="Arial"/>
        <a:buChar char="–"/>
        <a:defRPr sz="2800" kern="1200">
          <a:solidFill>
            <a:schemeClr val="tx1"/>
          </a:solidFill>
          <a:latin typeface="+mn-lt"/>
          <a:ea typeface="+mn-ea"/>
          <a:cs typeface="+mn-cs"/>
        </a:defRPr>
      </a:lvl2pPr>
      <a:lvl3pPr marL="1142588" indent="-228517" algn="l" defTabSz="457034" rtl="0" eaLnBrk="1" latinLnBrk="0" hangingPunct="1">
        <a:spcBef>
          <a:spcPct val="20000"/>
        </a:spcBef>
        <a:buFont typeface="Arial"/>
        <a:buChar char="•"/>
        <a:defRPr sz="2400" kern="1200">
          <a:solidFill>
            <a:schemeClr val="tx1"/>
          </a:solidFill>
          <a:latin typeface="+mn-lt"/>
          <a:ea typeface="+mn-ea"/>
          <a:cs typeface="+mn-cs"/>
        </a:defRPr>
      </a:lvl3pPr>
      <a:lvl4pPr marL="1599622" indent="-228517" algn="l" defTabSz="457034" rtl="0" eaLnBrk="1" latinLnBrk="0" hangingPunct="1">
        <a:spcBef>
          <a:spcPct val="20000"/>
        </a:spcBef>
        <a:buFont typeface="Arial"/>
        <a:buChar char="–"/>
        <a:defRPr sz="2000" kern="1200">
          <a:solidFill>
            <a:schemeClr val="tx1"/>
          </a:solidFill>
          <a:latin typeface="+mn-lt"/>
          <a:ea typeface="+mn-ea"/>
          <a:cs typeface="+mn-cs"/>
        </a:defRPr>
      </a:lvl4pPr>
      <a:lvl5pPr marL="2056658" indent="-228517" algn="l" defTabSz="457034" rtl="0" eaLnBrk="1" latinLnBrk="0" hangingPunct="1">
        <a:spcBef>
          <a:spcPct val="20000"/>
        </a:spcBef>
        <a:buFont typeface="Arial"/>
        <a:buChar char="»"/>
        <a:defRPr sz="2000" kern="1200">
          <a:solidFill>
            <a:schemeClr val="tx1"/>
          </a:solidFill>
          <a:latin typeface="+mn-lt"/>
          <a:ea typeface="+mn-ea"/>
          <a:cs typeface="+mn-cs"/>
        </a:defRPr>
      </a:lvl5pPr>
      <a:lvl6pPr marL="2513694" indent="-228517" algn="l" defTabSz="457034" rtl="0" eaLnBrk="1" latinLnBrk="0" hangingPunct="1">
        <a:spcBef>
          <a:spcPct val="20000"/>
        </a:spcBef>
        <a:buFont typeface="Arial"/>
        <a:buChar char="•"/>
        <a:defRPr sz="2000" kern="1200">
          <a:solidFill>
            <a:schemeClr val="tx1"/>
          </a:solidFill>
          <a:latin typeface="+mn-lt"/>
          <a:ea typeface="+mn-ea"/>
          <a:cs typeface="+mn-cs"/>
        </a:defRPr>
      </a:lvl6pPr>
      <a:lvl7pPr marL="2970728" indent="-228517" algn="l" defTabSz="457034" rtl="0" eaLnBrk="1" latinLnBrk="0" hangingPunct="1">
        <a:spcBef>
          <a:spcPct val="20000"/>
        </a:spcBef>
        <a:buFont typeface="Arial"/>
        <a:buChar char="•"/>
        <a:defRPr sz="2000" kern="1200">
          <a:solidFill>
            <a:schemeClr val="tx1"/>
          </a:solidFill>
          <a:latin typeface="+mn-lt"/>
          <a:ea typeface="+mn-ea"/>
          <a:cs typeface="+mn-cs"/>
        </a:defRPr>
      </a:lvl7pPr>
      <a:lvl8pPr marL="3427764" indent="-228517" algn="l" defTabSz="457034" rtl="0" eaLnBrk="1" latinLnBrk="0" hangingPunct="1">
        <a:spcBef>
          <a:spcPct val="20000"/>
        </a:spcBef>
        <a:buFont typeface="Arial"/>
        <a:buChar char="•"/>
        <a:defRPr sz="2000" kern="1200">
          <a:solidFill>
            <a:schemeClr val="tx1"/>
          </a:solidFill>
          <a:latin typeface="+mn-lt"/>
          <a:ea typeface="+mn-ea"/>
          <a:cs typeface="+mn-cs"/>
        </a:defRPr>
      </a:lvl8pPr>
      <a:lvl9pPr marL="3884798" indent="-228517" algn="l" defTabSz="45703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034" rtl="0" eaLnBrk="1" latinLnBrk="0" hangingPunct="1">
        <a:defRPr sz="1800" kern="1200">
          <a:solidFill>
            <a:schemeClr val="tx1"/>
          </a:solidFill>
          <a:latin typeface="+mn-lt"/>
          <a:ea typeface="+mn-ea"/>
          <a:cs typeface="+mn-cs"/>
        </a:defRPr>
      </a:lvl1pPr>
      <a:lvl2pPr marL="457034" algn="l" defTabSz="457034" rtl="0" eaLnBrk="1" latinLnBrk="0" hangingPunct="1">
        <a:defRPr sz="1800" kern="1200">
          <a:solidFill>
            <a:schemeClr val="tx1"/>
          </a:solidFill>
          <a:latin typeface="+mn-lt"/>
          <a:ea typeface="+mn-ea"/>
          <a:cs typeface="+mn-cs"/>
        </a:defRPr>
      </a:lvl2pPr>
      <a:lvl3pPr marL="914070" algn="l" defTabSz="457034" rtl="0" eaLnBrk="1" latinLnBrk="0" hangingPunct="1">
        <a:defRPr sz="1800" kern="1200">
          <a:solidFill>
            <a:schemeClr val="tx1"/>
          </a:solidFill>
          <a:latin typeface="+mn-lt"/>
          <a:ea typeface="+mn-ea"/>
          <a:cs typeface="+mn-cs"/>
        </a:defRPr>
      </a:lvl3pPr>
      <a:lvl4pPr marL="1371106" algn="l" defTabSz="457034" rtl="0" eaLnBrk="1" latinLnBrk="0" hangingPunct="1">
        <a:defRPr sz="1800" kern="1200">
          <a:solidFill>
            <a:schemeClr val="tx1"/>
          </a:solidFill>
          <a:latin typeface="+mn-lt"/>
          <a:ea typeface="+mn-ea"/>
          <a:cs typeface="+mn-cs"/>
        </a:defRPr>
      </a:lvl4pPr>
      <a:lvl5pPr marL="1828140" algn="l" defTabSz="457034" rtl="0" eaLnBrk="1" latinLnBrk="0" hangingPunct="1">
        <a:defRPr sz="1800" kern="1200">
          <a:solidFill>
            <a:schemeClr val="tx1"/>
          </a:solidFill>
          <a:latin typeface="+mn-lt"/>
          <a:ea typeface="+mn-ea"/>
          <a:cs typeface="+mn-cs"/>
        </a:defRPr>
      </a:lvl5pPr>
      <a:lvl6pPr marL="2285176" algn="l" defTabSz="457034" rtl="0" eaLnBrk="1" latinLnBrk="0" hangingPunct="1">
        <a:defRPr sz="1800" kern="1200">
          <a:solidFill>
            <a:schemeClr val="tx1"/>
          </a:solidFill>
          <a:latin typeface="+mn-lt"/>
          <a:ea typeface="+mn-ea"/>
          <a:cs typeface="+mn-cs"/>
        </a:defRPr>
      </a:lvl6pPr>
      <a:lvl7pPr marL="2742211" algn="l" defTabSz="457034" rtl="0" eaLnBrk="1" latinLnBrk="0" hangingPunct="1">
        <a:defRPr sz="1800" kern="1200">
          <a:solidFill>
            <a:schemeClr val="tx1"/>
          </a:solidFill>
          <a:latin typeface="+mn-lt"/>
          <a:ea typeface="+mn-ea"/>
          <a:cs typeface="+mn-cs"/>
        </a:defRPr>
      </a:lvl7pPr>
      <a:lvl8pPr marL="3199246" algn="l" defTabSz="457034" rtl="0" eaLnBrk="1" latinLnBrk="0" hangingPunct="1">
        <a:defRPr sz="1800" kern="1200">
          <a:solidFill>
            <a:schemeClr val="tx1"/>
          </a:solidFill>
          <a:latin typeface="+mn-lt"/>
          <a:ea typeface="+mn-ea"/>
          <a:cs typeface="+mn-cs"/>
        </a:defRPr>
      </a:lvl8pPr>
      <a:lvl9pPr marL="3656281" algn="l" defTabSz="45703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oleObject" Target="../embeddings/oleObject1.bin"/><Relationship Id="rId18" Type="http://schemas.openxmlformats.org/officeDocument/2006/relationships/image" Target="../media/image8.emf"/><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oleObject" Target="../embeddings/oleObject3.bin"/><Relationship Id="rId2" Type="http://schemas.openxmlformats.org/officeDocument/2006/relationships/slideLayout" Target="../slideLayouts/slideLayout2.xml"/><Relationship Id="rId16" Type="http://schemas.openxmlformats.org/officeDocument/2006/relationships/image" Target="../media/image7.emf"/><Relationship Id="rId20" Type="http://schemas.openxmlformats.org/officeDocument/2006/relationships/image" Target="../media/image9.emf"/><Relationship Id="rId1" Type="http://schemas.openxmlformats.org/officeDocument/2006/relationships/vmlDrawing" Target="../drawings/vmlDrawing1.v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oleObject" Target="../embeddings/oleObject2.bin"/><Relationship Id="rId10" Type="http://schemas.openxmlformats.org/officeDocument/2006/relationships/image" Target="../media/image17.png"/><Relationship Id="rId19" Type="http://schemas.openxmlformats.org/officeDocument/2006/relationships/oleObject" Target="../embeddings/oleObject4.bin"/><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6.emf"/></Relationships>
</file>

<file path=ppt/slides/_rels/slide3.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8" Type="http://schemas.openxmlformats.org/officeDocument/2006/relationships/image" Target="../media/image28.emf"/><Relationship Id="rId13" Type="http://schemas.openxmlformats.org/officeDocument/2006/relationships/oleObject" Target="../embeddings/oleObject10.bin"/><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image" Target="../media/image30.emf"/><Relationship Id="rId2" Type="http://schemas.openxmlformats.org/officeDocument/2006/relationships/slideLayout" Target="../slideLayouts/slideLayout1.xml"/><Relationship Id="rId16" Type="http://schemas.openxmlformats.org/officeDocument/2006/relationships/image" Target="../media/image32.emf"/><Relationship Id="rId1" Type="http://schemas.openxmlformats.org/officeDocument/2006/relationships/vmlDrawing" Target="../drawings/vmlDrawing2.vml"/><Relationship Id="rId6" Type="http://schemas.openxmlformats.org/officeDocument/2006/relationships/image" Target="../media/image27.emf"/><Relationship Id="rId11" Type="http://schemas.openxmlformats.org/officeDocument/2006/relationships/oleObject" Target="../embeddings/oleObject9.bin"/><Relationship Id="rId5" Type="http://schemas.openxmlformats.org/officeDocument/2006/relationships/oleObject" Target="../embeddings/oleObject6.bin"/><Relationship Id="rId15" Type="http://schemas.openxmlformats.org/officeDocument/2006/relationships/oleObject" Target="../embeddings/oleObject11.bin"/><Relationship Id="rId10" Type="http://schemas.openxmlformats.org/officeDocument/2006/relationships/image" Target="../media/image29.emf"/><Relationship Id="rId4" Type="http://schemas.openxmlformats.org/officeDocument/2006/relationships/image" Target="../media/image26.emf"/><Relationship Id="rId9" Type="http://schemas.openxmlformats.org/officeDocument/2006/relationships/oleObject" Target="../embeddings/oleObject8.bin"/><Relationship Id="rId14" Type="http://schemas.openxmlformats.org/officeDocument/2006/relationships/image" Target="../media/image3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33.emf"/><Relationship Id="rId3" Type="http://schemas.openxmlformats.org/officeDocument/2006/relationships/notesSlide" Target="../notesSlides/notesSlide1.xml"/><Relationship Id="rId7" Type="http://schemas.openxmlformats.org/officeDocument/2006/relationships/oleObject" Target="../embeddings/oleObject12.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37.png"/><Relationship Id="rId5" Type="http://schemas.openxmlformats.org/officeDocument/2006/relationships/image" Target="../media/image36.png"/><Relationship Id="rId10" Type="http://schemas.openxmlformats.org/officeDocument/2006/relationships/image" Target="../media/image34.emf"/><Relationship Id="rId4" Type="http://schemas.openxmlformats.org/officeDocument/2006/relationships/image" Target="../media/image35.png"/><Relationship Id="rId9" Type="http://schemas.openxmlformats.org/officeDocument/2006/relationships/oleObject" Target="../embeddings/oleObject13.bin"/></Relationships>
</file>

<file path=ppt/slides/_rels/slide7.xml.rels><?xml version="1.0" encoding="UTF-8" standalone="yes"?>
<Relationships xmlns="http://schemas.openxmlformats.org/package/2006/relationships"><Relationship Id="rId8" Type="http://schemas.openxmlformats.org/officeDocument/2006/relationships/image" Target="../media/image39.emf"/><Relationship Id="rId3" Type="http://schemas.openxmlformats.org/officeDocument/2006/relationships/image" Target="../media/image40.png"/><Relationship Id="rId7"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8.emf"/><Relationship Id="rId5" Type="http://schemas.openxmlformats.org/officeDocument/2006/relationships/oleObject" Target="../embeddings/oleObject14.bin"/><Relationship Id="rId4" Type="http://schemas.openxmlformats.org/officeDocument/2006/relationships/image" Target="../media/image41.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43.emf"/><Relationship Id="rId5" Type="http://schemas.openxmlformats.org/officeDocument/2006/relationships/oleObject" Target="../embeddings/oleObject17.bin"/><Relationship Id="rId4" Type="http://schemas.openxmlformats.org/officeDocument/2006/relationships/image" Target="../media/image42.emf"/></Relationships>
</file>

<file path=ppt/slides/_rels/slide9.xml.rels><?xml version="1.0" encoding="UTF-8" standalone="yes"?>
<Relationships xmlns="http://schemas.openxmlformats.org/package/2006/relationships"><Relationship Id="rId8" Type="http://schemas.openxmlformats.org/officeDocument/2006/relationships/image" Target="../media/image46.emf"/><Relationship Id="rId3" Type="http://schemas.openxmlformats.org/officeDocument/2006/relationships/oleObject" Target="../embeddings/oleObject18.bin"/><Relationship Id="rId7" Type="http://schemas.openxmlformats.org/officeDocument/2006/relationships/oleObject" Target="../embeddings/oleObject20.bin"/><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45.emf"/><Relationship Id="rId5" Type="http://schemas.openxmlformats.org/officeDocument/2006/relationships/oleObject" Target="../embeddings/oleObject19.bin"/><Relationship Id="rId10" Type="http://schemas.openxmlformats.org/officeDocument/2006/relationships/image" Target="../media/image47.emf"/><Relationship Id="rId4" Type="http://schemas.openxmlformats.org/officeDocument/2006/relationships/image" Target="../media/image44.emf"/><Relationship Id="rId9" Type="http://schemas.openxmlformats.org/officeDocument/2006/relationships/oleObject" Target="../embeddings/oleObject2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07435"/>
            <a:ext cx="2273300" cy="381269"/>
          </a:xfrm>
          <a:prstGeom prst="rect">
            <a:avLst/>
          </a:prstGeom>
          <a:noFill/>
        </p:spPr>
        <p:txBody>
          <a:bodyPr wrap="square" lIns="91423" tIns="45712" rIns="91423" bIns="45712" rtlCol="0">
            <a:spAutoFit/>
          </a:bodyPr>
          <a:lstStyle/>
          <a:p>
            <a:r>
              <a:rPr lang="en-US" b="1" dirty="0" smtClean="0"/>
              <a:t>Supplementary Figure</a:t>
            </a:r>
            <a:endParaRPr lang="en-US" b="1" dirty="0"/>
          </a:p>
        </p:txBody>
      </p:sp>
      <p:sp>
        <p:nvSpPr>
          <p:cNvPr id="5" name="TextBox 4"/>
          <p:cNvSpPr txBox="1"/>
          <p:nvPr/>
        </p:nvSpPr>
        <p:spPr>
          <a:xfrm>
            <a:off x="0" y="368301"/>
            <a:ext cx="1320800" cy="381269"/>
          </a:xfrm>
          <a:prstGeom prst="rect">
            <a:avLst/>
          </a:prstGeom>
          <a:noFill/>
        </p:spPr>
        <p:txBody>
          <a:bodyPr wrap="square" lIns="91423" tIns="45712" rIns="91423" bIns="45712" rtlCol="0">
            <a:spAutoFit/>
          </a:bodyPr>
          <a:lstStyle/>
          <a:p>
            <a:r>
              <a:rPr lang="en-US" dirty="0" smtClean="0"/>
              <a:t>S1</a:t>
            </a:r>
            <a:endParaRPr lang="en-US" dirty="0"/>
          </a:p>
        </p:txBody>
      </p:sp>
      <p:grpSp>
        <p:nvGrpSpPr>
          <p:cNvPr id="7" name="Group 6"/>
          <p:cNvGrpSpPr/>
          <p:nvPr/>
        </p:nvGrpSpPr>
        <p:grpSpPr>
          <a:xfrm>
            <a:off x="-38099" y="1051235"/>
            <a:ext cx="3110075" cy="1709844"/>
            <a:chOff x="1952332" y="810126"/>
            <a:chExt cx="4362338" cy="2398307"/>
          </a:xfrm>
        </p:grpSpPr>
        <p:pic>
          <p:nvPicPr>
            <p:cNvPr id="8" name="Picture 7" descr="Screen shot 2012-01-03 at 3.36.28 PM.png"/>
            <p:cNvPicPr>
              <a:picLocks noChangeAspect="1"/>
            </p:cNvPicPr>
            <p:nvPr/>
          </p:nvPicPr>
          <p:blipFill>
            <a:blip r:embed="rId2"/>
            <a:stretch>
              <a:fillRect/>
            </a:stretch>
          </p:blipFill>
          <p:spPr>
            <a:xfrm>
              <a:off x="3035410" y="2802033"/>
              <a:ext cx="2832100" cy="406400"/>
            </a:xfrm>
            <a:prstGeom prst="rect">
              <a:avLst/>
            </a:prstGeom>
            <a:ln>
              <a:solidFill>
                <a:schemeClr val="tx1"/>
              </a:solidFill>
            </a:ln>
          </p:spPr>
        </p:pic>
        <p:pic>
          <p:nvPicPr>
            <p:cNvPr id="9" name="Picture 8" descr="Screen shot 2012-01-03 at 3.36.21 PM.png"/>
            <p:cNvPicPr>
              <a:picLocks noChangeAspect="1"/>
            </p:cNvPicPr>
            <p:nvPr/>
          </p:nvPicPr>
          <p:blipFill>
            <a:blip r:embed="rId3"/>
            <a:stretch>
              <a:fillRect/>
            </a:stretch>
          </p:blipFill>
          <p:spPr>
            <a:xfrm>
              <a:off x="3035410" y="2020632"/>
              <a:ext cx="2832100" cy="533400"/>
            </a:xfrm>
            <a:prstGeom prst="rect">
              <a:avLst/>
            </a:prstGeom>
            <a:ln>
              <a:solidFill>
                <a:schemeClr val="tx1"/>
              </a:solidFill>
            </a:ln>
          </p:spPr>
        </p:pic>
        <p:sp>
          <p:nvSpPr>
            <p:cNvPr id="10" name="TextBox 9"/>
            <p:cNvSpPr txBox="1"/>
            <p:nvPr/>
          </p:nvSpPr>
          <p:spPr>
            <a:xfrm>
              <a:off x="1952332" y="1651300"/>
              <a:ext cx="1394292" cy="388532"/>
            </a:xfrm>
            <a:prstGeom prst="rect">
              <a:avLst/>
            </a:prstGeom>
            <a:noFill/>
          </p:spPr>
          <p:txBody>
            <a:bodyPr wrap="square" rtlCol="0">
              <a:spAutoFit/>
            </a:bodyPr>
            <a:lstStyle/>
            <a:p>
              <a:r>
                <a:rPr lang="en-US" sz="1200" dirty="0" err="1" smtClean="0"/>
                <a:t>si</a:t>
              </a:r>
              <a:r>
                <a:rPr lang="en-US" sz="1200" dirty="0" smtClean="0"/>
                <a:t> IRS-1 (nM)</a:t>
              </a:r>
              <a:endParaRPr lang="en-US" sz="1200" dirty="0"/>
            </a:p>
          </p:txBody>
        </p:sp>
        <p:sp>
          <p:nvSpPr>
            <p:cNvPr id="11" name="TextBox 10"/>
            <p:cNvSpPr txBox="1"/>
            <p:nvPr/>
          </p:nvSpPr>
          <p:spPr>
            <a:xfrm>
              <a:off x="1952332" y="1163881"/>
              <a:ext cx="1394292" cy="388532"/>
            </a:xfrm>
            <a:prstGeom prst="rect">
              <a:avLst/>
            </a:prstGeom>
            <a:noFill/>
          </p:spPr>
          <p:txBody>
            <a:bodyPr wrap="square" rtlCol="0">
              <a:spAutoFit/>
            </a:bodyPr>
            <a:lstStyle/>
            <a:p>
              <a:r>
                <a:rPr lang="en-US" sz="1200" dirty="0" err="1" smtClean="0"/>
                <a:t>Mirus</a:t>
              </a:r>
              <a:r>
                <a:rPr lang="en-US" sz="1200" dirty="0" smtClean="0"/>
                <a:t> (</a:t>
              </a:r>
              <a:r>
                <a:rPr lang="en-US" sz="1200" dirty="0" err="1" smtClean="0"/>
                <a:t>μl</a:t>
              </a:r>
              <a:r>
                <a:rPr lang="en-US" sz="1200" dirty="0" smtClean="0"/>
                <a:t>)</a:t>
              </a:r>
              <a:endParaRPr lang="en-US" sz="1200" dirty="0"/>
            </a:p>
          </p:txBody>
        </p:sp>
        <p:sp>
          <p:nvSpPr>
            <p:cNvPr id="12" name="TextBox 11"/>
            <p:cNvSpPr txBox="1"/>
            <p:nvPr/>
          </p:nvSpPr>
          <p:spPr>
            <a:xfrm>
              <a:off x="3035408" y="1163881"/>
              <a:ext cx="3279262" cy="388532"/>
            </a:xfrm>
            <a:prstGeom prst="rect">
              <a:avLst/>
            </a:prstGeom>
            <a:noFill/>
          </p:spPr>
          <p:txBody>
            <a:bodyPr wrap="square" rtlCol="0">
              <a:spAutoFit/>
            </a:bodyPr>
            <a:lstStyle/>
            <a:p>
              <a:r>
                <a:rPr lang="en-US" sz="1200" dirty="0" smtClean="0"/>
                <a:t>8       8       8      8      2.5     15</a:t>
              </a:r>
              <a:endParaRPr lang="en-US" sz="1200" dirty="0"/>
            </a:p>
          </p:txBody>
        </p:sp>
        <p:sp>
          <p:nvSpPr>
            <p:cNvPr id="13" name="TextBox 12"/>
            <p:cNvSpPr txBox="1"/>
            <p:nvPr/>
          </p:nvSpPr>
          <p:spPr>
            <a:xfrm>
              <a:off x="3035408" y="1651300"/>
              <a:ext cx="2832100" cy="388532"/>
            </a:xfrm>
            <a:prstGeom prst="rect">
              <a:avLst/>
            </a:prstGeom>
            <a:noFill/>
          </p:spPr>
          <p:txBody>
            <a:bodyPr wrap="square" rtlCol="0">
              <a:spAutoFit/>
            </a:bodyPr>
            <a:lstStyle/>
            <a:p>
              <a:r>
                <a:rPr lang="en-US" sz="1200" dirty="0" smtClean="0"/>
                <a:t> 0      10    25     50    25      25</a:t>
              </a:r>
              <a:endParaRPr lang="en-US" sz="1200" dirty="0"/>
            </a:p>
          </p:txBody>
        </p:sp>
        <p:sp>
          <p:nvSpPr>
            <p:cNvPr id="14" name="TextBox 13"/>
            <p:cNvSpPr txBox="1"/>
            <p:nvPr/>
          </p:nvSpPr>
          <p:spPr>
            <a:xfrm>
              <a:off x="2316170" y="2062050"/>
              <a:ext cx="869707" cy="388532"/>
            </a:xfrm>
            <a:prstGeom prst="rect">
              <a:avLst/>
            </a:prstGeom>
            <a:noFill/>
          </p:spPr>
          <p:txBody>
            <a:bodyPr wrap="square" rtlCol="0">
              <a:spAutoFit/>
            </a:bodyPr>
            <a:lstStyle/>
            <a:p>
              <a:r>
                <a:rPr lang="en-US" sz="1200" dirty="0" smtClean="0"/>
                <a:t>IRS-1</a:t>
              </a:r>
              <a:endParaRPr lang="en-US" sz="1200" dirty="0"/>
            </a:p>
          </p:txBody>
        </p:sp>
        <p:sp>
          <p:nvSpPr>
            <p:cNvPr id="15" name="TextBox 14"/>
            <p:cNvSpPr txBox="1"/>
            <p:nvPr/>
          </p:nvSpPr>
          <p:spPr>
            <a:xfrm>
              <a:off x="2316170" y="2802033"/>
              <a:ext cx="869707" cy="388532"/>
            </a:xfrm>
            <a:prstGeom prst="rect">
              <a:avLst/>
            </a:prstGeom>
            <a:noFill/>
          </p:spPr>
          <p:txBody>
            <a:bodyPr wrap="square" rtlCol="0">
              <a:spAutoFit/>
            </a:bodyPr>
            <a:lstStyle/>
            <a:p>
              <a:r>
                <a:rPr lang="en-US" sz="1200" dirty="0" smtClean="0"/>
                <a:t>actin</a:t>
              </a:r>
              <a:endParaRPr lang="en-US" sz="1200" dirty="0"/>
            </a:p>
          </p:txBody>
        </p:sp>
        <p:sp>
          <p:nvSpPr>
            <p:cNvPr id="16" name="TextBox 15"/>
            <p:cNvSpPr txBox="1"/>
            <p:nvPr/>
          </p:nvSpPr>
          <p:spPr>
            <a:xfrm>
              <a:off x="2048966" y="810126"/>
              <a:ext cx="2595315" cy="388532"/>
            </a:xfrm>
            <a:prstGeom prst="rect">
              <a:avLst/>
            </a:prstGeom>
            <a:noFill/>
          </p:spPr>
          <p:txBody>
            <a:bodyPr wrap="square" rtlCol="0">
              <a:spAutoFit/>
            </a:bodyPr>
            <a:lstStyle/>
            <a:p>
              <a:r>
                <a:rPr lang="en-US" sz="1200" b="1" dirty="0" smtClean="0"/>
                <a:t>MCF-7</a:t>
              </a:r>
              <a:endParaRPr lang="en-US" sz="1200" b="1" dirty="0"/>
            </a:p>
          </p:txBody>
        </p:sp>
      </p:grpSp>
      <p:grpSp>
        <p:nvGrpSpPr>
          <p:cNvPr id="17" name="Group 16"/>
          <p:cNvGrpSpPr/>
          <p:nvPr/>
        </p:nvGrpSpPr>
        <p:grpSpPr>
          <a:xfrm>
            <a:off x="2791279" y="772074"/>
            <a:ext cx="4055061" cy="2246254"/>
            <a:chOff x="1311463" y="3383975"/>
            <a:chExt cx="6296422" cy="3487831"/>
          </a:xfrm>
        </p:grpSpPr>
        <p:pic>
          <p:nvPicPr>
            <p:cNvPr id="18" name="Picture 17" descr="Screen Shot 2013-01-04 at 3.44.49 PM.png"/>
            <p:cNvPicPr>
              <a:picLocks noChangeAspect="1"/>
            </p:cNvPicPr>
            <p:nvPr/>
          </p:nvPicPr>
          <p:blipFill>
            <a:blip r:embed="rId4"/>
            <a:stretch>
              <a:fillRect/>
            </a:stretch>
          </p:blipFill>
          <p:spPr>
            <a:xfrm>
              <a:off x="2477085" y="4598635"/>
              <a:ext cx="5130800" cy="647700"/>
            </a:xfrm>
            <a:prstGeom prst="rect">
              <a:avLst/>
            </a:prstGeom>
            <a:ln>
              <a:solidFill>
                <a:schemeClr val="tx1"/>
              </a:solidFill>
            </a:ln>
          </p:spPr>
        </p:pic>
        <p:pic>
          <p:nvPicPr>
            <p:cNvPr id="19" name="Picture 18" descr="Screen Shot 2013-01-04 at 3.44.07 PM.png"/>
            <p:cNvPicPr>
              <a:picLocks noChangeAspect="1"/>
            </p:cNvPicPr>
            <p:nvPr/>
          </p:nvPicPr>
          <p:blipFill>
            <a:blip r:embed="rId5"/>
            <a:stretch>
              <a:fillRect/>
            </a:stretch>
          </p:blipFill>
          <p:spPr>
            <a:xfrm>
              <a:off x="2477085" y="6044166"/>
              <a:ext cx="5130800" cy="827640"/>
            </a:xfrm>
            <a:prstGeom prst="rect">
              <a:avLst/>
            </a:prstGeom>
            <a:ln>
              <a:solidFill>
                <a:schemeClr val="tx1"/>
              </a:solidFill>
            </a:ln>
          </p:spPr>
        </p:pic>
        <p:pic>
          <p:nvPicPr>
            <p:cNvPr id="20" name="Picture 19" descr="Screen Shot 2013-01-04 at 3.44.15 PM.png"/>
            <p:cNvPicPr>
              <a:picLocks noChangeAspect="1"/>
            </p:cNvPicPr>
            <p:nvPr/>
          </p:nvPicPr>
          <p:blipFill>
            <a:blip r:embed="rId6"/>
            <a:stretch>
              <a:fillRect/>
            </a:stretch>
          </p:blipFill>
          <p:spPr>
            <a:xfrm>
              <a:off x="2477085" y="5295795"/>
              <a:ext cx="5130800" cy="673100"/>
            </a:xfrm>
            <a:prstGeom prst="rect">
              <a:avLst/>
            </a:prstGeom>
            <a:ln>
              <a:solidFill>
                <a:schemeClr val="tx1"/>
              </a:solidFill>
            </a:ln>
          </p:spPr>
        </p:pic>
        <p:sp>
          <p:nvSpPr>
            <p:cNvPr id="21" name="TextBox 20"/>
            <p:cNvSpPr txBox="1"/>
            <p:nvPr/>
          </p:nvSpPr>
          <p:spPr>
            <a:xfrm>
              <a:off x="1725577" y="4736694"/>
              <a:ext cx="1165623" cy="430105"/>
            </a:xfrm>
            <a:prstGeom prst="rect">
              <a:avLst/>
            </a:prstGeom>
            <a:noFill/>
          </p:spPr>
          <p:txBody>
            <a:bodyPr wrap="square" rtlCol="0">
              <a:spAutoFit/>
            </a:bodyPr>
            <a:lstStyle/>
            <a:p>
              <a:r>
                <a:rPr lang="en-US" sz="1200" dirty="0" smtClean="0"/>
                <a:t>IRS-1</a:t>
              </a:r>
              <a:endParaRPr lang="en-US" sz="1200" dirty="0"/>
            </a:p>
          </p:txBody>
        </p:sp>
        <p:sp>
          <p:nvSpPr>
            <p:cNvPr id="22" name="TextBox 21"/>
            <p:cNvSpPr txBox="1"/>
            <p:nvPr/>
          </p:nvSpPr>
          <p:spPr>
            <a:xfrm>
              <a:off x="1725577" y="5461466"/>
              <a:ext cx="1165623" cy="430105"/>
            </a:xfrm>
            <a:prstGeom prst="rect">
              <a:avLst/>
            </a:prstGeom>
            <a:noFill/>
          </p:spPr>
          <p:txBody>
            <a:bodyPr wrap="square" rtlCol="0">
              <a:spAutoFit/>
            </a:bodyPr>
            <a:lstStyle/>
            <a:p>
              <a:r>
                <a:rPr lang="en-US" sz="1200" dirty="0" smtClean="0"/>
                <a:t>xCT</a:t>
              </a:r>
              <a:endParaRPr lang="en-US" sz="1200" dirty="0"/>
            </a:p>
          </p:txBody>
        </p:sp>
        <p:sp>
          <p:nvSpPr>
            <p:cNvPr id="23" name="TextBox 22"/>
            <p:cNvSpPr txBox="1"/>
            <p:nvPr/>
          </p:nvSpPr>
          <p:spPr>
            <a:xfrm>
              <a:off x="1725577" y="6292674"/>
              <a:ext cx="1165623" cy="430105"/>
            </a:xfrm>
            <a:prstGeom prst="rect">
              <a:avLst/>
            </a:prstGeom>
            <a:noFill/>
          </p:spPr>
          <p:txBody>
            <a:bodyPr wrap="square" rtlCol="0">
              <a:spAutoFit/>
            </a:bodyPr>
            <a:lstStyle/>
            <a:p>
              <a:r>
                <a:rPr lang="en-US" sz="1200" dirty="0" smtClean="0"/>
                <a:t>actin</a:t>
              </a:r>
              <a:endParaRPr lang="en-US" sz="1200" dirty="0"/>
            </a:p>
          </p:txBody>
        </p:sp>
        <p:sp>
          <p:nvSpPr>
            <p:cNvPr id="24" name="TextBox 23"/>
            <p:cNvSpPr txBox="1"/>
            <p:nvPr/>
          </p:nvSpPr>
          <p:spPr>
            <a:xfrm>
              <a:off x="2477086" y="4196955"/>
              <a:ext cx="5130799" cy="716842"/>
            </a:xfrm>
            <a:prstGeom prst="rect">
              <a:avLst/>
            </a:prstGeom>
            <a:noFill/>
          </p:spPr>
          <p:txBody>
            <a:bodyPr wrap="square" rtlCol="0">
              <a:spAutoFit/>
            </a:bodyPr>
            <a:lstStyle/>
            <a:p>
              <a:r>
                <a:rPr lang="en-US" sz="1200" dirty="0" smtClean="0"/>
                <a:t>      -           +          -          +          -           +         -         +</a:t>
              </a:r>
              <a:endParaRPr lang="en-US" sz="1200" dirty="0"/>
            </a:p>
          </p:txBody>
        </p:sp>
        <p:sp>
          <p:nvSpPr>
            <p:cNvPr id="25" name="TextBox 24"/>
            <p:cNvSpPr txBox="1"/>
            <p:nvPr/>
          </p:nvSpPr>
          <p:spPr>
            <a:xfrm>
              <a:off x="1311463" y="4196955"/>
              <a:ext cx="1579597" cy="430105"/>
            </a:xfrm>
            <a:prstGeom prst="rect">
              <a:avLst/>
            </a:prstGeom>
            <a:noFill/>
          </p:spPr>
          <p:txBody>
            <a:bodyPr wrap="square" rtlCol="0">
              <a:spAutoFit/>
            </a:bodyPr>
            <a:lstStyle/>
            <a:p>
              <a:r>
                <a:rPr lang="en-US" sz="1200" dirty="0" smtClean="0"/>
                <a:t>IGF-I 5 nM</a:t>
              </a:r>
              <a:endParaRPr lang="en-US" sz="1200" dirty="0"/>
            </a:p>
          </p:txBody>
        </p:sp>
        <p:cxnSp>
          <p:nvCxnSpPr>
            <p:cNvPr id="26" name="Straight Connector 25"/>
            <p:cNvCxnSpPr/>
            <p:nvPr/>
          </p:nvCxnSpPr>
          <p:spPr>
            <a:xfrm>
              <a:off x="2891063" y="4196954"/>
              <a:ext cx="725813" cy="15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4253751" y="4195365"/>
              <a:ext cx="725814" cy="15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5523762" y="4193778"/>
              <a:ext cx="725814" cy="15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6716935" y="4192190"/>
              <a:ext cx="725814" cy="15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2891060" y="3823193"/>
              <a:ext cx="1167570" cy="430105"/>
            </a:xfrm>
            <a:prstGeom prst="rect">
              <a:avLst/>
            </a:prstGeom>
            <a:noFill/>
          </p:spPr>
          <p:txBody>
            <a:bodyPr wrap="square" rtlCol="0">
              <a:spAutoFit/>
            </a:bodyPr>
            <a:lstStyle/>
            <a:p>
              <a:r>
                <a:rPr lang="en-US" sz="1200" dirty="0" err="1" smtClean="0"/>
                <a:t>si</a:t>
              </a:r>
              <a:r>
                <a:rPr lang="en-US" sz="1200" dirty="0" smtClean="0"/>
                <a:t> Ctrl</a:t>
              </a:r>
              <a:endParaRPr lang="en-US" sz="1200" dirty="0"/>
            </a:p>
          </p:txBody>
        </p:sp>
        <p:sp>
          <p:nvSpPr>
            <p:cNvPr id="31" name="TextBox 30"/>
            <p:cNvSpPr txBox="1"/>
            <p:nvPr/>
          </p:nvSpPr>
          <p:spPr>
            <a:xfrm>
              <a:off x="5257540" y="3383975"/>
              <a:ext cx="988103" cy="430105"/>
            </a:xfrm>
            <a:prstGeom prst="rect">
              <a:avLst/>
            </a:prstGeom>
            <a:noFill/>
          </p:spPr>
          <p:txBody>
            <a:bodyPr wrap="square" rtlCol="0">
              <a:spAutoFit/>
            </a:bodyPr>
            <a:lstStyle/>
            <a:p>
              <a:r>
                <a:rPr lang="en-US" sz="1200" dirty="0" err="1" smtClean="0"/>
                <a:t>si</a:t>
              </a:r>
              <a:r>
                <a:rPr lang="en-US" sz="1200" dirty="0" smtClean="0"/>
                <a:t> IRS-1</a:t>
              </a:r>
              <a:endParaRPr lang="en-US" sz="1200" dirty="0"/>
            </a:p>
          </p:txBody>
        </p:sp>
        <p:sp>
          <p:nvSpPr>
            <p:cNvPr id="32" name="TextBox 31"/>
            <p:cNvSpPr txBox="1"/>
            <p:nvPr/>
          </p:nvSpPr>
          <p:spPr>
            <a:xfrm>
              <a:off x="4137512" y="3814408"/>
              <a:ext cx="1003773" cy="430105"/>
            </a:xfrm>
            <a:prstGeom prst="rect">
              <a:avLst/>
            </a:prstGeom>
            <a:noFill/>
          </p:spPr>
          <p:txBody>
            <a:bodyPr wrap="square" rtlCol="0">
              <a:spAutoFit/>
            </a:bodyPr>
            <a:lstStyle/>
            <a:p>
              <a:r>
                <a:rPr lang="en-US" sz="1200" dirty="0" smtClean="0"/>
                <a:t>10 nM</a:t>
              </a:r>
              <a:endParaRPr lang="en-US" sz="1200" dirty="0"/>
            </a:p>
          </p:txBody>
        </p:sp>
        <p:sp>
          <p:nvSpPr>
            <p:cNvPr id="33" name="TextBox 32"/>
            <p:cNvSpPr txBox="1"/>
            <p:nvPr/>
          </p:nvSpPr>
          <p:spPr>
            <a:xfrm>
              <a:off x="5425160" y="3814408"/>
              <a:ext cx="919081" cy="430105"/>
            </a:xfrm>
            <a:prstGeom prst="rect">
              <a:avLst/>
            </a:prstGeom>
            <a:noFill/>
          </p:spPr>
          <p:txBody>
            <a:bodyPr wrap="square" rtlCol="0">
              <a:spAutoFit/>
            </a:bodyPr>
            <a:lstStyle/>
            <a:p>
              <a:r>
                <a:rPr lang="en-US" sz="1200" dirty="0" smtClean="0"/>
                <a:t>25 nM</a:t>
              </a:r>
              <a:endParaRPr lang="en-US" sz="1200" dirty="0"/>
            </a:p>
          </p:txBody>
        </p:sp>
        <p:sp>
          <p:nvSpPr>
            <p:cNvPr id="34" name="TextBox 33"/>
            <p:cNvSpPr txBox="1"/>
            <p:nvPr/>
          </p:nvSpPr>
          <p:spPr>
            <a:xfrm>
              <a:off x="6620303" y="3814408"/>
              <a:ext cx="919081" cy="430105"/>
            </a:xfrm>
            <a:prstGeom prst="rect">
              <a:avLst/>
            </a:prstGeom>
            <a:noFill/>
          </p:spPr>
          <p:txBody>
            <a:bodyPr wrap="square" rtlCol="0">
              <a:spAutoFit/>
            </a:bodyPr>
            <a:lstStyle/>
            <a:p>
              <a:r>
                <a:rPr lang="en-US" sz="1200" dirty="0" smtClean="0"/>
                <a:t>30 nM</a:t>
              </a:r>
              <a:endParaRPr lang="en-US" sz="1200" dirty="0"/>
            </a:p>
          </p:txBody>
        </p:sp>
        <p:cxnSp>
          <p:nvCxnSpPr>
            <p:cNvPr id="35" name="Straight Connector 34"/>
            <p:cNvCxnSpPr/>
            <p:nvPr/>
          </p:nvCxnSpPr>
          <p:spPr>
            <a:xfrm>
              <a:off x="4058634" y="3812467"/>
              <a:ext cx="3226357" cy="15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 name="Rectangle 1"/>
          <p:cNvSpPr/>
          <p:nvPr/>
        </p:nvSpPr>
        <p:spPr>
          <a:xfrm>
            <a:off x="397565" y="4953000"/>
            <a:ext cx="5874980" cy="938719"/>
          </a:xfrm>
          <a:prstGeom prst="rect">
            <a:avLst/>
          </a:prstGeom>
        </p:spPr>
        <p:txBody>
          <a:bodyPr wrap="square">
            <a:spAutoFit/>
          </a:bodyPr>
          <a:lstStyle/>
          <a:p>
            <a:pPr>
              <a:lnSpc>
                <a:spcPct val="150000"/>
              </a:lnSpc>
            </a:pPr>
            <a:r>
              <a:rPr lang="en-US" sz="1000" b="1" dirty="0" smtClean="0">
                <a:latin typeface="Cambria" panose="02040503050406030204" pitchFamily="18" charset="0"/>
                <a:ea typeface="SimSun" panose="02010600030101010101" pitchFamily="2" charset="-122"/>
                <a:cs typeface="Times New Roman" panose="02020603050405020304" pitchFamily="18" charset="0"/>
              </a:rPr>
              <a:t>S1</a:t>
            </a:r>
            <a:r>
              <a:rPr lang="en-US" sz="1000" b="1" dirty="0">
                <a:latin typeface="Cambria" panose="02040503050406030204" pitchFamily="18" charset="0"/>
                <a:ea typeface="SimSun" panose="02010600030101010101" pitchFamily="2" charset="-122"/>
                <a:cs typeface="Times New Roman" panose="02020603050405020304" pitchFamily="18" charset="0"/>
              </a:rPr>
              <a:t>. </a:t>
            </a:r>
            <a:r>
              <a:rPr lang="en-US" sz="1000" b="1" dirty="0" err="1">
                <a:latin typeface="Cambria" panose="02040503050406030204" pitchFamily="18" charset="0"/>
                <a:ea typeface="SimSun" panose="02010600030101010101" pitchFamily="2" charset="-122"/>
                <a:cs typeface="Times New Roman" panose="02020603050405020304" pitchFamily="18" charset="0"/>
              </a:rPr>
              <a:t>siRNA</a:t>
            </a:r>
            <a:r>
              <a:rPr lang="en-US" sz="1000" b="1" dirty="0">
                <a:latin typeface="Cambria" panose="02040503050406030204" pitchFamily="18" charset="0"/>
                <a:ea typeface="SimSun" panose="02010600030101010101" pitchFamily="2" charset="-122"/>
                <a:cs typeface="Times New Roman" panose="02020603050405020304" pitchFamily="18" charset="0"/>
              </a:rPr>
              <a:t> titration in MCF-7 cells.</a:t>
            </a:r>
            <a:endParaRPr lang="en-US" sz="1000" dirty="0">
              <a:latin typeface="Cambria" panose="02040503050406030204" pitchFamily="18" charset="0"/>
              <a:ea typeface="MS Mincho" panose="02020609040205080304" pitchFamily="49" charset="-128"/>
              <a:cs typeface="Times New Roman" panose="02020603050405020304" pitchFamily="18" charset="0"/>
            </a:endParaRPr>
          </a:p>
          <a:p>
            <a:r>
              <a:rPr lang="en-US" sz="1000" dirty="0">
                <a:latin typeface="Cambria" panose="02040503050406030204" pitchFamily="18" charset="0"/>
                <a:ea typeface="SimSun" panose="02010600030101010101" pitchFamily="2" charset="-122"/>
                <a:cs typeface="Times New Roman" panose="02020603050405020304" pitchFamily="18" charset="0"/>
              </a:rPr>
              <a:t>MCF-7 cells were treated with indicated concentrations of IRS-1 specific </a:t>
            </a:r>
            <a:r>
              <a:rPr lang="en-US" sz="1000" dirty="0" err="1">
                <a:latin typeface="Cambria" panose="02040503050406030204" pitchFamily="18" charset="0"/>
                <a:ea typeface="SimSun" panose="02010600030101010101" pitchFamily="2" charset="-122"/>
                <a:cs typeface="Times New Roman" panose="02020603050405020304" pitchFamily="18" charset="0"/>
              </a:rPr>
              <a:t>siRNA</a:t>
            </a:r>
            <a:r>
              <a:rPr lang="en-US" sz="1000" dirty="0">
                <a:latin typeface="Cambria" panose="02040503050406030204" pitchFamily="18" charset="0"/>
                <a:ea typeface="SimSun" panose="02010600030101010101" pitchFamily="2" charset="-122"/>
                <a:cs typeface="Times New Roman" panose="02020603050405020304" pitchFamily="18" charset="0"/>
              </a:rPr>
              <a:t> and </a:t>
            </a:r>
            <a:r>
              <a:rPr lang="en-US" sz="1000" dirty="0" err="1">
                <a:latin typeface="Cambria" panose="02040503050406030204" pitchFamily="18" charset="0"/>
                <a:ea typeface="SimSun" panose="02010600030101010101" pitchFamily="2" charset="-122"/>
                <a:cs typeface="Times New Roman" panose="02020603050405020304" pitchFamily="18" charset="0"/>
              </a:rPr>
              <a:t>Mirus</a:t>
            </a:r>
            <a:r>
              <a:rPr lang="en-US" sz="1000" dirty="0">
                <a:latin typeface="Cambria" panose="02040503050406030204" pitchFamily="18" charset="0"/>
                <a:ea typeface="SimSun" panose="02010600030101010101" pitchFamily="2" charset="-122"/>
                <a:cs typeface="Times New Roman" panose="02020603050405020304" pitchFamily="18" charset="0"/>
              </a:rPr>
              <a:t> </a:t>
            </a:r>
            <a:r>
              <a:rPr lang="en-US" sz="1000" i="1" dirty="0" err="1">
                <a:latin typeface="Cambria" panose="02040503050406030204" pitchFamily="18" charset="0"/>
                <a:ea typeface="SimSun" panose="02010600030101010101" pitchFamily="2" charset="-122"/>
                <a:cs typeface="Times New Roman" panose="02020603050405020304" pitchFamily="18" charset="0"/>
              </a:rPr>
              <a:t>Trans</a:t>
            </a:r>
            <a:r>
              <a:rPr lang="en-US" sz="1000" dirty="0" err="1">
                <a:latin typeface="Cambria" panose="02040503050406030204" pitchFamily="18" charset="0"/>
                <a:ea typeface="SimSun" panose="02010600030101010101" pitchFamily="2" charset="-122"/>
                <a:cs typeface="Times New Roman" panose="02020603050405020304" pitchFamily="18" charset="0"/>
              </a:rPr>
              <a:t>IT-siQUEST</a:t>
            </a:r>
            <a:r>
              <a:rPr lang="en-US" sz="1000" dirty="0">
                <a:latin typeface="Cambria" panose="02040503050406030204" pitchFamily="18" charset="0"/>
                <a:ea typeface="SimSun" panose="02010600030101010101" pitchFamily="2" charset="-122"/>
                <a:cs typeface="Times New Roman" panose="02020603050405020304" pitchFamily="18" charset="0"/>
              </a:rPr>
              <a:t> transfection reagent.  Cellular IRS-1 protein expression was determined by immunoblot analysis (left).  xCT protein expression levels upon 24h of IGF-I (5 </a:t>
            </a:r>
            <a:r>
              <a:rPr lang="en-US" sz="1000" dirty="0" err="1">
                <a:latin typeface="Cambria" panose="02040503050406030204" pitchFamily="18" charset="0"/>
                <a:ea typeface="SimSun" panose="02010600030101010101" pitchFamily="2" charset="-122"/>
                <a:cs typeface="Times New Roman" panose="02020603050405020304" pitchFamily="18" charset="0"/>
              </a:rPr>
              <a:t>nM</a:t>
            </a:r>
            <a:r>
              <a:rPr lang="en-US" sz="1000" dirty="0">
                <a:latin typeface="Cambria" panose="02040503050406030204" pitchFamily="18" charset="0"/>
                <a:ea typeface="SimSun" panose="02010600030101010101" pitchFamily="2" charset="-122"/>
                <a:cs typeface="Times New Roman" panose="02020603050405020304" pitchFamily="18" charset="0"/>
              </a:rPr>
              <a:t>) stimulation in IRS-1 </a:t>
            </a:r>
            <a:r>
              <a:rPr lang="en-US" sz="1000" dirty="0" err="1">
                <a:latin typeface="Cambria" panose="02040503050406030204" pitchFamily="18" charset="0"/>
                <a:ea typeface="SimSun" panose="02010600030101010101" pitchFamily="2" charset="-122"/>
                <a:cs typeface="Times New Roman" panose="02020603050405020304" pitchFamily="18" charset="0"/>
              </a:rPr>
              <a:t>siRNA</a:t>
            </a:r>
            <a:r>
              <a:rPr lang="en-US" sz="1000" dirty="0">
                <a:latin typeface="Cambria" panose="02040503050406030204" pitchFamily="18" charset="0"/>
                <a:ea typeface="SimSun" panose="02010600030101010101" pitchFamily="2" charset="-122"/>
                <a:cs typeface="Times New Roman" panose="02020603050405020304" pitchFamily="18" charset="0"/>
              </a:rPr>
              <a:t> down-regulated MCF-7 cells were analyzed by immunoblot (right). </a:t>
            </a:r>
            <a:endParaRPr lang="en-US" sz="1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419" y="-33727"/>
            <a:ext cx="1320800" cy="381269"/>
          </a:xfrm>
          <a:prstGeom prst="rect">
            <a:avLst/>
          </a:prstGeom>
          <a:noFill/>
        </p:spPr>
        <p:txBody>
          <a:bodyPr wrap="square" lIns="91423" tIns="45712" rIns="91423" bIns="45712" rtlCol="0">
            <a:spAutoFit/>
          </a:bodyPr>
          <a:lstStyle/>
          <a:p>
            <a:r>
              <a:rPr lang="en-US" dirty="0" smtClean="0"/>
              <a:t>S2</a:t>
            </a:r>
            <a:endParaRPr lang="en-US" dirty="0"/>
          </a:p>
        </p:txBody>
      </p:sp>
      <p:sp>
        <p:nvSpPr>
          <p:cNvPr id="7" name="TextBox 6"/>
          <p:cNvSpPr txBox="1"/>
          <p:nvPr/>
        </p:nvSpPr>
        <p:spPr>
          <a:xfrm>
            <a:off x="414986" y="984789"/>
            <a:ext cx="650829" cy="286005"/>
          </a:xfrm>
          <a:prstGeom prst="rect">
            <a:avLst/>
          </a:prstGeom>
          <a:noFill/>
        </p:spPr>
        <p:txBody>
          <a:bodyPr wrap="square" lIns="91423" tIns="45712" rIns="91423" bIns="45712" rtlCol="0">
            <a:spAutoFit/>
          </a:bodyPr>
          <a:lstStyle/>
          <a:p>
            <a:r>
              <a:rPr lang="en-US" sz="1200" b="1" dirty="0" smtClean="0"/>
              <a:t>T47D</a:t>
            </a:r>
            <a:endParaRPr lang="en-US" sz="1200" b="1" dirty="0"/>
          </a:p>
        </p:txBody>
      </p:sp>
      <p:sp>
        <p:nvSpPr>
          <p:cNvPr id="8" name="TextBox 7"/>
          <p:cNvSpPr txBox="1"/>
          <p:nvPr/>
        </p:nvSpPr>
        <p:spPr>
          <a:xfrm>
            <a:off x="414986" y="3000350"/>
            <a:ext cx="650829" cy="286005"/>
          </a:xfrm>
          <a:prstGeom prst="rect">
            <a:avLst/>
          </a:prstGeom>
          <a:noFill/>
        </p:spPr>
        <p:txBody>
          <a:bodyPr wrap="square" lIns="91423" tIns="45712" rIns="91423" bIns="45712" rtlCol="0">
            <a:spAutoFit/>
          </a:bodyPr>
          <a:lstStyle/>
          <a:p>
            <a:r>
              <a:rPr lang="en-US" sz="1200" b="1" dirty="0" smtClean="0"/>
              <a:t>ZR75-1</a:t>
            </a:r>
            <a:endParaRPr lang="en-US" sz="1200" b="1" dirty="0"/>
          </a:p>
        </p:txBody>
      </p:sp>
      <p:grpSp>
        <p:nvGrpSpPr>
          <p:cNvPr id="9" name="Group 8"/>
          <p:cNvGrpSpPr/>
          <p:nvPr/>
        </p:nvGrpSpPr>
        <p:grpSpPr>
          <a:xfrm>
            <a:off x="4512596" y="-158214"/>
            <a:ext cx="1158065" cy="1842851"/>
            <a:chOff x="874071" y="1269932"/>
            <a:chExt cx="1728777" cy="2751032"/>
          </a:xfrm>
        </p:grpSpPr>
        <p:sp>
          <p:nvSpPr>
            <p:cNvPr id="10" name="TextBox 9"/>
            <p:cNvSpPr txBox="1"/>
            <p:nvPr/>
          </p:nvSpPr>
          <p:spPr>
            <a:xfrm rot="16200000">
              <a:off x="1728717" y="1659525"/>
              <a:ext cx="1192693" cy="413508"/>
            </a:xfrm>
            <a:prstGeom prst="rect">
              <a:avLst/>
            </a:prstGeom>
            <a:noFill/>
          </p:spPr>
          <p:txBody>
            <a:bodyPr wrap="square" rtlCol="0">
              <a:spAutoFit/>
            </a:bodyPr>
            <a:lstStyle/>
            <a:p>
              <a:r>
                <a:rPr lang="en-US" sz="1200" dirty="0" smtClean="0"/>
                <a:t>Si IRS-1 </a:t>
              </a:r>
              <a:endParaRPr lang="en-US" sz="1200" dirty="0"/>
            </a:p>
          </p:txBody>
        </p:sp>
        <p:pic>
          <p:nvPicPr>
            <p:cNvPr id="11" name="Picture 10" descr="Screen Shot 2012-12-11 at 11.22.01 AM.png"/>
            <p:cNvPicPr>
              <a:picLocks noChangeAspect="1"/>
            </p:cNvPicPr>
            <p:nvPr/>
          </p:nvPicPr>
          <p:blipFill>
            <a:blip r:embed="rId3"/>
            <a:stretch>
              <a:fillRect/>
            </a:stretch>
          </p:blipFill>
          <p:spPr>
            <a:xfrm>
              <a:off x="1719361" y="2468223"/>
              <a:ext cx="876300" cy="508000"/>
            </a:xfrm>
            <a:prstGeom prst="rect">
              <a:avLst/>
            </a:prstGeom>
            <a:ln>
              <a:solidFill>
                <a:schemeClr val="tx1"/>
              </a:solidFill>
            </a:ln>
          </p:spPr>
        </p:pic>
        <p:pic>
          <p:nvPicPr>
            <p:cNvPr id="12" name="Picture 11" descr="Screen Shot 2012-12-11 at 11.22.23 AM.png"/>
            <p:cNvPicPr>
              <a:picLocks noChangeAspect="1"/>
            </p:cNvPicPr>
            <p:nvPr/>
          </p:nvPicPr>
          <p:blipFill>
            <a:blip r:embed="rId4"/>
            <a:stretch>
              <a:fillRect/>
            </a:stretch>
          </p:blipFill>
          <p:spPr>
            <a:xfrm>
              <a:off x="1713848" y="3036651"/>
              <a:ext cx="889000" cy="406399"/>
            </a:xfrm>
            <a:prstGeom prst="rect">
              <a:avLst/>
            </a:prstGeom>
            <a:ln>
              <a:solidFill>
                <a:schemeClr val="tx1"/>
              </a:solidFill>
            </a:ln>
          </p:spPr>
        </p:pic>
        <p:sp>
          <p:nvSpPr>
            <p:cNvPr id="13" name="TextBox 12"/>
            <p:cNvSpPr txBox="1"/>
            <p:nvPr/>
          </p:nvSpPr>
          <p:spPr>
            <a:xfrm rot="16200000">
              <a:off x="1398972" y="1742465"/>
              <a:ext cx="1026817" cy="413508"/>
            </a:xfrm>
            <a:prstGeom prst="rect">
              <a:avLst/>
            </a:prstGeom>
            <a:noFill/>
          </p:spPr>
          <p:txBody>
            <a:bodyPr wrap="square" rtlCol="0">
              <a:spAutoFit/>
            </a:bodyPr>
            <a:lstStyle/>
            <a:p>
              <a:r>
                <a:rPr lang="en-US" sz="1200" dirty="0" smtClean="0"/>
                <a:t>Si Ctrl</a:t>
              </a:r>
              <a:endParaRPr lang="en-US" sz="1200" dirty="0"/>
            </a:p>
          </p:txBody>
        </p:sp>
        <p:sp>
          <p:nvSpPr>
            <p:cNvPr id="14" name="TextBox 13"/>
            <p:cNvSpPr txBox="1"/>
            <p:nvPr/>
          </p:nvSpPr>
          <p:spPr>
            <a:xfrm>
              <a:off x="874072" y="2543739"/>
              <a:ext cx="839776" cy="413508"/>
            </a:xfrm>
            <a:prstGeom prst="rect">
              <a:avLst/>
            </a:prstGeom>
            <a:noFill/>
          </p:spPr>
          <p:txBody>
            <a:bodyPr wrap="square" rtlCol="0">
              <a:spAutoFit/>
            </a:bodyPr>
            <a:lstStyle/>
            <a:p>
              <a:r>
                <a:rPr lang="en-US" sz="1200" dirty="0" smtClean="0"/>
                <a:t>IRS-1</a:t>
              </a:r>
              <a:endParaRPr lang="en-US" sz="1200" dirty="0"/>
            </a:p>
          </p:txBody>
        </p:sp>
        <p:sp>
          <p:nvSpPr>
            <p:cNvPr id="15" name="TextBox 14"/>
            <p:cNvSpPr txBox="1"/>
            <p:nvPr/>
          </p:nvSpPr>
          <p:spPr>
            <a:xfrm>
              <a:off x="874072" y="3073719"/>
              <a:ext cx="839776" cy="413508"/>
            </a:xfrm>
            <a:prstGeom prst="rect">
              <a:avLst/>
            </a:prstGeom>
            <a:noFill/>
          </p:spPr>
          <p:txBody>
            <a:bodyPr wrap="square" rtlCol="0">
              <a:spAutoFit/>
            </a:bodyPr>
            <a:lstStyle/>
            <a:p>
              <a:r>
                <a:rPr lang="en-US" sz="1200" dirty="0" smtClean="0"/>
                <a:t>IRS-2</a:t>
              </a:r>
              <a:endParaRPr lang="en-US" sz="1200" dirty="0"/>
            </a:p>
          </p:txBody>
        </p:sp>
        <p:pic>
          <p:nvPicPr>
            <p:cNvPr id="16" name="Picture 15" descr="Screen Shot 2012-12-11 at 11.26.18 AM.png"/>
            <p:cNvPicPr>
              <a:picLocks noChangeAspect="1"/>
            </p:cNvPicPr>
            <p:nvPr/>
          </p:nvPicPr>
          <p:blipFill>
            <a:blip r:embed="rId5"/>
            <a:stretch>
              <a:fillRect/>
            </a:stretch>
          </p:blipFill>
          <p:spPr>
            <a:xfrm>
              <a:off x="1727715" y="3519434"/>
              <a:ext cx="867947" cy="495299"/>
            </a:xfrm>
            <a:prstGeom prst="rect">
              <a:avLst/>
            </a:prstGeom>
            <a:ln>
              <a:solidFill>
                <a:schemeClr val="tx1"/>
              </a:solidFill>
            </a:ln>
          </p:spPr>
        </p:pic>
        <p:sp>
          <p:nvSpPr>
            <p:cNvPr id="17" name="TextBox 16"/>
            <p:cNvSpPr txBox="1"/>
            <p:nvPr/>
          </p:nvSpPr>
          <p:spPr>
            <a:xfrm>
              <a:off x="874071" y="3607456"/>
              <a:ext cx="853642" cy="413508"/>
            </a:xfrm>
            <a:prstGeom prst="rect">
              <a:avLst/>
            </a:prstGeom>
            <a:noFill/>
          </p:spPr>
          <p:txBody>
            <a:bodyPr wrap="square" rtlCol="0">
              <a:spAutoFit/>
            </a:bodyPr>
            <a:lstStyle/>
            <a:p>
              <a:r>
                <a:rPr lang="en-US" altLang="zh-CN" sz="1200" dirty="0" smtClean="0"/>
                <a:t>actin</a:t>
              </a:r>
              <a:endParaRPr lang="en-US" sz="1200" dirty="0"/>
            </a:p>
          </p:txBody>
        </p:sp>
      </p:grpSp>
      <p:grpSp>
        <p:nvGrpSpPr>
          <p:cNvPr id="18" name="Group 17"/>
          <p:cNvGrpSpPr/>
          <p:nvPr/>
        </p:nvGrpSpPr>
        <p:grpSpPr>
          <a:xfrm>
            <a:off x="4636689" y="1865028"/>
            <a:ext cx="1142209" cy="2004816"/>
            <a:chOff x="972890" y="3432799"/>
            <a:chExt cx="1529652" cy="2684860"/>
          </a:xfrm>
        </p:grpSpPr>
        <p:pic>
          <p:nvPicPr>
            <p:cNvPr id="19" name="Picture 18" descr="Screen Shot 2013-01-03 at 4.54.54 PM.png"/>
            <p:cNvPicPr>
              <a:picLocks noChangeAspect="1"/>
            </p:cNvPicPr>
            <p:nvPr/>
          </p:nvPicPr>
          <p:blipFill>
            <a:blip r:embed="rId6"/>
            <a:stretch>
              <a:fillRect/>
            </a:stretch>
          </p:blipFill>
          <p:spPr>
            <a:xfrm>
              <a:off x="1721748" y="5167100"/>
              <a:ext cx="780794" cy="406399"/>
            </a:xfrm>
            <a:prstGeom prst="rect">
              <a:avLst/>
            </a:prstGeom>
            <a:ln>
              <a:solidFill>
                <a:schemeClr val="tx1"/>
              </a:solidFill>
            </a:ln>
          </p:spPr>
        </p:pic>
        <p:pic>
          <p:nvPicPr>
            <p:cNvPr id="20" name="Picture 19" descr="Screen Shot 2013-01-03 at 4.58.53 PM.png"/>
            <p:cNvPicPr>
              <a:picLocks noChangeAspect="1"/>
            </p:cNvPicPr>
            <p:nvPr/>
          </p:nvPicPr>
          <p:blipFill>
            <a:blip r:embed="rId7"/>
            <a:stretch>
              <a:fillRect/>
            </a:stretch>
          </p:blipFill>
          <p:spPr>
            <a:xfrm>
              <a:off x="1740542" y="5622359"/>
              <a:ext cx="762000" cy="495300"/>
            </a:xfrm>
            <a:prstGeom prst="rect">
              <a:avLst/>
            </a:prstGeom>
            <a:ln>
              <a:solidFill>
                <a:schemeClr val="tx1"/>
              </a:solidFill>
            </a:ln>
          </p:spPr>
        </p:pic>
        <p:pic>
          <p:nvPicPr>
            <p:cNvPr id="21" name="Picture 20" descr="Screen Shot 2013-01-03 at 8.22.21 PM.png"/>
            <p:cNvPicPr>
              <a:picLocks noChangeAspect="1"/>
            </p:cNvPicPr>
            <p:nvPr/>
          </p:nvPicPr>
          <p:blipFill>
            <a:blip r:embed="rId8"/>
            <a:srcRect l="7890" r="7890"/>
            <a:stretch>
              <a:fillRect/>
            </a:stretch>
          </p:blipFill>
          <p:spPr>
            <a:xfrm>
              <a:off x="1721748" y="4625494"/>
              <a:ext cx="780794" cy="508000"/>
            </a:xfrm>
            <a:prstGeom prst="rect">
              <a:avLst/>
            </a:prstGeom>
            <a:ln>
              <a:solidFill>
                <a:schemeClr val="tx1"/>
              </a:solidFill>
            </a:ln>
          </p:spPr>
        </p:pic>
        <p:sp>
          <p:nvSpPr>
            <p:cNvPr id="22" name="TextBox 21"/>
            <p:cNvSpPr txBox="1"/>
            <p:nvPr/>
          </p:nvSpPr>
          <p:spPr>
            <a:xfrm>
              <a:off x="972890" y="4722380"/>
              <a:ext cx="799164" cy="370958"/>
            </a:xfrm>
            <a:prstGeom prst="rect">
              <a:avLst/>
            </a:prstGeom>
            <a:noFill/>
          </p:spPr>
          <p:txBody>
            <a:bodyPr wrap="square" rtlCol="0">
              <a:spAutoFit/>
            </a:bodyPr>
            <a:lstStyle/>
            <a:p>
              <a:r>
                <a:rPr lang="en-US" sz="1200" dirty="0" smtClean="0"/>
                <a:t>IRS-1</a:t>
              </a:r>
              <a:endParaRPr lang="en-US" sz="1200" dirty="0"/>
            </a:p>
          </p:txBody>
        </p:sp>
        <p:sp>
          <p:nvSpPr>
            <p:cNvPr id="23" name="TextBox 22"/>
            <p:cNvSpPr txBox="1"/>
            <p:nvPr/>
          </p:nvSpPr>
          <p:spPr>
            <a:xfrm>
              <a:off x="972890" y="5181326"/>
              <a:ext cx="799164" cy="370958"/>
            </a:xfrm>
            <a:prstGeom prst="rect">
              <a:avLst/>
            </a:prstGeom>
            <a:noFill/>
          </p:spPr>
          <p:txBody>
            <a:bodyPr wrap="square" rtlCol="0">
              <a:spAutoFit/>
            </a:bodyPr>
            <a:lstStyle/>
            <a:p>
              <a:r>
                <a:rPr lang="en-US" sz="1200" dirty="0" smtClean="0"/>
                <a:t>IRS-2</a:t>
              </a:r>
              <a:endParaRPr lang="en-US" sz="1200" dirty="0"/>
            </a:p>
          </p:txBody>
        </p:sp>
        <p:sp>
          <p:nvSpPr>
            <p:cNvPr id="24" name="TextBox 23"/>
            <p:cNvSpPr txBox="1"/>
            <p:nvPr/>
          </p:nvSpPr>
          <p:spPr>
            <a:xfrm>
              <a:off x="972890" y="5691251"/>
              <a:ext cx="853643" cy="370958"/>
            </a:xfrm>
            <a:prstGeom prst="rect">
              <a:avLst/>
            </a:prstGeom>
            <a:noFill/>
          </p:spPr>
          <p:txBody>
            <a:bodyPr wrap="square" rtlCol="0">
              <a:spAutoFit/>
            </a:bodyPr>
            <a:lstStyle/>
            <a:p>
              <a:r>
                <a:rPr lang="en-US" altLang="zh-CN" sz="1200" dirty="0" smtClean="0"/>
                <a:t>actin</a:t>
              </a:r>
              <a:endParaRPr lang="en-US" sz="1200" dirty="0"/>
            </a:p>
          </p:txBody>
        </p:sp>
        <p:sp>
          <p:nvSpPr>
            <p:cNvPr id="25" name="TextBox 24"/>
            <p:cNvSpPr txBox="1"/>
            <p:nvPr/>
          </p:nvSpPr>
          <p:spPr>
            <a:xfrm rot="16200000">
              <a:off x="1708480" y="3843667"/>
              <a:ext cx="1192693" cy="370958"/>
            </a:xfrm>
            <a:prstGeom prst="rect">
              <a:avLst/>
            </a:prstGeom>
            <a:noFill/>
          </p:spPr>
          <p:txBody>
            <a:bodyPr wrap="square" rtlCol="0">
              <a:spAutoFit/>
            </a:bodyPr>
            <a:lstStyle/>
            <a:p>
              <a:r>
                <a:rPr lang="en-US" sz="1200" dirty="0" smtClean="0"/>
                <a:t>Si IRS-1 </a:t>
              </a:r>
              <a:endParaRPr lang="en-US" sz="1200" dirty="0"/>
            </a:p>
          </p:txBody>
        </p:sp>
        <p:sp>
          <p:nvSpPr>
            <p:cNvPr id="26" name="TextBox 25"/>
            <p:cNvSpPr txBox="1"/>
            <p:nvPr/>
          </p:nvSpPr>
          <p:spPr>
            <a:xfrm rot="16200000">
              <a:off x="1378736" y="3926608"/>
              <a:ext cx="1026815" cy="370958"/>
            </a:xfrm>
            <a:prstGeom prst="rect">
              <a:avLst/>
            </a:prstGeom>
            <a:noFill/>
          </p:spPr>
          <p:txBody>
            <a:bodyPr wrap="square" rtlCol="0">
              <a:spAutoFit/>
            </a:bodyPr>
            <a:lstStyle/>
            <a:p>
              <a:r>
                <a:rPr lang="en-US" sz="1200" dirty="0" smtClean="0"/>
                <a:t>Si Ctrl</a:t>
              </a:r>
              <a:endParaRPr lang="en-US" sz="1200" dirty="0"/>
            </a:p>
          </p:txBody>
        </p:sp>
      </p:grpSp>
      <p:sp>
        <p:nvSpPr>
          <p:cNvPr id="27" name="TextBox 26"/>
          <p:cNvSpPr txBox="1"/>
          <p:nvPr/>
        </p:nvSpPr>
        <p:spPr>
          <a:xfrm>
            <a:off x="79958" y="197469"/>
            <a:ext cx="703272" cy="381269"/>
          </a:xfrm>
          <a:prstGeom prst="rect">
            <a:avLst/>
          </a:prstGeom>
          <a:noFill/>
        </p:spPr>
        <p:txBody>
          <a:bodyPr wrap="square" lIns="91423" tIns="45712" rIns="91423" bIns="45712" rtlCol="0">
            <a:spAutoFit/>
          </a:bodyPr>
          <a:lstStyle/>
          <a:p>
            <a:r>
              <a:rPr lang="en-US" dirty="0" smtClean="0"/>
              <a:t>A</a:t>
            </a:r>
            <a:endParaRPr lang="en-US" dirty="0"/>
          </a:p>
        </p:txBody>
      </p:sp>
      <p:grpSp>
        <p:nvGrpSpPr>
          <p:cNvPr id="29" name="Group 28"/>
          <p:cNvGrpSpPr/>
          <p:nvPr/>
        </p:nvGrpSpPr>
        <p:grpSpPr>
          <a:xfrm>
            <a:off x="3675125" y="4799185"/>
            <a:ext cx="2909852" cy="1350962"/>
            <a:chOff x="4448023" y="2169643"/>
            <a:chExt cx="4341689" cy="2015721"/>
          </a:xfrm>
        </p:grpSpPr>
        <p:pic>
          <p:nvPicPr>
            <p:cNvPr id="30" name="Picture 29" descr="Screen Shot 2012-12-11 at 11.30.19 AM.png"/>
            <p:cNvPicPr>
              <a:picLocks noChangeAspect="1"/>
            </p:cNvPicPr>
            <p:nvPr/>
          </p:nvPicPr>
          <p:blipFill>
            <a:blip r:embed="rId9"/>
            <a:srcRect/>
            <a:stretch>
              <a:fillRect/>
            </a:stretch>
          </p:blipFill>
          <p:spPr>
            <a:xfrm>
              <a:off x="5411519" y="3017145"/>
              <a:ext cx="3378193" cy="520700"/>
            </a:xfrm>
            <a:prstGeom prst="rect">
              <a:avLst/>
            </a:prstGeom>
            <a:ln>
              <a:solidFill>
                <a:schemeClr val="tx1"/>
              </a:solidFill>
            </a:ln>
          </p:spPr>
        </p:pic>
        <p:pic>
          <p:nvPicPr>
            <p:cNvPr id="31" name="Picture 30" descr="Screen Shot 2012-12-11 at 11.31.13 AM.png"/>
            <p:cNvPicPr>
              <a:picLocks noChangeAspect="1"/>
            </p:cNvPicPr>
            <p:nvPr/>
          </p:nvPicPr>
          <p:blipFill>
            <a:blip r:embed="rId10"/>
            <a:srcRect/>
            <a:stretch>
              <a:fillRect/>
            </a:stretch>
          </p:blipFill>
          <p:spPr>
            <a:xfrm>
              <a:off x="5411519" y="3601164"/>
              <a:ext cx="3378192" cy="584200"/>
            </a:xfrm>
            <a:prstGeom prst="rect">
              <a:avLst/>
            </a:prstGeom>
            <a:ln>
              <a:solidFill>
                <a:schemeClr val="tx1"/>
              </a:solidFill>
            </a:ln>
          </p:spPr>
        </p:pic>
        <p:sp>
          <p:nvSpPr>
            <p:cNvPr id="32" name="TextBox 31"/>
            <p:cNvSpPr txBox="1"/>
            <p:nvPr/>
          </p:nvSpPr>
          <p:spPr>
            <a:xfrm>
              <a:off x="4533463" y="3080490"/>
              <a:ext cx="837648" cy="413300"/>
            </a:xfrm>
            <a:prstGeom prst="rect">
              <a:avLst/>
            </a:prstGeom>
            <a:noFill/>
          </p:spPr>
          <p:txBody>
            <a:bodyPr wrap="square" rtlCol="0">
              <a:spAutoFit/>
            </a:bodyPr>
            <a:lstStyle/>
            <a:p>
              <a:r>
                <a:rPr lang="en-US" sz="1200" dirty="0" smtClean="0"/>
                <a:t>xCT</a:t>
              </a:r>
              <a:endParaRPr lang="en-US" sz="1200" dirty="0"/>
            </a:p>
          </p:txBody>
        </p:sp>
        <p:sp>
          <p:nvSpPr>
            <p:cNvPr id="33" name="TextBox 32"/>
            <p:cNvSpPr txBox="1"/>
            <p:nvPr/>
          </p:nvSpPr>
          <p:spPr>
            <a:xfrm>
              <a:off x="4533463" y="3690062"/>
              <a:ext cx="837648" cy="413300"/>
            </a:xfrm>
            <a:prstGeom prst="rect">
              <a:avLst/>
            </a:prstGeom>
            <a:noFill/>
          </p:spPr>
          <p:txBody>
            <a:bodyPr wrap="square" rtlCol="0">
              <a:spAutoFit/>
            </a:bodyPr>
            <a:lstStyle/>
            <a:p>
              <a:r>
                <a:rPr lang="en-US" sz="1200" dirty="0" smtClean="0"/>
                <a:t>actin</a:t>
              </a:r>
              <a:endParaRPr lang="en-US" sz="1200" dirty="0"/>
            </a:p>
          </p:txBody>
        </p:sp>
        <p:sp>
          <p:nvSpPr>
            <p:cNvPr id="34" name="TextBox 33"/>
            <p:cNvSpPr txBox="1"/>
            <p:nvPr/>
          </p:nvSpPr>
          <p:spPr>
            <a:xfrm>
              <a:off x="5411520" y="2606891"/>
              <a:ext cx="3378192" cy="413300"/>
            </a:xfrm>
            <a:prstGeom prst="rect">
              <a:avLst/>
            </a:prstGeom>
            <a:noFill/>
          </p:spPr>
          <p:txBody>
            <a:bodyPr wrap="square" rtlCol="0">
              <a:spAutoFit/>
            </a:bodyPr>
            <a:lstStyle/>
            <a:p>
              <a:r>
                <a:rPr lang="en-US" sz="1200" dirty="0" smtClean="0"/>
                <a:t>     -        +        -        +        -        +</a:t>
              </a:r>
              <a:endParaRPr lang="en-US" sz="1200" dirty="0"/>
            </a:p>
          </p:txBody>
        </p:sp>
        <p:sp>
          <p:nvSpPr>
            <p:cNvPr id="35" name="TextBox 34"/>
            <p:cNvSpPr txBox="1"/>
            <p:nvPr/>
          </p:nvSpPr>
          <p:spPr>
            <a:xfrm>
              <a:off x="4448023" y="2600587"/>
              <a:ext cx="1702505" cy="413300"/>
            </a:xfrm>
            <a:prstGeom prst="rect">
              <a:avLst/>
            </a:prstGeom>
            <a:noFill/>
          </p:spPr>
          <p:txBody>
            <a:bodyPr wrap="square" rtlCol="0">
              <a:spAutoFit/>
            </a:bodyPr>
            <a:lstStyle/>
            <a:p>
              <a:r>
                <a:rPr lang="en-US" sz="1200" dirty="0" smtClean="0"/>
                <a:t>IGF-I 5 nM</a:t>
              </a:r>
              <a:endParaRPr lang="en-US" sz="1200" dirty="0"/>
            </a:p>
          </p:txBody>
        </p:sp>
        <p:cxnSp>
          <p:nvCxnSpPr>
            <p:cNvPr id="36" name="Straight Connector 35"/>
            <p:cNvCxnSpPr/>
            <p:nvPr/>
          </p:nvCxnSpPr>
          <p:spPr>
            <a:xfrm>
              <a:off x="6590697" y="2540563"/>
              <a:ext cx="938733" cy="15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7681830" y="2538975"/>
              <a:ext cx="938733" cy="15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6655992" y="2169643"/>
              <a:ext cx="911673" cy="413300"/>
            </a:xfrm>
            <a:prstGeom prst="rect">
              <a:avLst/>
            </a:prstGeom>
            <a:noFill/>
          </p:spPr>
          <p:txBody>
            <a:bodyPr wrap="square" rtlCol="0">
              <a:spAutoFit/>
            </a:bodyPr>
            <a:lstStyle/>
            <a:p>
              <a:r>
                <a:rPr lang="en-US" sz="1200" dirty="0" err="1" smtClean="0"/>
                <a:t>si</a:t>
              </a:r>
              <a:r>
                <a:rPr lang="en-US" sz="1200" dirty="0"/>
                <a:t> </a:t>
              </a:r>
              <a:r>
                <a:rPr lang="en-US" sz="1200" dirty="0" smtClean="0"/>
                <a:t>Ctrl</a:t>
              </a:r>
              <a:endParaRPr lang="en-US" sz="1200" dirty="0"/>
            </a:p>
          </p:txBody>
        </p:sp>
        <p:sp>
          <p:nvSpPr>
            <p:cNvPr id="39" name="TextBox 38"/>
            <p:cNvSpPr txBox="1"/>
            <p:nvPr/>
          </p:nvSpPr>
          <p:spPr>
            <a:xfrm>
              <a:off x="7677251" y="2174406"/>
              <a:ext cx="1053140" cy="413300"/>
            </a:xfrm>
            <a:prstGeom prst="rect">
              <a:avLst/>
            </a:prstGeom>
            <a:noFill/>
          </p:spPr>
          <p:txBody>
            <a:bodyPr wrap="square" rtlCol="0">
              <a:spAutoFit/>
            </a:bodyPr>
            <a:lstStyle/>
            <a:p>
              <a:r>
                <a:rPr lang="en-US" sz="1200" dirty="0" err="1" smtClean="0"/>
                <a:t>si</a:t>
              </a:r>
              <a:r>
                <a:rPr lang="en-US" sz="1200" dirty="0" smtClean="0"/>
                <a:t> IRS-1</a:t>
              </a:r>
              <a:endParaRPr lang="en-US" sz="1200" dirty="0"/>
            </a:p>
          </p:txBody>
        </p:sp>
      </p:grpSp>
      <p:grpSp>
        <p:nvGrpSpPr>
          <p:cNvPr id="40" name="Group 39"/>
          <p:cNvGrpSpPr/>
          <p:nvPr/>
        </p:nvGrpSpPr>
        <p:grpSpPr>
          <a:xfrm>
            <a:off x="3675126" y="6914438"/>
            <a:ext cx="3083266" cy="1362378"/>
            <a:chOff x="4289153" y="4082222"/>
            <a:chExt cx="4348704" cy="1921522"/>
          </a:xfrm>
        </p:grpSpPr>
        <p:pic>
          <p:nvPicPr>
            <p:cNvPr id="41" name="Picture 40" descr="Screen Shot 2013-01-04 at 1.47.50 PM.png"/>
            <p:cNvPicPr>
              <a:picLocks noChangeAspect="1"/>
            </p:cNvPicPr>
            <p:nvPr/>
          </p:nvPicPr>
          <p:blipFill>
            <a:blip r:embed="rId11"/>
            <a:stretch>
              <a:fillRect/>
            </a:stretch>
          </p:blipFill>
          <p:spPr>
            <a:xfrm>
              <a:off x="5342482" y="4868220"/>
              <a:ext cx="3126225" cy="406400"/>
            </a:xfrm>
            <a:prstGeom prst="rect">
              <a:avLst/>
            </a:prstGeom>
            <a:ln>
              <a:solidFill>
                <a:schemeClr val="tx1"/>
              </a:solidFill>
            </a:ln>
          </p:spPr>
        </p:pic>
        <p:pic>
          <p:nvPicPr>
            <p:cNvPr id="42" name="Picture 41" descr="Screen Shot 2013-01-04 at 1.48.33 PM.png"/>
            <p:cNvPicPr>
              <a:picLocks noChangeAspect="1"/>
            </p:cNvPicPr>
            <p:nvPr/>
          </p:nvPicPr>
          <p:blipFill>
            <a:blip r:embed="rId12"/>
            <a:stretch>
              <a:fillRect/>
            </a:stretch>
          </p:blipFill>
          <p:spPr>
            <a:xfrm>
              <a:off x="5342478" y="5356045"/>
              <a:ext cx="3126230" cy="647699"/>
            </a:xfrm>
            <a:prstGeom prst="rect">
              <a:avLst/>
            </a:prstGeom>
            <a:ln>
              <a:solidFill>
                <a:schemeClr val="tx1"/>
              </a:solidFill>
            </a:ln>
          </p:spPr>
        </p:pic>
        <p:sp>
          <p:nvSpPr>
            <p:cNvPr id="43" name="TextBox 42"/>
            <p:cNvSpPr txBox="1"/>
            <p:nvPr/>
          </p:nvSpPr>
          <p:spPr>
            <a:xfrm>
              <a:off x="4505208" y="4993068"/>
              <a:ext cx="837651" cy="390684"/>
            </a:xfrm>
            <a:prstGeom prst="rect">
              <a:avLst/>
            </a:prstGeom>
            <a:noFill/>
          </p:spPr>
          <p:txBody>
            <a:bodyPr wrap="square" rtlCol="0">
              <a:spAutoFit/>
            </a:bodyPr>
            <a:lstStyle/>
            <a:p>
              <a:r>
                <a:rPr lang="en-US" sz="1200" dirty="0" smtClean="0"/>
                <a:t>xCT</a:t>
              </a:r>
              <a:endParaRPr lang="en-US" sz="1200" dirty="0"/>
            </a:p>
          </p:txBody>
        </p:sp>
        <p:sp>
          <p:nvSpPr>
            <p:cNvPr id="44" name="TextBox 43"/>
            <p:cNvSpPr txBox="1"/>
            <p:nvPr/>
          </p:nvSpPr>
          <p:spPr>
            <a:xfrm>
              <a:off x="4505208" y="5495164"/>
              <a:ext cx="837651" cy="390684"/>
            </a:xfrm>
            <a:prstGeom prst="rect">
              <a:avLst/>
            </a:prstGeom>
            <a:noFill/>
          </p:spPr>
          <p:txBody>
            <a:bodyPr wrap="square" rtlCol="0">
              <a:spAutoFit/>
            </a:bodyPr>
            <a:lstStyle/>
            <a:p>
              <a:r>
                <a:rPr lang="en-US" sz="1200" dirty="0" smtClean="0"/>
                <a:t>actin</a:t>
              </a:r>
              <a:endParaRPr lang="en-US" sz="1200" dirty="0"/>
            </a:p>
          </p:txBody>
        </p:sp>
        <p:sp>
          <p:nvSpPr>
            <p:cNvPr id="45" name="TextBox 44"/>
            <p:cNvSpPr txBox="1"/>
            <p:nvPr/>
          </p:nvSpPr>
          <p:spPr>
            <a:xfrm>
              <a:off x="5259664" y="4519470"/>
              <a:ext cx="3378193" cy="390684"/>
            </a:xfrm>
            <a:prstGeom prst="rect">
              <a:avLst/>
            </a:prstGeom>
            <a:noFill/>
          </p:spPr>
          <p:txBody>
            <a:bodyPr wrap="square" rtlCol="0">
              <a:spAutoFit/>
            </a:bodyPr>
            <a:lstStyle/>
            <a:p>
              <a:r>
                <a:rPr lang="en-US" sz="1200" dirty="0" smtClean="0"/>
                <a:t>    -       +         -          +         -         +</a:t>
              </a:r>
              <a:endParaRPr lang="en-US" sz="1200" dirty="0"/>
            </a:p>
          </p:txBody>
        </p:sp>
        <p:sp>
          <p:nvSpPr>
            <p:cNvPr id="46" name="TextBox 45"/>
            <p:cNvSpPr txBox="1"/>
            <p:nvPr/>
          </p:nvSpPr>
          <p:spPr>
            <a:xfrm>
              <a:off x="4289153" y="4539151"/>
              <a:ext cx="1270177" cy="390684"/>
            </a:xfrm>
            <a:prstGeom prst="rect">
              <a:avLst/>
            </a:prstGeom>
            <a:noFill/>
          </p:spPr>
          <p:txBody>
            <a:bodyPr wrap="square" rtlCol="0">
              <a:spAutoFit/>
            </a:bodyPr>
            <a:lstStyle/>
            <a:p>
              <a:r>
                <a:rPr lang="en-US" sz="1200" dirty="0" smtClean="0"/>
                <a:t>IGF-I 5 nM</a:t>
              </a:r>
              <a:endParaRPr lang="en-US" sz="1200" dirty="0"/>
            </a:p>
          </p:txBody>
        </p:sp>
        <p:cxnSp>
          <p:nvCxnSpPr>
            <p:cNvPr id="47" name="Straight Connector 46"/>
            <p:cNvCxnSpPr/>
            <p:nvPr/>
          </p:nvCxnSpPr>
          <p:spPr>
            <a:xfrm>
              <a:off x="6438842" y="4453142"/>
              <a:ext cx="938733" cy="15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7529975" y="4451554"/>
              <a:ext cx="938733" cy="15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6504136" y="4082222"/>
              <a:ext cx="911670" cy="390684"/>
            </a:xfrm>
            <a:prstGeom prst="rect">
              <a:avLst/>
            </a:prstGeom>
            <a:noFill/>
          </p:spPr>
          <p:txBody>
            <a:bodyPr wrap="square" rtlCol="0">
              <a:spAutoFit/>
            </a:bodyPr>
            <a:lstStyle/>
            <a:p>
              <a:r>
                <a:rPr lang="en-US" sz="1200" dirty="0" err="1" smtClean="0"/>
                <a:t>si</a:t>
              </a:r>
              <a:r>
                <a:rPr lang="en-US" sz="1200" dirty="0"/>
                <a:t> </a:t>
              </a:r>
              <a:r>
                <a:rPr lang="en-US" sz="1200" dirty="0" smtClean="0"/>
                <a:t>Ctrl</a:t>
              </a:r>
              <a:endParaRPr lang="en-US" sz="1200" dirty="0"/>
            </a:p>
          </p:txBody>
        </p:sp>
        <p:sp>
          <p:nvSpPr>
            <p:cNvPr id="50" name="TextBox 49"/>
            <p:cNvSpPr txBox="1"/>
            <p:nvPr/>
          </p:nvSpPr>
          <p:spPr>
            <a:xfrm>
              <a:off x="7525394" y="4086986"/>
              <a:ext cx="911670" cy="390684"/>
            </a:xfrm>
            <a:prstGeom prst="rect">
              <a:avLst/>
            </a:prstGeom>
            <a:noFill/>
          </p:spPr>
          <p:txBody>
            <a:bodyPr wrap="square" rtlCol="0">
              <a:spAutoFit/>
            </a:bodyPr>
            <a:lstStyle/>
            <a:p>
              <a:r>
                <a:rPr lang="en-US" sz="1200" dirty="0" err="1" smtClean="0"/>
                <a:t>si</a:t>
              </a:r>
              <a:r>
                <a:rPr lang="en-US" sz="1200" dirty="0" smtClean="0"/>
                <a:t> IRS-1</a:t>
              </a:r>
              <a:endParaRPr lang="en-US" sz="1200" dirty="0"/>
            </a:p>
          </p:txBody>
        </p:sp>
      </p:grpSp>
      <p:sp>
        <p:nvSpPr>
          <p:cNvPr id="51" name="TextBox 50"/>
          <p:cNvSpPr txBox="1"/>
          <p:nvPr/>
        </p:nvSpPr>
        <p:spPr>
          <a:xfrm>
            <a:off x="242293" y="7471717"/>
            <a:ext cx="815565" cy="286005"/>
          </a:xfrm>
          <a:prstGeom prst="rect">
            <a:avLst/>
          </a:prstGeom>
          <a:noFill/>
        </p:spPr>
        <p:txBody>
          <a:bodyPr wrap="square" lIns="91423" tIns="45712" rIns="91423" bIns="45712" rtlCol="0">
            <a:spAutoFit/>
          </a:bodyPr>
          <a:lstStyle/>
          <a:p>
            <a:r>
              <a:rPr lang="en-US" sz="1200" b="1" dirty="0" smtClean="0"/>
              <a:t>ZR75-1</a:t>
            </a:r>
            <a:endParaRPr lang="en-US" sz="1200" b="1" dirty="0"/>
          </a:p>
        </p:txBody>
      </p:sp>
      <p:sp>
        <p:nvSpPr>
          <p:cNvPr id="52" name="TextBox 51"/>
          <p:cNvSpPr txBox="1"/>
          <p:nvPr/>
        </p:nvSpPr>
        <p:spPr>
          <a:xfrm>
            <a:off x="79957" y="4498941"/>
            <a:ext cx="977900" cy="381269"/>
          </a:xfrm>
          <a:prstGeom prst="rect">
            <a:avLst/>
          </a:prstGeom>
          <a:noFill/>
        </p:spPr>
        <p:txBody>
          <a:bodyPr wrap="square" lIns="91423" tIns="45712" rIns="91423" bIns="45712" rtlCol="0">
            <a:spAutoFit/>
          </a:bodyPr>
          <a:lstStyle/>
          <a:p>
            <a:r>
              <a:rPr lang="en-US" dirty="0" smtClean="0"/>
              <a:t>B</a:t>
            </a:r>
            <a:endParaRPr lang="en-US" dirty="0"/>
          </a:p>
        </p:txBody>
      </p:sp>
      <p:sp>
        <p:nvSpPr>
          <p:cNvPr id="53" name="TextBox 52"/>
          <p:cNvSpPr txBox="1"/>
          <p:nvPr/>
        </p:nvSpPr>
        <p:spPr>
          <a:xfrm>
            <a:off x="242293" y="5230733"/>
            <a:ext cx="815565" cy="286005"/>
          </a:xfrm>
          <a:prstGeom prst="rect">
            <a:avLst/>
          </a:prstGeom>
          <a:noFill/>
        </p:spPr>
        <p:txBody>
          <a:bodyPr wrap="square" lIns="91423" tIns="45712" rIns="91423" bIns="45712" rtlCol="0">
            <a:spAutoFit/>
          </a:bodyPr>
          <a:lstStyle/>
          <a:p>
            <a:r>
              <a:rPr lang="en-US" sz="1200" b="1" dirty="0" smtClean="0"/>
              <a:t>T47D</a:t>
            </a:r>
            <a:endParaRPr lang="en-US" sz="1200" b="1" dirty="0"/>
          </a:p>
        </p:txBody>
      </p:sp>
      <p:graphicFrame>
        <p:nvGraphicFramePr>
          <p:cNvPr id="30722" name="Object 2"/>
          <p:cNvGraphicFramePr>
            <a:graphicFrameLocks noChangeAspect="1"/>
          </p:cNvGraphicFramePr>
          <p:nvPr>
            <p:extLst>
              <p:ext uri="{D42A27DB-BD31-4B8C-83A1-F6EECF244321}">
                <p14:modId xmlns:p14="http://schemas.microsoft.com/office/powerpoint/2010/main" val="2031722873"/>
              </p:ext>
            </p:extLst>
          </p:nvPr>
        </p:nvGraphicFramePr>
        <p:xfrm>
          <a:off x="985265" y="333130"/>
          <a:ext cx="2678112" cy="1655762"/>
        </p:xfrm>
        <a:graphic>
          <a:graphicData uri="http://schemas.openxmlformats.org/presentationml/2006/ole">
            <mc:AlternateContent xmlns:mc="http://schemas.openxmlformats.org/markup-compatibility/2006">
              <mc:Choice xmlns:v="urn:schemas-microsoft-com:vml" Requires="v">
                <p:oleObj spid="_x0000_s30738" name="Prism 5" r:id="rId13" imgW="4471560" imgH="2764440" progId="Prism5.Document">
                  <p:embed/>
                </p:oleObj>
              </mc:Choice>
              <mc:Fallback>
                <p:oleObj name="Prism 5" r:id="rId13" imgW="4471560" imgH="2764440" progId="Prism5.Document">
                  <p:embed/>
                  <p:pic>
                    <p:nvPicPr>
                      <p:cNvPr id="0"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85265" y="333130"/>
                        <a:ext cx="2678112" cy="165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23" name="Object 3"/>
          <p:cNvGraphicFramePr>
            <a:graphicFrameLocks noChangeAspect="1"/>
          </p:cNvGraphicFramePr>
          <p:nvPr>
            <p:extLst>
              <p:ext uri="{D42A27DB-BD31-4B8C-83A1-F6EECF244321}">
                <p14:modId xmlns:p14="http://schemas.microsoft.com/office/powerpoint/2010/main" val="2457003784"/>
              </p:ext>
            </p:extLst>
          </p:nvPr>
        </p:nvGraphicFramePr>
        <p:xfrm>
          <a:off x="975740" y="2444186"/>
          <a:ext cx="2687637" cy="1684337"/>
        </p:xfrm>
        <a:graphic>
          <a:graphicData uri="http://schemas.openxmlformats.org/presentationml/2006/ole">
            <mc:AlternateContent xmlns:mc="http://schemas.openxmlformats.org/markup-compatibility/2006">
              <mc:Choice xmlns:v="urn:schemas-microsoft-com:vml" Requires="v">
                <p:oleObj spid="_x0000_s30739" name="Prism 5" r:id="rId15" imgW="4471560" imgH="2804040" progId="Prism5.Document">
                  <p:embed/>
                </p:oleObj>
              </mc:Choice>
              <mc:Fallback>
                <p:oleObj name="Prism 5" r:id="rId15" imgW="4471560" imgH="2804040" progId="Prism5.Document">
                  <p:embed/>
                  <p:pic>
                    <p:nvPicPr>
                      <p:cNvPr id="0" name="Picture 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75740" y="2444186"/>
                        <a:ext cx="2687637" cy="168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24" name="Object 4"/>
          <p:cNvGraphicFramePr>
            <a:graphicFrameLocks noChangeAspect="1"/>
          </p:cNvGraphicFramePr>
          <p:nvPr>
            <p:extLst>
              <p:ext uri="{D42A27DB-BD31-4B8C-83A1-F6EECF244321}">
                <p14:modId xmlns:p14="http://schemas.microsoft.com/office/powerpoint/2010/main" val="868398443"/>
              </p:ext>
            </p:extLst>
          </p:nvPr>
        </p:nvGraphicFramePr>
        <p:xfrm>
          <a:off x="975740" y="4688857"/>
          <a:ext cx="2668587" cy="1655762"/>
        </p:xfrm>
        <a:graphic>
          <a:graphicData uri="http://schemas.openxmlformats.org/presentationml/2006/ole">
            <mc:AlternateContent xmlns:mc="http://schemas.openxmlformats.org/markup-compatibility/2006">
              <mc:Choice xmlns:v="urn:schemas-microsoft-com:vml" Requires="v">
                <p:oleObj spid="_x0000_s30740" name="Prism 5" r:id="rId17" imgW="4452840" imgH="2764440" progId="Prism5.Document">
                  <p:embed/>
                </p:oleObj>
              </mc:Choice>
              <mc:Fallback>
                <p:oleObj name="Prism 5" r:id="rId17" imgW="4452840" imgH="2764440" progId="Prism5.Document">
                  <p:embed/>
                  <p:pic>
                    <p:nvPicPr>
                      <p:cNvPr id="0" name="Picture 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75740" y="4688857"/>
                        <a:ext cx="2668587" cy="165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25" name="Object 5"/>
          <p:cNvGraphicFramePr>
            <a:graphicFrameLocks noChangeAspect="1"/>
          </p:cNvGraphicFramePr>
          <p:nvPr>
            <p:extLst>
              <p:ext uri="{D42A27DB-BD31-4B8C-83A1-F6EECF244321}">
                <p14:modId xmlns:p14="http://schemas.microsoft.com/office/powerpoint/2010/main" val="2330822043"/>
              </p:ext>
            </p:extLst>
          </p:nvPr>
        </p:nvGraphicFramePr>
        <p:xfrm>
          <a:off x="1039240" y="7001417"/>
          <a:ext cx="2605087" cy="1671638"/>
        </p:xfrm>
        <a:graphic>
          <a:graphicData uri="http://schemas.openxmlformats.org/presentationml/2006/ole">
            <mc:AlternateContent xmlns:mc="http://schemas.openxmlformats.org/markup-compatibility/2006">
              <mc:Choice xmlns:v="urn:schemas-microsoft-com:vml" Requires="v">
                <p:oleObj spid="_x0000_s30741" name="Prism 5" r:id="rId19" imgW="4334040" imgH="2779560" progId="Prism5.Document">
                  <p:embed/>
                </p:oleObj>
              </mc:Choice>
              <mc:Fallback>
                <p:oleObj name="Prism 5" r:id="rId19" imgW="4334040" imgH="2779560" progId="Prism5.Document">
                  <p:embed/>
                  <p:pic>
                    <p:nvPicPr>
                      <p:cNvPr id="0" name="Picture 5"/>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39240" y="7001417"/>
                        <a:ext cx="2605087" cy="167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5" name="Rectangle 54"/>
          <p:cNvSpPr/>
          <p:nvPr/>
        </p:nvSpPr>
        <p:spPr>
          <a:xfrm>
            <a:off x="248755" y="8479556"/>
            <a:ext cx="6516099" cy="1448795"/>
          </a:xfrm>
          <a:prstGeom prst="rect">
            <a:avLst/>
          </a:prstGeom>
        </p:spPr>
        <p:txBody>
          <a:bodyPr wrap="square">
            <a:spAutoFit/>
          </a:bodyPr>
          <a:lstStyle/>
          <a:p>
            <a:pPr>
              <a:lnSpc>
                <a:spcPct val="150000"/>
              </a:lnSpc>
            </a:pPr>
            <a:r>
              <a:rPr lang="en-US" sz="1000" b="1" dirty="0">
                <a:latin typeface="Cambria" panose="02040503050406030204" pitchFamily="18" charset="0"/>
                <a:ea typeface="SimSun" panose="02010600030101010101" pitchFamily="2" charset="-122"/>
                <a:cs typeface="Times New Roman" panose="02020603050405020304" pitchFamily="18" charset="0"/>
              </a:rPr>
              <a:t>S2.</a:t>
            </a:r>
            <a:r>
              <a:rPr lang="en-US" sz="1000" dirty="0">
                <a:latin typeface="Cambria" panose="02040503050406030204" pitchFamily="18" charset="0"/>
                <a:ea typeface="SimSun" panose="02010600030101010101" pitchFamily="2" charset="-122"/>
                <a:cs typeface="Times New Roman" panose="02020603050405020304" pitchFamily="18" charset="0"/>
              </a:rPr>
              <a:t> </a:t>
            </a:r>
            <a:r>
              <a:rPr lang="en-US" sz="1000" b="1" dirty="0">
                <a:latin typeface="Cambria" panose="02040503050406030204" pitchFamily="18" charset="0"/>
                <a:ea typeface="SimSun" panose="02010600030101010101" pitchFamily="2" charset="-122"/>
                <a:cs typeface="Times New Roman" panose="02020603050405020304" pitchFamily="18" charset="0"/>
              </a:rPr>
              <a:t>IGF-I induced xCT mRNA and protein expression specifically through IRS-1 in T47D and ZR-75-1 cells.</a:t>
            </a:r>
            <a:endParaRPr lang="en-US" sz="1000" dirty="0">
              <a:latin typeface="Cambria" panose="02040503050406030204" pitchFamily="18" charset="0"/>
              <a:ea typeface="MS Mincho" panose="02020609040205080304" pitchFamily="49" charset="-128"/>
              <a:cs typeface="Times New Roman" panose="02020603050405020304" pitchFamily="18" charset="0"/>
            </a:endParaRPr>
          </a:p>
          <a:p>
            <a:pPr>
              <a:lnSpc>
                <a:spcPct val="150000"/>
              </a:lnSpc>
            </a:pPr>
            <a:r>
              <a:rPr lang="en-US" sz="1000" b="1" dirty="0">
                <a:latin typeface="Cambria" panose="02040503050406030204" pitchFamily="18" charset="0"/>
                <a:ea typeface="SimSun" panose="02010600030101010101" pitchFamily="2" charset="-122"/>
                <a:cs typeface="Times New Roman" panose="02020603050405020304" pitchFamily="18" charset="0"/>
              </a:rPr>
              <a:t>(A) </a:t>
            </a:r>
            <a:r>
              <a:rPr lang="en-US" sz="1000" dirty="0">
                <a:latin typeface="Cambria" panose="02040503050406030204" pitchFamily="18" charset="0"/>
                <a:ea typeface="SimSun" panose="02010600030101010101" pitchFamily="2" charset="-122"/>
                <a:cs typeface="Times New Roman" panose="02020603050405020304" pitchFamily="18" charset="0"/>
              </a:rPr>
              <a:t>T47D and ZR-75-1 cells were transfected with either 30 </a:t>
            </a:r>
            <a:r>
              <a:rPr lang="en-US" sz="1000" dirty="0" err="1">
                <a:latin typeface="Cambria" panose="02040503050406030204" pitchFamily="18" charset="0"/>
                <a:ea typeface="SimSun" panose="02010600030101010101" pitchFamily="2" charset="-122"/>
                <a:cs typeface="Times New Roman" panose="02020603050405020304" pitchFamily="18" charset="0"/>
              </a:rPr>
              <a:t>nM</a:t>
            </a:r>
            <a:r>
              <a:rPr lang="en-US" sz="1000" dirty="0">
                <a:latin typeface="Cambria" panose="02040503050406030204" pitchFamily="18" charset="0"/>
                <a:ea typeface="SimSun" panose="02010600030101010101" pitchFamily="2" charset="-122"/>
                <a:cs typeface="Times New Roman" panose="02020603050405020304" pitchFamily="18" charset="0"/>
              </a:rPr>
              <a:t> of control or IRS-1 </a:t>
            </a:r>
            <a:r>
              <a:rPr lang="en-US" sz="1000" dirty="0" err="1">
                <a:latin typeface="Cambria" panose="02040503050406030204" pitchFamily="18" charset="0"/>
                <a:ea typeface="SimSun" panose="02010600030101010101" pitchFamily="2" charset="-122"/>
                <a:cs typeface="Times New Roman" panose="02020603050405020304" pitchFamily="18" charset="0"/>
              </a:rPr>
              <a:t>siRNA</a:t>
            </a:r>
            <a:r>
              <a:rPr lang="en-US" sz="1000" dirty="0">
                <a:latin typeface="Cambria" panose="02040503050406030204" pitchFamily="18" charset="0"/>
                <a:ea typeface="SimSun" panose="02010600030101010101" pitchFamily="2" charset="-122"/>
                <a:cs typeface="Times New Roman" panose="02020603050405020304" pitchFamily="18" charset="0"/>
              </a:rPr>
              <a:t> for 48h.  </a:t>
            </a:r>
            <a:r>
              <a:rPr lang="en-US" sz="1000" dirty="0" err="1">
                <a:latin typeface="Cambria" panose="02040503050406030204" pitchFamily="18" charset="0"/>
                <a:ea typeface="SimSun" panose="02010600030101010101" pitchFamily="2" charset="-122"/>
                <a:cs typeface="Times New Roman" panose="02020603050405020304" pitchFamily="18" charset="0"/>
              </a:rPr>
              <a:t>siRNA</a:t>
            </a:r>
            <a:r>
              <a:rPr lang="en-US" sz="1000" dirty="0">
                <a:latin typeface="Cambria" panose="02040503050406030204" pitchFamily="18" charset="0"/>
                <a:ea typeface="SimSun" panose="02010600030101010101" pitchFamily="2" charset="-122"/>
                <a:cs typeface="Times New Roman" panose="02020603050405020304" pitchFamily="18" charset="0"/>
              </a:rPr>
              <a:t> knockdown efficiency was determined by both </a:t>
            </a:r>
            <a:r>
              <a:rPr lang="en-US" sz="1000" dirty="0" err="1">
                <a:latin typeface="Cambria" panose="02040503050406030204" pitchFamily="18" charset="0"/>
                <a:ea typeface="SimSun" panose="02010600030101010101" pitchFamily="2" charset="-122"/>
                <a:cs typeface="Times New Roman" panose="02020603050405020304" pitchFamily="18" charset="0"/>
              </a:rPr>
              <a:t>qRT</a:t>
            </a:r>
            <a:r>
              <a:rPr lang="en-US" sz="1000" dirty="0">
                <a:latin typeface="Cambria" panose="02040503050406030204" pitchFamily="18" charset="0"/>
                <a:ea typeface="SimSun" panose="02010600030101010101" pitchFamily="2" charset="-122"/>
                <a:cs typeface="Times New Roman" panose="02020603050405020304" pitchFamily="18" charset="0"/>
              </a:rPr>
              <a:t>-PCR (left panels) and immunoblot analysis (right panels).  </a:t>
            </a:r>
            <a:r>
              <a:rPr lang="en-US" sz="1000" b="1" dirty="0">
                <a:latin typeface="Cambria" panose="02040503050406030204" pitchFamily="18" charset="0"/>
                <a:ea typeface="SimSun" panose="02010600030101010101" pitchFamily="2" charset="-122"/>
                <a:cs typeface="Times New Roman" panose="02020603050405020304" pitchFamily="18" charset="0"/>
              </a:rPr>
              <a:t>(B)</a:t>
            </a:r>
            <a:r>
              <a:rPr lang="en-US" sz="1000" dirty="0">
                <a:latin typeface="Cambria" panose="02040503050406030204" pitchFamily="18" charset="0"/>
                <a:ea typeface="SimSun" panose="02010600030101010101" pitchFamily="2" charset="-122"/>
                <a:cs typeface="Times New Roman" panose="02020603050405020304" pitchFamily="18" charset="0"/>
              </a:rPr>
              <a:t> T47D and ZR-75-1 cells were grown in SFM for 24 h followed by IGF-I (5 </a:t>
            </a:r>
            <a:r>
              <a:rPr lang="en-US" sz="1000" dirty="0" err="1">
                <a:latin typeface="Cambria" panose="02040503050406030204" pitchFamily="18" charset="0"/>
                <a:ea typeface="SimSun" panose="02010600030101010101" pitchFamily="2" charset="-122"/>
                <a:cs typeface="Times New Roman" panose="02020603050405020304" pitchFamily="18" charset="0"/>
              </a:rPr>
              <a:t>nM</a:t>
            </a:r>
            <a:r>
              <a:rPr lang="en-US" sz="1000" dirty="0">
                <a:latin typeface="Cambria" panose="02040503050406030204" pitchFamily="18" charset="0"/>
                <a:ea typeface="SimSun" panose="02010600030101010101" pitchFamily="2" charset="-122"/>
                <a:cs typeface="Times New Roman" panose="02020603050405020304" pitchFamily="18" charset="0"/>
              </a:rPr>
              <a:t>) stimulation for 4 h for mRNA measurement (left panels) and 24 h for protein detection (right panels). Data are mean </a:t>
            </a:r>
            <a:r>
              <a:rPr lang="en-US" sz="1000" dirty="0">
                <a:latin typeface="Cambria" panose="02040503050406030204" pitchFamily="18" charset="0"/>
                <a:ea typeface="SimSun" panose="02010600030101010101" pitchFamily="2" charset="-122"/>
                <a:cs typeface="Times New Roman" panose="02020603050405020304" pitchFamily="18" charset="0"/>
                <a:sym typeface="Symbol" panose="05050102010706020507" pitchFamily="18" charset="2"/>
              </a:rPr>
              <a:t></a:t>
            </a:r>
            <a:r>
              <a:rPr lang="en-US" sz="1000" dirty="0">
                <a:latin typeface="Cambria" panose="02040503050406030204" pitchFamily="18" charset="0"/>
                <a:ea typeface="SimSun" panose="02010600030101010101" pitchFamily="2" charset="-122"/>
                <a:cs typeface="Times New Roman" panose="02020603050405020304" pitchFamily="18" charset="0"/>
              </a:rPr>
              <a:t> SEM; all results are representative of three independent replicates.  </a:t>
            </a:r>
            <a:endParaRPr lang="en-US" sz="1000" dirty="0">
              <a:effectLst/>
              <a:latin typeface="Cambria" panose="02040503050406030204" pitchFamily="18" charset="0"/>
              <a:ea typeface="MS Mincho" panose="02020609040205080304" pitchFamily="49" charset="-128"/>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1328570" y="1124357"/>
            <a:ext cx="4655742" cy="2793104"/>
            <a:chOff x="303707" y="2493214"/>
            <a:chExt cx="6909682" cy="4145302"/>
          </a:xfrm>
        </p:grpSpPr>
        <p:pic>
          <p:nvPicPr>
            <p:cNvPr id="31" name="Picture 30" descr="Screen Shot 2013-01-04 at 2.46.30 PM.png"/>
            <p:cNvPicPr>
              <a:picLocks noChangeAspect="1"/>
            </p:cNvPicPr>
            <p:nvPr/>
          </p:nvPicPr>
          <p:blipFill>
            <a:blip r:embed="rId2"/>
            <a:srcRect l="40948"/>
            <a:stretch>
              <a:fillRect/>
            </a:stretch>
          </p:blipFill>
          <p:spPr>
            <a:xfrm flipH="1">
              <a:off x="1663489" y="6265113"/>
              <a:ext cx="3287895" cy="316652"/>
            </a:xfrm>
            <a:prstGeom prst="rect">
              <a:avLst/>
            </a:prstGeom>
            <a:ln>
              <a:solidFill>
                <a:schemeClr val="tx1"/>
              </a:solidFill>
            </a:ln>
          </p:spPr>
        </p:pic>
        <p:pic>
          <p:nvPicPr>
            <p:cNvPr id="32" name="Picture 31" descr="Screen Shot 2013-01-04 at 2.41.08 PM.png"/>
            <p:cNvPicPr>
              <a:picLocks noChangeAspect="1"/>
            </p:cNvPicPr>
            <p:nvPr/>
          </p:nvPicPr>
          <p:blipFill>
            <a:blip r:embed="rId3"/>
            <a:srcRect r="41190"/>
            <a:stretch>
              <a:fillRect/>
            </a:stretch>
          </p:blipFill>
          <p:spPr>
            <a:xfrm>
              <a:off x="1663489" y="4954411"/>
              <a:ext cx="3308257" cy="533400"/>
            </a:xfrm>
            <a:prstGeom prst="rect">
              <a:avLst/>
            </a:prstGeom>
            <a:ln>
              <a:solidFill>
                <a:schemeClr val="tx1"/>
              </a:solidFill>
            </a:ln>
          </p:spPr>
        </p:pic>
        <p:pic>
          <p:nvPicPr>
            <p:cNvPr id="33" name="Picture 32" descr="Screen Shot 2013-01-04 at 2.51.52 PM.png"/>
            <p:cNvPicPr>
              <a:picLocks noChangeAspect="1"/>
            </p:cNvPicPr>
            <p:nvPr/>
          </p:nvPicPr>
          <p:blipFill>
            <a:blip r:embed="rId4"/>
            <a:srcRect r="39808"/>
            <a:stretch>
              <a:fillRect/>
            </a:stretch>
          </p:blipFill>
          <p:spPr>
            <a:xfrm>
              <a:off x="1663489" y="4429405"/>
              <a:ext cx="3287895" cy="449978"/>
            </a:xfrm>
            <a:prstGeom prst="rect">
              <a:avLst/>
            </a:prstGeom>
            <a:ln>
              <a:solidFill>
                <a:schemeClr val="tx1"/>
              </a:solidFill>
            </a:ln>
          </p:spPr>
        </p:pic>
        <p:pic>
          <p:nvPicPr>
            <p:cNvPr id="34" name="Picture 33" descr="Screen Shot 2013-01-04 at 2.52.12 PM.png"/>
            <p:cNvPicPr>
              <a:picLocks noChangeAspect="1"/>
            </p:cNvPicPr>
            <p:nvPr/>
          </p:nvPicPr>
          <p:blipFill>
            <a:blip r:embed="rId5"/>
            <a:srcRect r="39242"/>
            <a:stretch>
              <a:fillRect/>
            </a:stretch>
          </p:blipFill>
          <p:spPr>
            <a:xfrm>
              <a:off x="1663489" y="3879940"/>
              <a:ext cx="3308257" cy="482600"/>
            </a:xfrm>
            <a:prstGeom prst="rect">
              <a:avLst/>
            </a:prstGeom>
            <a:ln>
              <a:solidFill>
                <a:schemeClr val="tx1"/>
              </a:solidFill>
            </a:ln>
          </p:spPr>
        </p:pic>
        <p:pic>
          <p:nvPicPr>
            <p:cNvPr id="35" name="Picture 34" descr="Screen Shot 2013-01-04 at 2.52.30 PM.png"/>
            <p:cNvPicPr>
              <a:picLocks noChangeAspect="1"/>
            </p:cNvPicPr>
            <p:nvPr/>
          </p:nvPicPr>
          <p:blipFill>
            <a:blip r:embed="rId6"/>
            <a:srcRect r="40390"/>
            <a:stretch>
              <a:fillRect/>
            </a:stretch>
          </p:blipFill>
          <p:spPr>
            <a:xfrm>
              <a:off x="1663489" y="3253971"/>
              <a:ext cx="3308257" cy="558799"/>
            </a:xfrm>
            <a:prstGeom prst="rect">
              <a:avLst/>
            </a:prstGeom>
            <a:ln>
              <a:solidFill>
                <a:schemeClr val="tx1"/>
              </a:solidFill>
            </a:ln>
          </p:spPr>
        </p:pic>
        <p:sp>
          <p:nvSpPr>
            <p:cNvPr id="36" name="TextBox 35"/>
            <p:cNvSpPr txBox="1"/>
            <p:nvPr/>
          </p:nvSpPr>
          <p:spPr>
            <a:xfrm>
              <a:off x="1663489" y="2857782"/>
              <a:ext cx="5549900" cy="411100"/>
            </a:xfrm>
            <a:prstGeom prst="rect">
              <a:avLst/>
            </a:prstGeom>
            <a:noFill/>
          </p:spPr>
          <p:txBody>
            <a:bodyPr wrap="square" rtlCol="0">
              <a:spAutoFit/>
            </a:bodyPr>
            <a:lstStyle/>
            <a:p>
              <a:r>
                <a:rPr lang="en-US" sz="1200" dirty="0" smtClean="0"/>
                <a:t>    -       +     -     +       -      +      -      +     -     +</a:t>
              </a:r>
              <a:endParaRPr lang="en-US" sz="1200" dirty="0"/>
            </a:p>
          </p:txBody>
        </p:sp>
        <p:sp>
          <p:nvSpPr>
            <p:cNvPr id="37" name="TextBox 36"/>
            <p:cNvSpPr txBox="1"/>
            <p:nvPr/>
          </p:nvSpPr>
          <p:spPr>
            <a:xfrm>
              <a:off x="303707" y="3315699"/>
              <a:ext cx="1042270" cy="411100"/>
            </a:xfrm>
            <a:prstGeom prst="rect">
              <a:avLst/>
            </a:prstGeom>
            <a:noFill/>
          </p:spPr>
          <p:txBody>
            <a:bodyPr wrap="square" rtlCol="0">
              <a:spAutoFit/>
            </a:bodyPr>
            <a:lstStyle/>
            <a:p>
              <a:r>
                <a:rPr lang="en-US" sz="1200" dirty="0" smtClean="0"/>
                <a:t>PY20</a:t>
              </a:r>
              <a:endParaRPr lang="en-US" sz="1200" dirty="0"/>
            </a:p>
          </p:txBody>
        </p:sp>
        <p:sp>
          <p:nvSpPr>
            <p:cNvPr id="38" name="TextBox 37"/>
            <p:cNvSpPr txBox="1"/>
            <p:nvPr/>
          </p:nvSpPr>
          <p:spPr>
            <a:xfrm>
              <a:off x="303707" y="3879942"/>
              <a:ext cx="1359782" cy="411100"/>
            </a:xfrm>
            <a:prstGeom prst="rect">
              <a:avLst/>
            </a:prstGeom>
            <a:noFill/>
          </p:spPr>
          <p:txBody>
            <a:bodyPr wrap="square" rtlCol="0">
              <a:spAutoFit/>
            </a:bodyPr>
            <a:lstStyle/>
            <a:p>
              <a:r>
                <a:rPr lang="en-US" sz="1200" dirty="0" err="1" smtClean="0"/>
                <a:t>p</a:t>
              </a:r>
              <a:r>
                <a:rPr lang="en-US" sz="1200" dirty="0" smtClean="0"/>
                <a:t>-IGF-IR/IR</a:t>
              </a:r>
              <a:endParaRPr lang="en-US" sz="1200" dirty="0"/>
            </a:p>
          </p:txBody>
        </p:sp>
        <p:sp>
          <p:nvSpPr>
            <p:cNvPr id="39" name="TextBox 38"/>
            <p:cNvSpPr txBox="1"/>
            <p:nvPr/>
          </p:nvSpPr>
          <p:spPr>
            <a:xfrm>
              <a:off x="303707" y="4462048"/>
              <a:ext cx="1359782" cy="411100"/>
            </a:xfrm>
            <a:prstGeom prst="rect">
              <a:avLst/>
            </a:prstGeom>
            <a:noFill/>
          </p:spPr>
          <p:txBody>
            <a:bodyPr wrap="square" rtlCol="0">
              <a:spAutoFit/>
            </a:bodyPr>
            <a:lstStyle/>
            <a:p>
              <a:r>
                <a:rPr lang="en-US" sz="1200" dirty="0" err="1" smtClean="0"/>
                <a:t>p</a:t>
              </a:r>
              <a:r>
                <a:rPr lang="en-US" sz="1200" dirty="0" smtClean="0"/>
                <a:t>-AKT</a:t>
              </a:r>
              <a:endParaRPr lang="en-US" sz="1200" dirty="0"/>
            </a:p>
          </p:txBody>
        </p:sp>
        <p:sp>
          <p:nvSpPr>
            <p:cNvPr id="40" name="TextBox 39"/>
            <p:cNvSpPr txBox="1"/>
            <p:nvPr/>
          </p:nvSpPr>
          <p:spPr>
            <a:xfrm>
              <a:off x="303707" y="5063254"/>
              <a:ext cx="1359782" cy="411100"/>
            </a:xfrm>
            <a:prstGeom prst="rect">
              <a:avLst/>
            </a:prstGeom>
            <a:noFill/>
          </p:spPr>
          <p:txBody>
            <a:bodyPr wrap="square" rtlCol="0">
              <a:spAutoFit/>
            </a:bodyPr>
            <a:lstStyle/>
            <a:p>
              <a:r>
                <a:rPr lang="en-US" sz="1200" dirty="0" smtClean="0"/>
                <a:t>p-p38</a:t>
              </a:r>
              <a:endParaRPr lang="en-US" sz="1200" dirty="0"/>
            </a:p>
          </p:txBody>
        </p:sp>
        <p:sp>
          <p:nvSpPr>
            <p:cNvPr id="41" name="TextBox 40"/>
            <p:cNvSpPr txBox="1"/>
            <p:nvPr/>
          </p:nvSpPr>
          <p:spPr>
            <a:xfrm>
              <a:off x="303707" y="6227416"/>
              <a:ext cx="1359782" cy="411100"/>
            </a:xfrm>
            <a:prstGeom prst="rect">
              <a:avLst/>
            </a:prstGeom>
            <a:noFill/>
          </p:spPr>
          <p:txBody>
            <a:bodyPr wrap="square" rtlCol="0">
              <a:spAutoFit/>
            </a:bodyPr>
            <a:lstStyle/>
            <a:p>
              <a:r>
                <a:rPr lang="en-US" sz="1200" dirty="0" smtClean="0"/>
                <a:t>actin</a:t>
              </a:r>
              <a:endParaRPr lang="en-US" sz="1200" dirty="0"/>
            </a:p>
          </p:txBody>
        </p:sp>
        <p:pic>
          <p:nvPicPr>
            <p:cNvPr id="42" name="Picture 41" descr="Screen Shot 2013-01-04 at 2.56.58 PM.png"/>
            <p:cNvPicPr>
              <a:picLocks noChangeAspect="1"/>
            </p:cNvPicPr>
            <p:nvPr/>
          </p:nvPicPr>
          <p:blipFill>
            <a:blip r:embed="rId7"/>
            <a:srcRect r="39335"/>
            <a:stretch>
              <a:fillRect/>
            </a:stretch>
          </p:blipFill>
          <p:spPr>
            <a:xfrm>
              <a:off x="1663491" y="5543128"/>
              <a:ext cx="3292459" cy="660399"/>
            </a:xfrm>
            <a:prstGeom prst="rect">
              <a:avLst/>
            </a:prstGeom>
            <a:ln>
              <a:solidFill>
                <a:schemeClr val="tx1"/>
              </a:solidFill>
            </a:ln>
          </p:spPr>
        </p:pic>
        <p:sp>
          <p:nvSpPr>
            <p:cNvPr id="43" name="TextBox 42"/>
            <p:cNvSpPr txBox="1"/>
            <p:nvPr/>
          </p:nvSpPr>
          <p:spPr>
            <a:xfrm>
              <a:off x="303707" y="5622683"/>
              <a:ext cx="1359782" cy="411100"/>
            </a:xfrm>
            <a:prstGeom prst="rect">
              <a:avLst/>
            </a:prstGeom>
            <a:noFill/>
          </p:spPr>
          <p:txBody>
            <a:bodyPr wrap="square" rtlCol="0">
              <a:spAutoFit/>
            </a:bodyPr>
            <a:lstStyle/>
            <a:p>
              <a:r>
                <a:rPr lang="en-US" sz="1200" dirty="0" err="1" smtClean="0"/>
                <a:t>p</a:t>
              </a:r>
              <a:r>
                <a:rPr lang="en-US" sz="1200" dirty="0" smtClean="0"/>
                <a:t>-MAPK</a:t>
              </a:r>
              <a:endParaRPr lang="en-US" sz="1200" dirty="0"/>
            </a:p>
          </p:txBody>
        </p:sp>
        <p:cxnSp>
          <p:nvCxnSpPr>
            <p:cNvPr id="44" name="Straight Connector 43"/>
            <p:cNvCxnSpPr/>
            <p:nvPr/>
          </p:nvCxnSpPr>
          <p:spPr>
            <a:xfrm>
              <a:off x="2719559" y="2857782"/>
              <a:ext cx="455561" cy="15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3576007" y="2857782"/>
              <a:ext cx="455561" cy="15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4389948" y="2859370"/>
              <a:ext cx="455561" cy="15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303707" y="2862546"/>
              <a:ext cx="1359782" cy="411100"/>
            </a:xfrm>
            <a:prstGeom prst="rect">
              <a:avLst/>
            </a:prstGeom>
            <a:noFill/>
          </p:spPr>
          <p:txBody>
            <a:bodyPr wrap="square" rtlCol="0">
              <a:spAutoFit/>
            </a:bodyPr>
            <a:lstStyle/>
            <a:p>
              <a:r>
                <a:rPr lang="en-US" sz="1200" dirty="0" smtClean="0"/>
                <a:t>IGF-I 5nM</a:t>
              </a:r>
              <a:endParaRPr lang="en-US" sz="1200" dirty="0"/>
            </a:p>
          </p:txBody>
        </p:sp>
        <p:sp>
          <p:nvSpPr>
            <p:cNvPr id="51" name="TextBox 50"/>
            <p:cNvSpPr txBox="1"/>
            <p:nvPr/>
          </p:nvSpPr>
          <p:spPr>
            <a:xfrm>
              <a:off x="2374634" y="2493214"/>
              <a:ext cx="1185956" cy="411100"/>
            </a:xfrm>
            <a:prstGeom prst="rect">
              <a:avLst/>
            </a:prstGeom>
            <a:noFill/>
          </p:spPr>
          <p:txBody>
            <a:bodyPr wrap="square" rtlCol="0">
              <a:spAutoFit/>
            </a:bodyPr>
            <a:lstStyle/>
            <a:p>
              <a:pPr algn="ctr"/>
              <a:r>
                <a:rPr lang="en-US" sz="1200" dirty="0" smtClean="0"/>
                <a:t>huEM164</a:t>
              </a:r>
              <a:endParaRPr lang="en-US" sz="1200" dirty="0"/>
            </a:p>
          </p:txBody>
        </p:sp>
        <p:sp>
          <p:nvSpPr>
            <p:cNvPr id="52" name="TextBox 51"/>
            <p:cNvSpPr txBox="1"/>
            <p:nvPr/>
          </p:nvSpPr>
          <p:spPr>
            <a:xfrm>
              <a:off x="3428653" y="2493214"/>
              <a:ext cx="773072" cy="411100"/>
            </a:xfrm>
            <a:prstGeom prst="rect">
              <a:avLst/>
            </a:prstGeom>
            <a:noFill/>
          </p:spPr>
          <p:txBody>
            <a:bodyPr wrap="square" rtlCol="0">
              <a:spAutoFit/>
            </a:bodyPr>
            <a:lstStyle/>
            <a:p>
              <a:pPr algn="ctr"/>
              <a:r>
                <a:rPr lang="en-US" sz="1200" dirty="0" smtClean="0"/>
                <a:t>AEW</a:t>
              </a:r>
              <a:endParaRPr lang="en-US" sz="1200" dirty="0"/>
            </a:p>
          </p:txBody>
        </p:sp>
        <p:sp>
          <p:nvSpPr>
            <p:cNvPr id="53" name="TextBox 52"/>
            <p:cNvSpPr txBox="1"/>
            <p:nvPr/>
          </p:nvSpPr>
          <p:spPr>
            <a:xfrm>
              <a:off x="4182877" y="2493214"/>
              <a:ext cx="773072" cy="411100"/>
            </a:xfrm>
            <a:prstGeom prst="rect">
              <a:avLst/>
            </a:prstGeom>
            <a:noFill/>
          </p:spPr>
          <p:txBody>
            <a:bodyPr wrap="square" rtlCol="0">
              <a:spAutoFit/>
            </a:bodyPr>
            <a:lstStyle/>
            <a:p>
              <a:pPr algn="ctr"/>
              <a:r>
                <a:rPr lang="en-US" sz="1200" dirty="0" smtClean="0"/>
                <a:t>LY</a:t>
              </a:r>
              <a:endParaRPr lang="en-US" sz="1200" dirty="0"/>
            </a:p>
          </p:txBody>
        </p:sp>
      </p:grpSp>
      <p:sp>
        <p:nvSpPr>
          <p:cNvPr id="57" name="TextBox 56"/>
          <p:cNvSpPr txBox="1"/>
          <p:nvPr/>
        </p:nvSpPr>
        <p:spPr>
          <a:xfrm>
            <a:off x="199426" y="731692"/>
            <a:ext cx="1320800" cy="381269"/>
          </a:xfrm>
          <a:prstGeom prst="rect">
            <a:avLst/>
          </a:prstGeom>
          <a:noFill/>
        </p:spPr>
        <p:txBody>
          <a:bodyPr wrap="square" lIns="91423" tIns="45712" rIns="91423" bIns="45712" rtlCol="0">
            <a:spAutoFit/>
          </a:bodyPr>
          <a:lstStyle/>
          <a:p>
            <a:r>
              <a:rPr lang="en-US" dirty="0" smtClean="0"/>
              <a:t>S3</a:t>
            </a:r>
            <a:endParaRPr lang="en-US" dirty="0"/>
          </a:p>
        </p:txBody>
      </p:sp>
      <p:pic>
        <p:nvPicPr>
          <p:cNvPr id="55" name="Picture 54" descr="Screen Shot 2013-01-04 at 2.46.30 PM.png"/>
          <p:cNvPicPr>
            <a:picLocks noChangeAspect="1"/>
          </p:cNvPicPr>
          <p:nvPr/>
        </p:nvPicPr>
        <p:blipFill>
          <a:blip r:embed="rId2"/>
          <a:srcRect l="13649" r="71659"/>
          <a:stretch>
            <a:fillRect/>
          </a:stretch>
        </p:blipFill>
        <p:spPr>
          <a:xfrm flipH="1">
            <a:off x="4468418" y="3649735"/>
            <a:ext cx="592852" cy="229487"/>
          </a:xfrm>
          <a:prstGeom prst="rect">
            <a:avLst/>
          </a:prstGeom>
          <a:ln>
            <a:solidFill>
              <a:schemeClr val="tx1"/>
            </a:solidFill>
          </a:ln>
        </p:spPr>
      </p:pic>
      <p:pic>
        <p:nvPicPr>
          <p:cNvPr id="56" name="Picture 55" descr="Screen Shot 2013-01-04 at 2.41.08 PM.png"/>
          <p:cNvPicPr>
            <a:picLocks noChangeAspect="1"/>
          </p:cNvPicPr>
          <p:nvPr/>
        </p:nvPicPr>
        <p:blipFill>
          <a:blip r:embed="rId3"/>
          <a:srcRect l="72494" r="13181"/>
          <a:stretch>
            <a:fillRect/>
          </a:stretch>
        </p:blipFill>
        <p:spPr>
          <a:xfrm>
            <a:off x="4493818" y="2782711"/>
            <a:ext cx="567452" cy="359405"/>
          </a:xfrm>
          <a:prstGeom prst="rect">
            <a:avLst/>
          </a:prstGeom>
          <a:ln>
            <a:solidFill>
              <a:schemeClr val="tx1"/>
            </a:solidFill>
          </a:ln>
        </p:spPr>
      </p:pic>
      <p:pic>
        <p:nvPicPr>
          <p:cNvPr id="59" name="Picture 58" descr="Screen Shot 2013-01-04 at 2.51.52 PM.png"/>
          <p:cNvPicPr>
            <a:picLocks noChangeAspect="1"/>
          </p:cNvPicPr>
          <p:nvPr/>
        </p:nvPicPr>
        <p:blipFill>
          <a:blip r:embed="rId4"/>
          <a:srcRect l="74423" r="10385"/>
          <a:stretch>
            <a:fillRect/>
          </a:stretch>
        </p:blipFill>
        <p:spPr>
          <a:xfrm>
            <a:off x="4477670" y="2411500"/>
            <a:ext cx="583600" cy="316458"/>
          </a:xfrm>
          <a:prstGeom prst="rect">
            <a:avLst/>
          </a:prstGeom>
          <a:ln>
            <a:solidFill>
              <a:schemeClr val="tx1"/>
            </a:solidFill>
          </a:ln>
        </p:spPr>
      </p:pic>
      <p:pic>
        <p:nvPicPr>
          <p:cNvPr id="62" name="Picture 61" descr="Screen Shot 2013-01-04 at 2.52.12 PM.png"/>
          <p:cNvPicPr>
            <a:picLocks noChangeAspect="1"/>
          </p:cNvPicPr>
          <p:nvPr/>
        </p:nvPicPr>
        <p:blipFill>
          <a:blip r:embed="rId5"/>
          <a:srcRect l="75071" r="10237"/>
          <a:stretch>
            <a:fillRect/>
          </a:stretch>
        </p:blipFill>
        <p:spPr>
          <a:xfrm>
            <a:off x="4498378" y="2052131"/>
            <a:ext cx="562892" cy="325176"/>
          </a:xfrm>
          <a:prstGeom prst="rect">
            <a:avLst/>
          </a:prstGeom>
          <a:ln>
            <a:solidFill>
              <a:schemeClr val="tx1"/>
            </a:solidFill>
          </a:ln>
        </p:spPr>
      </p:pic>
      <p:pic>
        <p:nvPicPr>
          <p:cNvPr id="63" name="Picture 62" descr="Screen Shot 2013-01-04 at 2.52.30 PM.png"/>
          <p:cNvPicPr>
            <a:picLocks noChangeAspect="1"/>
          </p:cNvPicPr>
          <p:nvPr/>
        </p:nvPicPr>
        <p:blipFill>
          <a:blip r:embed="rId6"/>
          <a:srcRect l="72000" r="12293"/>
          <a:stretch>
            <a:fillRect/>
          </a:stretch>
        </p:blipFill>
        <p:spPr>
          <a:xfrm>
            <a:off x="4473894" y="1637512"/>
            <a:ext cx="587376" cy="376519"/>
          </a:xfrm>
          <a:prstGeom prst="rect">
            <a:avLst/>
          </a:prstGeom>
          <a:ln>
            <a:solidFill>
              <a:schemeClr val="tx1"/>
            </a:solidFill>
          </a:ln>
        </p:spPr>
      </p:pic>
      <p:pic>
        <p:nvPicPr>
          <p:cNvPr id="64" name="Picture 63" descr="Screen Shot 2013-01-04 at 2.56.58 PM.png"/>
          <p:cNvPicPr>
            <a:picLocks noChangeAspect="1"/>
          </p:cNvPicPr>
          <p:nvPr/>
        </p:nvPicPr>
        <p:blipFill>
          <a:blip r:embed="rId7"/>
          <a:srcRect l="73539" r="13682"/>
          <a:stretch>
            <a:fillRect/>
          </a:stretch>
        </p:blipFill>
        <p:spPr>
          <a:xfrm>
            <a:off x="4485678" y="3179390"/>
            <a:ext cx="575592" cy="444977"/>
          </a:xfrm>
          <a:prstGeom prst="rect">
            <a:avLst/>
          </a:prstGeom>
          <a:ln>
            <a:solidFill>
              <a:schemeClr val="tx1"/>
            </a:solidFill>
          </a:ln>
        </p:spPr>
      </p:pic>
      <p:cxnSp>
        <p:nvCxnSpPr>
          <p:cNvPr id="65" name="Straight Connector 64"/>
          <p:cNvCxnSpPr/>
          <p:nvPr/>
        </p:nvCxnSpPr>
        <p:spPr>
          <a:xfrm>
            <a:off x="4577179" y="1383773"/>
            <a:ext cx="306957" cy="107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4475754" y="1137058"/>
            <a:ext cx="520896" cy="286005"/>
          </a:xfrm>
          <a:prstGeom prst="rect">
            <a:avLst/>
          </a:prstGeom>
          <a:noFill/>
        </p:spPr>
        <p:txBody>
          <a:bodyPr wrap="square" lIns="91423" tIns="45712" rIns="91423" bIns="45712" rtlCol="0">
            <a:spAutoFit/>
          </a:bodyPr>
          <a:lstStyle/>
          <a:p>
            <a:pPr algn="ctr"/>
            <a:r>
              <a:rPr lang="en-US" sz="1200" dirty="0" smtClean="0"/>
              <a:t>UO</a:t>
            </a:r>
            <a:endParaRPr lang="en-US" sz="1200" dirty="0"/>
          </a:p>
        </p:txBody>
      </p:sp>
      <p:sp>
        <p:nvSpPr>
          <p:cNvPr id="2" name="Rectangle 1"/>
          <p:cNvSpPr/>
          <p:nvPr/>
        </p:nvSpPr>
        <p:spPr>
          <a:xfrm>
            <a:off x="403134" y="4715766"/>
            <a:ext cx="6454865" cy="1015663"/>
          </a:xfrm>
          <a:prstGeom prst="rect">
            <a:avLst/>
          </a:prstGeom>
        </p:spPr>
        <p:txBody>
          <a:bodyPr wrap="square">
            <a:spAutoFit/>
          </a:bodyPr>
          <a:lstStyle/>
          <a:p>
            <a:pPr>
              <a:lnSpc>
                <a:spcPct val="150000"/>
              </a:lnSpc>
            </a:pPr>
            <a:r>
              <a:rPr lang="en-US" sz="1000" b="1" dirty="0">
                <a:latin typeface="Cambria" panose="02040503050406030204" pitchFamily="18" charset="0"/>
                <a:ea typeface="SimSun" panose="02010600030101010101" pitchFamily="2" charset="-122"/>
                <a:cs typeface="Times New Roman" panose="02020603050405020304" pitchFamily="18" charset="0"/>
              </a:rPr>
              <a:t>S3. Inhibition of IGF- signaling.</a:t>
            </a:r>
            <a:endParaRPr lang="en-US" sz="1000" dirty="0">
              <a:latin typeface="Cambria" panose="02040503050406030204" pitchFamily="18" charset="0"/>
              <a:ea typeface="MS Mincho" panose="02020609040205080304" pitchFamily="49" charset="-128"/>
              <a:cs typeface="Times New Roman" panose="02020603050405020304" pitchFamily="18" charset="0"/>
            </a:endParaRPr>
          </a:p>
          <a:p>
            <a:pPr>
              <a:lnSpc>
                <a:spcPct val="150000"/>
              </a:lnSpc>
            </a:pPr>
            <a:r>
              <a:rPr lang="en-US" sz="1000" dirty="0">
                <a:latin typeface="Cambria" panose="02040503050406030204" pitchFamily="18" charset="0"/>
                <a:ea typeface="SimSun" panose="02010600030101010101" pitchFamily="2" charset="-122"/>
                <a:cs typeface="Times New Roman" panose="02020603050405020304" pitchFamily="18" charset="0"/>
              </a:rPr>
              <a:t>MCF-7 cells were grown in SFM, pretreated huEM164 (20 </a:t>
            </a:r>
            <a:r>
              <a:rPr lang="en-US" sz="1000" dirty="0">
                <a:latin typeface="Cambria" panose="02040503050406030204" pitchFamily="18" charset="0"/>
                <a:ea typeface="SimSun" panose="02010600030101010101" pitchFamily="2" charset="-122"/>
                <a:cs typeface="Times New Roman" panose="02020603050405020304" pitchFamily="18" charset="0"/>
                <a:sym typeface="Symbol" panose="05050102010706020507" pitchFamily="18" charset="2"/>
              </a:rPr>
              <a:t></a:t>
            </a:r>
            <a:r>
              <a:rPr lang="en-US" sz="1000" dirty="0">
                <a:latin typeface="Cambria" panose="02040503050406030204" pitchFamily="18" charset="0"/>
                <a:ea typeface="SimSun" panose="02010600030101010101" pitchFamily="2" charset="-122"/>
                <a:cs typeface="Times New Roman" panose="02020603050405020304" pitchFamily="18" charset="0"/>
              </a:rPr>
              <a:t>g/ml), NVP AEW-541 (AEW, 0.5 </a:t>
            </a:r>
            <a:r>
              <a:rPr lang="en-US" sz="1000" dirty="0">
                <a:latin typeface="Cambria" panose="02040503050406030204" pitchFamily="18" charset="0"/>
                <a:ea typeface="SimSun" panose="02010600030101010101" pitchFamily="2" charset="-122"/>
                <a:cs typeface="Times New Roman" panose="02020603050405020304" pitchFamily="18" charset="0"/>
                <a:sym typeface="Symbol" panose="05050102010706020507" pitchFamily="18" charset="2"/>
              </a:rPr>
              <a:t></a:t>
            </a:r>
            <a:r>
              <a:rPr lang="en-US" sz="1000" dirty="0">
                <a:latin typeface="Cambria" panose="02040503050406030204" pitchFamily="18" charset="0"/>
                <a:ea typeface="SimSun" panose="02010600030101010101" pitchFamily="2" charset="-122"/>
                <a:cs typeface="Times New Roman" panose="02020603050405020304" pitchFamily="18" charset="0"/>
              </a:rPr>
              <a:t>M), LY294002 (LY, 10 </a:t>
            </a:r>
            <a:r>
              <a:rPr lang="en-US" sz="1000" dirty="0">
                <a:latin typeface="Cambria" panose="02040503050406030204" pitchFamily="18" charset="0"/>
                <a:ea typeface="SimSun" panose="02010600030101010101" pitchFamily="2" charset="-122"/>
                <a:cs typeface="Times New Roman" panose="02020603050405020304" pitchFamily="18" charset="0"/>
                <a:sym typeface="Symbol" panose="05050102010706020507" pitchFamily="18" charset="2"/>
              </a:rPr>
              <a:t></a:t>
            </a:r>
            <a:r>
              <a:rPr lang="en-US" sz="1000" dirty="0">
                <a:latin typeface="Cambria" panose="02040503050406030204" pitchFamily="18" charset="0"/>
                <a:ea typeface="SimSun" panose="02010600030101010101" pitchFamily="2" charset="-122"/>
                <a:cs typeface="Times New Roman" panose="02020603050405020304" pitchFamily="18" charset="0"/>
              </a:rPr>
              <a:t>M), or UO126 (UO, 10 </a:t>
            </a:r>
            <a:r>
              <a:rPr lang="en-US" sz="1000" dirty="0">
                <a:latin typeface="Cambria" panose="02040503050406030204" pitchFamily="18" charset="0"/>
                <a:ea typeface="SimSun" panose="02010600030101010101" pitchFamily="2" charset="-122"/>
                <a:cs typeface="Times New Roman" panose="02020603050405020304" pitchFamily="18" charset="0"/>
                <a:sym typeface="Symbol" panose="05050102010706020507" pitchFamily="18" charset="2"/>
              </a:rPr>
              <a:t></a:t>
            </a:r>
            <a:r>
              <a:rPr lang="en-US" sz="1000" dirty="0">
                <a:latin typeface="Cambria" panose="02040503050406030204" pitchFamily="18" charset="0"/>
                <a:ea typeface="SimSun" panose="02010600030101010101" pitchFamily="2" charset="-122"/>
                <a:cs typeface="Times New Roman" panose="02020603050405020304" pitchFamily="18" charset="0"/>
              </a:rPr>
              <a:t>M).   Phosphorylated tyrosine (PY20), IGF-1R/IR, AKT, p38</a:t>
            </a:r>
            <a:r>
              <a:rPr lang="en-US" sz="1000" baseline="30000" dirty="0">
                <a:latin typeface="Cambria" panose="02040503050406030204" pitchFamily="18" charset="0"/>
                <a:ea typeface="SimSun" panose="02010600030101010101" pitchFamily="2" charset="-122"/>
                <a:cs typeface="Times New Roman" panose="02020603050405020304" pitchFamily="18" charset="0"/>
              </a:rPr>
              <a:t>MAPK</a:t>
            </a:r>
            <a:r>
              <a:rPr lang="en-US" sz="1000" dirty="0">
                <a:latin typeface="Cambria" panose="02040503050406030204" pitchFamily="18" charset="0"/>
                <a:ea typeface="SimSun" panose="02010600030101010101" pitchFamily="2" charset="-122"/>
                <a:cs typeface="Times New Roman" panose="02020603050405020304" pitchFamily="18" charset="0"/>
              </a:rPr>
              <a:t>, and MAPK were analyzed by immunoblot.  </a:t>
            </a:r>
            <a:endParaRPr lang="en-US" sz="1000" dirty="0">
              <a:effectLst/>
              <a:latin typeface="Cambria" panose="02040503050406030204" pitchFamily="18" charset="0"/>
              <a:ea typeface="MS Mincho" panose="02020609040205080304" pitchFamily="49" charset="-128"/>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88900"/>
            <a:ext cx="774700" cy="381000"/>
          </a:xfrm>
          <a:prstGeom prst="rect">
            <a:avLst/>
          </a:prstGeom>
          <a:noFill/>
        </p:spPr>
        <p:txBody>
          <a:bodyPr wrap="square" lIns="91423" tIns="45712" rIns="91423" bIns="45712" rtlCol="0">
            <a:spAutoFit/>
          </a:bodyPr>
          <a:lstStyle/>
          <a:p>
            <a:r>
              <a:rPr lang="en-US" dirty="0" smtClean="0"/>
              <a:t>S4</a:t>
            </a:r>
            <a:endParaRPr lang="en-US" dirty="0"/>
          </a:p>
        </p:txBody>
      </p:sp>
      <p:sp>
        <p:nvSpPr>
          <p:cNvPr id="15" name="TextBox 14"/>
          <p:cNvSpPr txBox="1"/>
          <p:nvPr/>
        </p:nvSpPr>
        <p:spPr>
          <a:xfrm>
            <a:off x="0" y="647700"/>
            <a:ext cx="774700" cy="381269"/>
          </a:xfrm>
          <a:prstGeom prst="rect">
            <a:avLst/>
          </a:prstGeom>
          <a:noFill/>
        </p:spPr>
        <p:txBody>
          <a:bodyPr wrap="square" lIns="91423" tIns="45712" rIns="91423" bIns="45712" rtlCol="0">
            <a:spAutoFit/>
          </a:bodyPr>
          <a:lstStyle/>
          <a:p>
            <a:r>
              <a:rPr lang="en-US" dirty="0" smtClean="0"/>
              <a:t>A</a:t>
            </a:r>
            <a:endParaRPr lang="en-US" dirty="0"/>
          </a:p>
        </p:txBody>
      </p:sp>
      <p:sp>
        <p:nvSpPr>
          <p:cNvPr id="16" name="TextBox 15"/>
          <p:cNvSpPr txBox="1"/>
          <p:nvPr/>
        </p:nvSpPr>
        <p:spPr>
          <a:xfrm>
            <a:off x="0" y="2360414"/>
            <a:ext cx="774700" cy="381269"/>
          </a:xfrm>
          <a:prstGeom prst="rect">
            <a:avLst/>
          </a:prstGeom>
          <a:noFill/>
        </p:spPr>
        <p:txBody>
          <a:bodyPr wrap="square" lIns="91423" tIns="45712" rIns="91423" bIns="45712" rtlCol="0">
            <a:spAutoFit/>
          </a:bodyPr>
          <a:lstStyle/>
          <a:p>
            <a:r>
              <a:rPr lang="en-US" dirty="0" smtClean="0"/>
              <a:t>B</a:t>
            </a:r>
            <a:endParaRPr lang="en-US" dirty="0"/>
          </a:p>
        </p:txBody>
      </p:sp>
      <p:sp>
        <p:nvSpPr>
          <p:cNvPr id="9" name="TextBox 8"/>
          <p:cNvSpPr txBox="1"/>
          <p:nvPr/>
        </p:nvSpPr>
        <p:spPr>
          <a:xfrm>
            <a:off x="0" y="4089678"/>
            <a:ext cx="596900" cy="381269"/>
          </a:xfrm>
          <a:prstGeom prst="rect">
            <a:avLst/>
          </a:prstGeom>
          <a:noFill/>
        </p:spPr>
        <p:txBody>
          <a:bodyPr wrap="square" lIns="91423" tIns="45712" rIns="91423" bIns="45712" rtlCol="0">
            <a:spAutoFit/>
          </a:bodyPr>
          <a:lstStyle/>
          <a:p>
            <a:r>
              <a:rPr lang="en-US" dirty="0" smtClean="0"/>
              <a:t>C</a:t>
            </a:r>
            <a:endParaRPr lang="en-US" dirty="0"/>
          </a:p>
        </p:txBody>
      </p:sp>
      <p:sp>
        <p:nvSpPr>
          <p:cNvPr id="10" name="TextBox 9"/>
          <p:cNvSpPr txBox="1"/>
          <p:nvPr/>
        </p:nvSpPr>
        <p:spPr>
          <a:xfrm>
            <a:off x="0" y="5915185"/>
            <a:ext cx="596900" cy="381269"/>
          </a:xfrm>
          <a:prstGeom prst="rect">
            <a:avLst/>
          </a:prstGeom>
          <a:noFill/>
        </p:spPr>
        <p:txBody>
          <a:bodyPr wrap="square" lIns="91423" tIns="45712" rIns="91423" bIns="45712" rtlCol="0">
            <a:spAutoFit/>
          </a:bodyPr>
          <a:lstStyle/>
          <a:p>
            <a:r>
              <a:rPr lang="en-US" dirty="0" smtClean="0"/>
              <a:t>D</a:t>
            </a:r>
            <a:endParaRPr lang="en-US" dirty="0"/>
          </a:p>
        </p:txBody>
      </p:sp>
      <p:sp>
        <p:nvSpPr>
          <p:cNvPr id="17" name="TextBox 16"/>
          <p:cNvSpPr txBox="1"/>
          <p:nvPr/>
        </p:nvSpPr>
        <p:spPr>
          <a:xfrm>
            <a:off x="0" y="7900155"/>
            <a:ext cx="596900" cy="381269"/>
          </a:xfrm>
          <a:prstGeom prst="rect">
            <a:avLst/>
          </a:prstGeom>
          <a:noFill/>
        </p:spPr>
        <p:txBody>
          <a:bodyPr wrap="square" lIns="91423" tIns="45712" rIns="91423" bIns="45712" rtlCol="0">
            <a:spAutoFit/>
          </a:bodyPr>
          <a:lstStyle/>
          <a:p>
            <a:r>
              <a:rPr lang="en-US" dirty="0" smtClean="0"/>
              <a:t>E</a:t>
            </a:r>
            <a:endParaRPr lang="en-US" dirty="0"/>
          </a:p>
        </p:txBody>
      </p:sp>
      <p:graphicFrame>
        <p:nvGraphicFramePr>
          <p:cNvPr id="35842" name="Object 2"/>
          <p:cNvGraphicFramePr>
            <a:graphicFrameLocks noChangeAspect="1"/>
          </p:cNvGraphicFramePr>
          <p:nvPr/>
        </p:nvGraphicFramePr>
        <p:xfrm>
          <a:off x="774700" y="588170"/>
          <a:ext cx="2376488" cy="1849437"/>
        </p:xfrm>
        <a:graphic>
          <a:graphicData uri="http://schemas.openxmlformats.org/presentationml/2006/ole">
            <mc:AlternateContent xmlns:mc="http://schemas.openxmlformats.org/markup-compatibility/2006">
              <mc:Choice xmlns:v="urn:schemas-microsoft-com:vml" Requires="v">
                <p:oleObj spid="_x0000_s35870" name="Prism 5" r:id="rId3" imgW="3950280" imgH="3071160" progId="Prism5.Document">
                  <p:embed/>
                </p:oleObj>
              </mc:Choice>
              <mc:Fallback>
                <p:oleObj name="Prism 5" r:id="rId3" imgW="3950280" imgH="3071160" progId="Prism5.Document">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700" y="588170"/>
                        <a:ext cx="2376488" cy="184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843" name="Object 3"/>
          <p:cNvGraphicFramePr>
            <a:graphicFrameLocks noChangeAspect="1"/>
          </p:cNvGraphicFramePr>
          <p:nvPr/>
        </p:nvGraphicFramePr>
        <p:xfrm>
          <a:off x="3868420" y="664210"/>
          <a:ext cx="2286000" cy="1873250"/>
        </p:xfrm>
        <a:graphic>
          <a:graphicData uri="http://schemas.openxmlformats.org/presentationml/2006/ole">
            <mc:AlternateContent xmlns:mc="http://schemas.openxmlformats.org/markup-compatibility/2006">
              <mc:Choice xmlns:v="urn:schemas-microsoft-com:vml" Requires="v">
                <p:oleObj spid="_x0000_s35871" name="Prism 5" r:id="rId5" imgW="3804120" imgH="3117960" progId="Prism5.Document">
                  <p:embed/>
                </p:oleObj>
              </mc:Choice>
              <mc:Fallback>
                <p:oleObj name="Prism 5" r:id="rId5" imgW="3804120" imgH="3117960" progId="Prism5.Document">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68420" y="664210"/>
                        <a:ext cx="2286000" cy="187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844" name="Object 4"/>
          <p:cNvGraphicFramePr>
            <a:graphicFrameLocks noChangeAspect="1"/>
          </p:cNvGraphicFramePr>
          <p:nvPr/>
        </p:nvGraphicFramePr>
        <p:xfrm>
          <a:off x="831850" y="2537460"/>
          <a:ext cx="2120900" cy="1801812"/>
        </p:xfrm>
        <a:graphic>
          <a:graphicData uri="http://schemas.openxmlformats.org/presentationml/2006/ole">
            <mc:AlternateContent xmlns:mc="http://schemas.openxmlformats.org/markup-compatibility/2006">
              <mc:Choice xmlns:v="urn:schemas-microsoft-com:vml" Requires="v">
                <p:oleObj spid="_x0000_s35872" name="Prism 5" r:id="rId7" imgW="3538440" imgH="3005280" progId="Prism5.Document">
                  <p:embed/>
                </p:oleObj>
              </mc:Choice>
              <mc:Fallback>
                <p:oleObj name="Prism 5" r:id="rId7" imgW="3538440" imgH="3005280" progId="Prism5.Document">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1850" y="2537460"/>
                        <a:ext cx="2120900" cy="1801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845" name="Object 5"/>
          <p:cNvGraphicFramePr>
            <a:graphicFrameLocks noChangeAspect="1"/>
          </p:cNvGraphicFramePr>
          <p:nvPr/>
        </p:nvGraphicFramePr>
        <p:xfrm>
          <a:off x="774700" y="4368137"/>
          <a:ext cx="3016250" cy="1743075"/>
        </p:xfrm>
        <a:graphic>
          <a:graphicData uri="http://schemas.openxmlformats.org/presentationml/2006/ole">
            <mc:AlternateContent xmlns:mc="http://schemas.openxmlformats.org/markup-compatibility/2006">
              <mc:Choice xmlns:v="urn:schemas-microsoft-com:vml" Requires="v">
                <p:oleObj spid="_x0000_s35873" name="Prism 5" r:id="rId9" imgW="5020200" imgH="2901600" progId="Prism5.Document">
                  <p:embed/>
                </p:oleObj>
              </mc:Choice>
              <mc:Fallback>
                <p:oleObj name="Prism 5" r:id="rId9" imgW="5020200" imgH="2901600" progId="Prism5.Document">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74700" y="4368137"/>
                        <a:ext cx="3016250"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846" name="Object 6"/>
          <p:cNvGraphicFramePr>
            <a:graphicFrameLocks noChangeAspect="1"/>
          </p:cNvGraphicFramePr>
          <p:nvPr/>
        </p:nvGraphicFramePr>
        <p:xfrm>
          <a:off x="774700" y="6111212"/>
          <a:ext cx="2157412" cy="1630362"/>
        </p:xfrm>
        <a:graphic>
          <a:graphicData uri="http://schemas.openxmlformats.org/presentationml/2006/ole">
            <mc:AlternateContent xmlns:mc="http://schemas.openxmlformats.org/markup-compatibility/2006">
              <mc:Choice xmlns:v="urn:schemas-microsoft-com:vml" Requires="v">
                <p:oleObj spid="_x0000_s35874" name="Prism 5" r:id="rId11" imgW="3584160" imgH="2706840" progId="Prism5.Document">
                  <p:embed/>
                </p:oleObj>
              </mc:Choice>
              <mc:Fallback>
                <p:oleObj name="Prism 5" r:id="rId11" imgW="3584160" imgH="2706840" progId="Prism5.Document">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74700" y="6111212"/>
                        <a:ext cx="2157412" cy="1630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847" name="Object 7"/>
          <p:cNvGraphicFramePr>
            <a:graphicFrameLocks noChangeAspect="1"/>
          </p:cNvGraphicFramePr>
          <p:nvPr/>
        </p:nvGraphicFramePr>
        <p:xfrm>
          <a:off x="774700" y="7903330"/>
          <a:ext cx="2741612" cy="1754187"/>
        </p:xfrm>
        <a:graphic>
          <a:graphicData uri="http://schemas.openxmlformats.org/presentationml/2006/ole">
            <mc:AlternateContent xmlns:mc="http://schemas.openxmlformats.org/markup-compatibility/2006">
              <mc:Choice xmlns:v="urn:schemas-microsoft-com:vml" Requires="v">
                <p:oleObj spid="_x0000_s35875" name="Prism 5" r:id="rId13" imgW="4563000" imgH="2917080" progId="Prism5.Document">
                  <p:embed/>
                </p:oleObj>
              </mc:Choice>
              <mc:Fallback>
                <p:oleObj name="Prism 5" r:id="rId13" imgW="4563000" imgH="2917080" progId="Prism5.Document">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74700" y="7903330"/>
                        <a:ext cx="2741612" cy="175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848" name="Object 8"/>
          <p:cNvGraphicFramePr>
            <a:graphicFrameLocks noChangeAspect="1"/>
          </p:cNvGraphicFramePr>
          <p:nvPr/>
        </p:nvGraphicFramePr>
        <p:xfrm>
          <a:off x="3790950" y="7900155"/>
          <a:ext cx="2787650" cy="1757362"/>
        </p:xfrm>
        <a:graphic>
          <a:graphicData uri="http://schemas.openxmlformats.org/presentationml/2006/ole">
            <mc:AlternateContent xmlns:mc="http://schemas.openxmlformats.org/markup-compatibility/2006">
              <mc:Choice xmlns:v="urn:schemas-microsoft-com:vml" Requires="v">
                <p:oleObj spid="_x0000_s35876" name="Prism 5" r:id="rId15" imgW="4627080" imgH="2917080" progId="Prism5.Document">
                  <p:embed/>
                </p:oleObj>
              </mc:Choice>
              <mc:Fallback>
                <p:oleObj name="Prism 5" r:id="rId15" imgW="4627080" imgH="2917080" progId="Prism5.Document">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790950" y="7900155"/>
                        <a:ext cx="2787650" cy="175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8254" y="571397"/>
            <a:ext cx="6141492" cy="2169825"/>
          </a:xfrm>
          <a:prstGeom prst="rect">
            <a:avLst/>
          </a:prstGeom>
        </p:spPr>
        <p:txBody>
          <a:bodyPr wrap="square">
            <a:spAutoFit/>
          </a:bodyPr>
          <a:lstStyle/>
          <a:p>
            <a:pPr>
              <a:lnSpc>
                <a:spcPct val="150000"/>
              </a:lnSpc>
            </a:pPr>
            <a:r>
              <a:rPr lang="en-US" sz="1000" b="1" dirty="0">
                <a:latin typeface="Cambria" panose="02040503050406030204" pitchFamily="18" charset="0"/>
                <a:ea typeface="SimSun" panose="02010600030101010101" pitchFamily="2" charset="-122"/>
                <a:cs typeface="Times New Roman" panose="02020603050405020304" pitchFamily="18" charset="0"/>
              </a:rPr>
              <a:t>S4. Effect of SASP, BSO, and NAC concentration on growth.</a:t>
            </a:r>
            <a:endParaRPr lang="en-US" sz="1000" dirty="0">
              <a:latin typeface="Cambria" panose="02040503050406030204" pitchFamily="18" charset="0"/>
              <a:ea typeface="MS Mincho" panose="02020609040205080304" pitchFamily="49" charset="-128"/>
              <a:cs typeface="Times New Roman" panose="02020603050405020304" pitchFamily="18" charset="0"/>
            </a:endParaRPr>
          </a:p>
          <a:p>
            <a:pPr>
              <a:lnSpc>
                <a:spcPct val="150000"/>
              </a:lnSpc>
            </a:pPr>
            <a:r>
              <a:rPr lang="en-US" sz="1000" b="1" dirty="0">
                <a:latin typeface="Cambria" panose="02040503050406030204" pitchFamily="18" charset="0"/>
                <a:ea typeface="SimSun" panose="02010600030101010101" pitchFamily="2" charset="-122"/>
                <a:cs typeface="Times New Roman" panose="02020603050405020304" pitchFamily="18" charset="0"/>
              </a:rPr>
              <a:t>(A)</a:t>
            </a:r>
            <a:r>
              <a:rPr lang="en-US" sz="1000" dirty="0">
                <a:latin typeface="Cambria" panose="02040503050406030204" pitchFamily="18" charset="0"/>
                <a:ea typeface="SimSun" panose="02010600030101010101" pitchFamily="2" charset="-122"/>
                <a:cs typeface="Times New Roman" panose="02020603050405020304" pitchFamily="18" charset="0"/>
              </a:rPr>
              <a:t> MCF-7 cells were pretreated with various dosages of SASP for 48 h.  Culture media glutamic acid levels were analyzed and readings were normalized to titer </a:t>
            </a:r>
            <a:r>
              <a:rPr lang="en-US" sz="1000" dirty="0" err="1">
                <a:latin typeface="Cambria" panose="02040503050406030204" pitchFamily="18" charset="0"/>
                <a:ea typeface="SimSun" panose="02010600030101010101" pitchFamily="2" charset="-122"/>
                <a:cs typeface="Times New Roman" panose="02020603050405020304" pitchFamily="18" charset="0"/>
              </a:rPr>
              <a:t>glo</a:t>
            </a:r>
            <a:r>
              <a:rPr lang="en-US" sz="1000" dirty="0">
                <a:latin typeface="Cambria" panose="02040503050406030204" pitchFamily="18" charset="0"/>
                <a:ea typeface="SimSun" panose="02010600030101010101" pitchFamily="2" charset="-122"/>
                <a:cs typeface="Times New Roman" panose="02020603050405020304" pitchFamily="18" charset="0"/>
              </a:rPr>
              <a:t> cell viability reading (right).  </a:t>
            </a:r>
            <a:r>
              <a:rPr lang="en-US" sz="1000" b="1" dirty="0">
                <a:latin typeface="Cambria" panose="02040503050406030204" pitchFamily="18" charset="0"/>
                <a:ea typeface="SimSun" panose="02010600030101010101" pitchFamily="2" charset="-122"/>
                <a:cs typeface="Times New Roman" panose="02020603050405020304" pitchFamily="18" charset="0"/>
              </a:rPr>
              <a:t>(B)</a:t>
            </a:r>
            <a:r>
              <a:rPr lang="en-US" sz="1000" dirty="0">
                <a:latin typeface="Cambria" panose="02040503050406030204" pitchFamily="18" charset="0"/>
                <a:ea typeface="SimSun" panose="02010600030101010101" pitchFamily="2" charset="-122"/>
                <a:cs typeface="Times New Roman" panose="02020603050405020304" pitchFamily="18" charset="0"/>
              </a:rPr>
              <a:t> MCF-7 cells were pretreated in the presence or absence of SASP (0.1 </a:t>
            </a:r>
            <a:r>
              <a:rPr lang="en-US" sz="1000" dirty="0" err="1">
                <a:latin typeface="Cambria" panose="02040503050406030204" pitchFamily="18" charset="0"/>
                <a:ea typeface="SimSun" panose="02010600030101010101" pitchFamily="2" charset="-122"/>
                <a:cs typeface="Times New Roman" panose="02020603050405020304" pitchFamily="18" charset="0"/>
              </a:rPr>
              <a:t>mM</a:t>
            </a:r>
            <a:r>
              <a:rPr lang="en-US" sz="1000" dirty="0">
                <a:latin typeface="Cambria" panose="02040503050406030204" pitchFamily="18" charset="0"/>
                <a:ea typeface="SimSun" panose="02010600030101010101" pitchFamily="2" charset="-122"/>
                <a:cs typeface="Times New Roman" panose="02020603050405020304" pitchFamily="18" charset="0"/>
              </a:rPr>
              <a:t>).  Intracellular GSH concentration was determined as described.  </a:t>
            </a:r>
            <a:r>
              <a:rPr lang="en-US" sz="1000" b="1" dirty="0">
                <a:latin typeface="Cambria" panose="02040503050406030204" pitchFamily="18" charset="0"/>
                <a:ea typeface="SimSun" panose="02010600030101010101" pitchFamily="2" charset="-122"/>
                <a:cs typeface="Times New Roman" panose="02020603050405020304" pitchFamily="18" charset="0"/>
              </a:rPr>
              <a:t>(C)</a:t>
            </a:r>
            <a:r>
              <a:rPr lang="en-US" sz="1000" dirty="0">
                <a:latin typeface="Cambria" panose="02040503050406030204" pitchFamily="18" charset="0"/>
                <a:ea typeface="SimSun" panose="02010600030101010101" pitchFamily="2" charset="-122"/>
                <a:cs typeface="Times New Roman" panose="02020603050405020304" pitchFamily="18" charset="0"/>
              </a:rPr>
              <a:t> MCF-7 and MDA-MB-231 cells were grown in SFM overnight and treated with various dosages of irradiation.  Intracellular ROS levels were measured as described.  </a:t>
            </a:r>
            <a:r>
              <a:rPr lang="en-US" sz="1000" b="1" dirty="0">
                <a:latin typeface="Cambria" panose="02040503050406030204" pitchFamily="18" charset="0"/>
                <a:ea typeface="SimSun" panose="02010600030101010101" pitchFamily="2" charset="-122"/>
                <a:cs typeface="Times New Roman" panose="02020603050405020304" pitchFamily="18" charset="0"/>
              </a:rPr>
              <a:t>(D)</a:t>
            </a:r>
            <a:r>
              <a:rPr lang="en-US" sz="1000" dirty="0">
                <a:latin typeface="Cambria" panose="02040503050406030204" pitchFamily="18" charset="0"/>
                <a:ea typeface="SimSun" panose="02010600030101010101" pitchFamily="2" charset="-122"/>
                <a:cs typeface="Times New Roman" panose="02020603050405020304" pitchFamily="18" charset="0"/>
              </a:rPr>
              <a:t> MCF-7 or T47D cells were grown in SFM overnight and treated with various dosages of mitomycin C (upper panel), BSO (lower left panel), or NAC (lower right panel).  Cell viability was measured by MTT assay after 3 days of treatment.  Data are mean </a:t>
            </a:r>
            <a:r>
              <a:rPr lang="en-US" sz="1000" dirty="0">
                <a:latin typeface="Cambria" panose="02040503050406030204" pitchFamily="18" charset="0"/>
                <a:ea typeface="SimSun" panose="02010600030101010101" pitchFamily="2" charset="-122"/>
                <a:cs typeface="Times New Roman" panose="02020603050405020304" pitchFamily="18" charset="0"/>
                <a:sym typeface="Symbol" panose="05050102010706020507" pitchFamily="18" charset="2"/>
              </a:rPr>
              <a:t></a:t>
            </a:r>
            <a:r>
              <a:rPr lang="en-US" sz="1000" dirty="0">
                <a:latin typeface="Cambria" panose="02040503050406030204" pitchFamily="18" charset="0"/>
                <a:ea typeface="SimSun" panose="02010600030101010101" pitchFamily="2" charset="-122"/>
                <a:cs typeface="Times New Roman" panose="02020603050405020304" pitchFamily="18" charset="0"/>
              </a:rPr>
              <a:t> SEM; all results are representative of three independent replicates.  </a:t>
            </a:r>
            <a:endParaRPr lang="en-US" sz="1000" dirty="0">
              <a:effectLst/>
              <a:latin typeface="Cambria" panose="020405030504060302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990626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 y="241301"/>
            <a:ext cx="901700" cy="381269"/>
          </a:xfrm>
          <a:prstGeom prst="rect">
            <a:avLst/>
          </a:prstGeom>
          <a:noFill/>
        </p:spPr>
        <p:txBody>
          <a:bodyPr wrap="square" lIns="91423" tIns="45712" rIns="91423" bIns="45712" rtlCol="0">
            <a:spAutoFit/>
          </a:bodyPr>
          <a:lstStyle/>
          <a:p>
            <a:r>
              <a:rPr lang="en-US" dirty="0" smtClean="0"/>
              <a:t>S5</a:t>
            </a:r>
            <a:endParaRPr lang="en-US" dirty="0"/>
          </a:p>
        </p:txBody>
      </p:sp>
      <p:sp>
        <p:nvSpPr>
          <p:cNvPr id="7" name="TextBox 6"/>
          <p:cNvSpPr txBox="1"/>
          <p:nvPr/>
        </p:nvSpPr>
        <p:spPr>
          <a:xfrm>
            <a:off x="152400" y="825500"/>
            <a:ext cx="495300" cy="381269"/>
          </a:xfrm>
          <a:prstGeom prst="rect">
            <a:avLst/>
          </a:prstGeom>
          <a:noFill/>
        </p:spPr>
        <p:txBody>
          <a:bodyPr wrap="square" lIns="91423" tIns="45712" rIns="91423" bIns="45712" rtlCol="0">
            <a:spAutoFit/>
          </a:bodyPr>
          <a:lstStyle/>
          <a:p>
            <a:r>
              <a:rPr lang="en-US" dirty="0" smtClean="0"/>
              <a:t>A</a:t>
            </a:r>
            <a:endParaRPr lang="en-US" dirty="0"/>
          </a:p>
        </p:txBody>
      </p:sp>
      <p:grpSp>
        <p:nvGrpSpPr>
          <p:cNvPr id="9" name="Group 8"/>
          <p:cNvGrpSpPr/>
          <p:nvPr/>
        </p:nvGrpSpPr>
        <p:grpSpPr>
          <a:xfrm>
            <a:off x="647701" y="3475821"/>
            <a:ext cx="3952663" cy="2168449"/>
            <a:chOff x="749300" y="1955800"/>
            <a:chExt cx="5944364" cy="3261105"/>
          </a:xfrm>
        </p:grpSpPr>
        <p:pic>
          <p:nvPicPr>
            <p:cNvPr id="10" name="Picture 9" descr="Screen Shot 2013-03-05 at 9.04.13 AM.png"/>
            <p:cNvPicPr>
              <a:picLocks noChangeAspect="1"/>
            </p:cNvPicPr>
            <p:nvPr/>
          </p:nvPicPr>
          <p:blipFill>
            <a:blip r:embed="rId4"/>
            <a:stretch>
              <a:fillRect/>
            </a:stretch>
          </p:blipFill>
          <p:spPr>
            <a:xfrm>
              <a:off x="2070864" y="4531105"/>
              <a:ext cx="4622800" cy="685800"/>
            </a:xfrm>
            <a:prstGeom prst="rect">
              <a:avLst/>
            </a:prstGeom>
            <a:ln>
              <a:solidFill>
                <a:schemeClr val="tx1"/>
              </a:solidFill>
            </a:ln>
          </p:spPr>
        </p:pic>
        <p:pic>
          <p:nvPicPr>
            <p:cNvPr id="11" name="Picture 10" descr="Screen Shot 2013-03-05 at 9.02.08 AM.png"/>
            <p:cNvPicPr>
              <a:picLocks noChangeAspect="1"/>
            </p:cNvPicPr>
            <p:nvPr/>
          </p:nvPicPr>
          <p:blipFill>
            <a:blip r:embed="rId5"/>
            <a:stretch>
              <a:fillRect/>
            </a:stretch>
          </p:blipFill>
          <p:spPr>
            <a:xfrm>
              <a:off x="2070864" y="3822948"/>
              <a:ext cx="4622800" cy="558800"/>
            </a:xfrm>
            <a:prstGeom prst="rect">
              <a:avLst/>
            </a:prstGeom>
            <a:ln>
              <a:solidFill>
                <a:schemeClr val="tx1"/>
              </a:solidFill>
            </a:ln>
          </p:spPr>
        </p:pic>
        <p:sp>
          <p:nvSpPr>
            <p:cNvPr id="12" name="TextBox 11"/>
            <p:cNvSpPr txBox="1"/>
            <p:nvPr/>
          </p:nvSpPr>
          <p:spPr>
            <a:xfrm>
              <a:off x="1245140" y="3934188"/>
              <a:ext cx="825723" cy="416576"/>
            </a:xfrm>
            <a:prstGeom prst="rect">
              <a:avLst/>
            </a:prstGeom>
            <a:noFill/>
          </p:spPr>
          <p:txBody>
            <a:bodyPr wrap="square" rtlCol="0">
              <a:spAutoFit/>
            </a:bodyPr>
            <a:lstStyle/>
            <a:p>
              <a:r>
                <a:rPr lang="en-US" sz="1200" dirty="0" smtClean="0"/>
                <a:t>p-p38</a:t>
              </a:r>
              <a:endParaRPr lang="en-US" sz="1200" dirty="0"/>
            </a:p>
          </p:txBody>
        </p:sp>
        <p:sp>
          <p:nvSpPr>
            <p:cNvPr id="13" name="TextBox 12"/>
            <p:cNvSpPr txBox="1"/>
            <p:nvPr/>
          </p:nvSpPr>
          <p:spPr>
            <a:xfrm>
              <a:off x="1245140" y="4580912"/>
              <a:ext cx="825723" cy="416576"/>
            </a:xfrm>
            <a:prstGeom prst="rect">
              <a:avLst/>
            </a:prstGeom>
            <a:noFill/>
          </p:spPr>
          <p:txBody>
            <a:bodyPr wrap="square" rtlCol="0">
              <a:spAutoFit/>
            </a:bodyPr>
            <a:lstStyle/>
            <a:p>
              <a:r>
                <a:rPr lang="en-US" sz="1200" dirty="0" smtClean="0"/>
                <a:t>actin</a:t>
              </a:r>
              <a:endParaRPr lang="en-US" sz="1200" dirty="0"/>
            </a:p>
          </p:txBody>
        </p:sp>
        <p:pic>
          <p:nvPicPr>
            <p:cNvPr id="14" name="Picture 13" descr="Screen Shot 2013-03-05 at 9.08.01 AM.png"/>
            <p:cNvPicPr>
              <a:picLocks noChangeAspect="1"/>
            </p:cNvPicPr>
            <p:nvPr/>
          </p:nvPicPr>
          <p:blipFill>
            <a:blip r:embed="rId6"/>
            <a:stretch>
              <a:fillRect/>
            </a:stretch>
          </p:blipFill>
          <p:spPr>
            <a:xfrm>
              <a:off x="2070864" y="3289300"/>
              <a:ext cx="4622800" cy="431800"/>
            </a:xfrm>
            <a:prstGeom prst="rect">
              <a:avLst/>
            </a:prstGeom>
            <a:ln>
              <a:solidFill>
                <a:schemeClr val="tx1"/>
              </a:solidFill>
            </a:ln>
          </p:spPr>
        </p:pic>
        <p:sp>
          <p:nvSpPr>
            <p:cNvPr id="15" name="TextBox 14"/>
            <p:cNvSpPr txBox="1"/>
            <p:nvPr/>
          </p:nvSpPr>
          <p:spPr>
            <a:xfrm>
              <a:off x="1245140" y="3289301"/>
              <a:ext cx="825723" cy="416576"/>
            </a:xfrm>
            <a:prstGeom prst="rect">
              <a:avLst/>
            </a:prstGeom>
            <a:noFill/>
          </p:spPr>
          <p:txBody>
            <a:bodyPr wrap="square" rtlCol="0">
              <a:spAutoFit/>
            </a:bodyPr>
            <a:lstStyle/>
            <a:p>
              <a:r>
                <a:rPr lang="en-US" sz="1200" dirty="0" smtClean="0"/>
                <a:t>xCT</a:t>
              </a:r>
              <a:endParaRPr lang="en-US" sz="1200" dirty="0"/>
            </a:p>
          </p:txBody>
        </p:sp>
        <p:sp>
          <p:nvSpPr>
            <p:cNvPr id="16" name="TextBox 15"/>
            <p:cNvSpPr txBox="1"/>
            <p:nvPr/>
          </p:nvSpPr>
          <p:spPr>
            <a:xfrm>
              <a:off x="749300" y="2781299"/>
              <a:ext cx="5944364" cy="416576"/>
            </a:xfrm>
            <a:prstGeom prst="rect">
              <a:avLst/>
            </a:prstGeom>
            <a:noFill/>
          </p:spPr>
          <p:txBody>
            <a:bodyPr wrap="square" rtlCol="0">
              <a:spAutoFit/>
            </a:bodyPr>
            <a:lstStyle/>
            <a:p>
              <a:r>
                <a:rPr lang="en-US" sz="1200" dirty="0" smtClean="0"/>
                <a:t>IGF-I 5 nM           -           +         -         +         -         +        -         +</a:t>
              </a:r>
              <a:endParaRPr lang="en-US" sz="1200" dirty="0"/>
            </a:p>
          </p:txBody>
        </p:sp>
        <p:cxnSp>
          <p:nvCxnSpPr>
            <p:cNvPr id="17" name="Straight Connector 16"/>
            <p:cNvCxnSpPr/>
            <p:nvPr/>
          </p:nvCxnSpPr>
          <p:spPr>
            <a:xfrm>
              <a:off x="3429000" y="2781300"/>
              <a:ext cx="876300" cy="15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638800" y="2779712"/>
              <a:ext cx="876300" cy="15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2070864" y="2349500"/>
              <a:ext cx="2234436" cy="15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4457700" y="2347912"/>
              <a:ext cx="2234436" cy="15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2286000" y="1955800"/>
              <a:ext cx="1765300" cy="416576"/>
            </a:xfrm>
            <a:prstGeom prst="rect">
              <a:avLst/>
            </a:prstGeom>
            <a:noFill/>
          </p:spPr>
          <p:txBody>
            <a:bodyPr wrap="square" rtlCol="0">
              <a:spAutoFit/>
            </a:bodyPr>
            <a:lstStyle/>
            <a:p>
              <a:pPr algn="ctr"/>
              <a:r>
                <a:rPr lang="en-US" sz="1200" dirty="0" smtClean="0"/>
                <a:t>0 </a:t>
              </a:r>
              <a:r>
                <a:rPr lang="en-US" sz="1200" dirty="0" err="1" smtClean="0"/>
                <a:t>Gy</a:t>
              </a:r>
              <a:endParaRPr lang="en-US" sz="1200" dirty="0"/>
            </a:p>
          </p:txBody>
        </p:sp>
        <p:sp>
          <p:nvSpPr>
            <p:cNvPr id="22" name="TextBox 21"/>
            <p:cNvSpPr txBox="1"/>
            <p:nvPr/>
          </p:nvSpPr>
          <p:spPr>
            <a:xfrm>
              <a:off x="4686299" y="1955800"/>
              <a:ext cx="1765300" cy="416576"/>
            </a:xfrm>
            <a:prstGeom prst="rect">
              <a:avLst/>
            </a:prstGeom>
            <a:noFill/>
          </p:spPr>
          <p:txBody>
            <a:bodyPr wrap="square" rtlCol="0">
              <a:spAutoFit/>
            </a:bodyPr>
            <a:lstStyle/>
            <a:p>
              <a:pPr algn="ctr"/>
              <a:r>
                <a:rPr lang="en-US" sz="1200" dirty="0"/>
                <a:t>5</a:t>
              </a:r>
              <a:r>
                <a:rPr lang="en-US" sz="1200" dirty="0" smtClean="0"/>
                <a:t> </a:t>
              </a:r>
              <a:r>
                <a:rPr lang="en-US" sz="1200" dirty="0" err="1" smtClean="0"/>
                <a:t>Gy</a:t>
              </a:r>
              <a:endParaRPr lang="en-US" sz="1200" dirty="0"/>
            </a:p>
          </p:txBody>
        </p:sp>
        <p:sp>
          <p:nvSpPr>
            <p:cNvPr id="23" name="TextBox 22"/>
            <p:cNvSpPr txBox="1"/>
            <p:nvPr/>
          </p:nvSpPr>
          <p:spPr>
            <a:xfrm>
              <a:off x="3416300" y="2414590"/>
              <a:ext cx="876298" cy="370289"/>
            </a:xfrm>
            <a:prstGeom prst="rect">
              <a:avLst/>
            </a:prstGeom>
            <a:noFill/>
          </p:spPr>
          <p:txBody>
            <a:bodyPr wrap="square" rtlCol="0">
              <a:spAutoFit/>
            </a:bodyPr>
            <a:lstStyle/>
            <a:p>
              <a:pPr algn="ctr"/>
              <a:r>
                <a:rPr lang="en-US" sz="1000" dirty="0" smtClean="0"/>
                <a:t>SASP</a:t>
              </a:r>
              <a:endParaRPr lang="en-US" sz="1000" dirty="0"/>
            </a:p>
          </p:txBody>
        </p:sp>
        <p:sp>
          <p:nvSpPr>
            <p:cNvPr id="24" name="TextBox 23"/>
            <p:cNvSpPr txBox="1"/>
            <p:nvPr/>
          </p:nvSpPr>
          <p:spPr>
            <a:xfrm>
              <a:off x="5600700" y="2410380"/>
              <a:ext cx="876298" cy="370289"/>
            </a:xfrm>
            <a:prstGeom prst="rect">
              <a:avLst/>
            </a:prstGeom>
            <a:noFill/>
          </p:spPr>
          <p:txBody>
            <a:bodyPr wrap="square" rtlCol="0">
              <a:spAutoFit/>
            </a:bodyPr>
            <a:lstStyle/>
            <a:p>
              <a:pPr algn="ctr"/>
              <a:r>
                <a:rPr lang="en-US" sz="1000" dirty="0" smtClean="0"/>
                <a:t>SASP</a:t>
              </a:r>
              <a:endParaRPr lang="en-US" sz="1000" dirty="0"/>
            </a:p>
          </p:txBody>
        </p:sp>
      </p:grpSp>
      <p:sp>
        <p:nvSpPr>
          <p:cNvPr id="25" name="TextBox 24"/>
          <p:cNvSpPr txBox="1"/>
          <p:nvPr/>
        </p:nvSpPr>
        <p:spPr>
          <a:xfrm>
            <a:off x="152400" y="3411556"/>
            <a:ext cx="495300" cy="381269"/>
          </a:xfrm>
          <a:prstGeom prst="rect">
            <a:avLst/>
          </a:prstGeom>
          <a:noFill/>
        </p:spPr>
        <p:txBody>
          <a:bodyPr wrap="square" lIns="91423" tIns="45712" rIns="91423" bIns="45712" rtlCol="0">
            <a:spAutoFit/>
          </a:bodyPr>
          <a:lstStyle/>
          <a:p>
            <a:r>
              <a:rPr lang="en-US" dirty="0" smtClean="0"/>
              <a:t>B</a:t>
            </a:r>
            <a:endParaRPr lang="en-US" dirty="0"/>
          </a:p>
        </p:txBody>
      </p:sp>
      <p:graphicFrame>
        <p:nvGraphicFramePr>
          <p:cNvPr id="44034" name="Object 2"/>
          <p:cNvGraphicFramePr>
            <a:graphicFrameLocks noChangeAspect="1"/>
          </p:cNvGraphicFramePr>
          <p:nvPr/>
        </p:nvGraphicFramePr>
        <p:xfrm>
          <a:off x="355879" y="1131558"/>
          <a:ext cx="3354387" cy="2017713"/>
        </p:xfrm>
        <a:graphic>
          <a:graphicData uri="http://schemas.openxmlformats.org/presentationml/2006/ole">
            <mc:AlternateContent xmlns:mc="http://schemas.openxmlformats.org/markup-compatibility/2006">
              <mc:Choice xmlns:v="urn:schemas-microsoft-com:vml" Requires="v">
                <p:oleObj spid="_x0000_s44042" name="Prism 5" r:id="rId7" imgW="5586840" imgH="3360600" progId="Prism5.Document">
                  <p:embed/>
                </p:oleObj>
              </mc:Choice>
              <mc:Fallback>
                <p:oleObj name="Prism 5" r:id="rId7" imgW="5586840" imgH="3360600" progId="Prism5.Document">
                  <p:embed/>
                  <p:pic>
                    <p:nvPicPr>
                      <p:cNvPr id="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5879" y="1131558"/>
                        <a:ext cx="3354387" cy="201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4035" name="Object 3"/>
          <p:cNvGraphicFramePr>
            <a:graphicFrameLocks noChangeAspect="1"/>
          </p:cNvGraphicFramePr>
          <p:nvPr/>
        </p:nvGraphicFramePr>
        <p:xfrm>
          <a:off x="3603625" y="1206769"/>
          <a:ext cx="3254375" cy="2139950"/>
        </p:xfrm>
        <a:graphic>
          <a:graphicData uri="http://schemas.openxmlformats.org/presentationml/2006/ole">
            <mc:AlternateContent xmlns:mc="http://schemas.openxmlformats.org/markup-compatibility/2006">
              <mc:Choice xmlns:v="urn:schemas-microsoft-com:vml" Requires="v">
                <p:oleObj spid="_x0000_s44043" name="Prism 5" r:id="rId9" imgW="5413320" imgH="3560040" progId="Prism5.Document">
                  <p:embed/>
                </p:oleObj>
              </mc:Choice>
              <mc:Fallback>
                <p:oleObj name="Prism 5" r:id="rId9" imgW="5413320" imgH="3560040" progId="Prism5.Document">
                  <p:embed/>
                  <p:pic>
                    <p:nvPicPr>
                      <p:cNvPr id="0"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03625" y="1206769"/>
                        <a:ext cx="3254375" cy="213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6" name="Rectangle 25"/>
          <p:cNvSpPr/>
          <p:nvPr/>
        </p:nvSpPr>
        <p:spPr>
          <a:xfrm>
            <a:off x="242602" y="6418471"/>
            <a:ext cx="6045957" cy="2169825"/>
          </a:xfrm>
          <a:prstGeom prst="rect">
            <a:avLst/>
          </a:prstGeom>
        </p:spPr>
        <p:txBody>
          <a:bodyPr wrap="square">
            <a:spAutoFit/>
          </a:bodyPr>
          <a:lstStyle/>
          <a:p>
            <a:pPr>
              <a:lnSpc>
                <a:spcPct val="150000"/>
              </a:lnSpc>
            </a:pPr>
            <a:r>
              <a:rPr lang="en-US" sz="1000" b="1" dirty="0">
                <a:latin typeface="Cambria" panose="02040503050406030204" pitchFamily="18" charset="0"/>
                <a:ea typeface="SimSun" panose="02010600030101010101" pitchFamily="2" charset="-122"/>
                <a:cs typeface="Times New Roman" panose="02020603050405020304" pitchFamily="18" charset="0"/>
              </a:rPr>
              <a:t>S5. </a:t>
            </a:r>
            <a:r>
              <a:rPr lang="en-US" sz="1000" b="1" dirty="0">
                <a:latin typeface="Cambria" panose="02040503050406030204" pitchFamily="18" charset="0"/>
                <a:ea typeface="SimSun" panose="02010600030101010101" pitchFamily="2" charset="-122"/>
                <a:cs typeface="SimSun" panose="02010600030101010101" pitchFamily="2" charset="-122"/>
              </a:rPr>
              <a:t>IGF-I regulated intracellular ROS level via </a:t>
            </a:r>
            <a:r>
              <a:rPr lang="en-US" sz="1000" b="1" dirty="0" err="1">
                <a:latin typeface="Cambria" panose="02040503050406030204" pitchFamily="18" charset="0"/>
                <a:ea typeface="SimSun" panose="02010600030101010101" pitchFamily="2" charset="-122"/>
                <a:cs typeface="SimSun" panose="02010600030101010101" pitchFamily="2" charset="-122"/>
              </a:rPr>
              <a:t>xC</a:t>
            </a:r>
            <a:r>
              <a:rPr lang="en-US" sz="1000" b="1" baseline="30000" dirty="0">
                <a:latin typeface="Cambria" panose="02040503050406030204" pitchFamily="18" charset="0"/>
                <a:ea typeface="SimSun" panose="02010600030101010101" pitchFamily="2" charset="-122"/>
                <a:cs typeface="SimSun" panose="02010600030101010101" pitchFamily="2" charset="-122"/>
              </a:rPr>
              <a:t>-</a:t>
            </a:r>
            <a:r>
              <a:rPr lang="en-US" sz="1000" b="1" dirty="0">
                <a:latin typeface="Cambria" panose="02040503050406030204" pitchFamily="18" charset="0"/>
                <a:ea typeface="SimSun" panose="02010600030101010101" pitchFamily="2" charset="-122"/>
                <a:cs typeface="SimSun" panose="02010600030101010101" pitchFamily="2" charset="-122"/>
              </a:rPr>
              <a:t> transporter in MCF-7 and T47D cells but not in MDA-MB-231 cells.</a:t>
            </a:r>
            <a:endParaRPr lang="en-US" sz="1000" dirty="0">
              <a:latin typeface="Cambria" panose="02040503050406030204" pitchFamily="18" charset="0"/>
              <a:ea typeface="MS Mincho" panose="02020609040205080304" pitchFamily="49" charset="-128"/>
              <a:cs typeface="Times New Roman" panose="02020603050405020304" pitchFamily="18" charset="0"/>
            </a:endParaRPr>
          </a:p>
          <a:p>
            <a:pPr>
              <a:lnSpc>
                <a:spcPct val="150000"/>
              </a:lnSpc>
            </a:pPr>
            <a:r>
              <a:rPr lang="en-US" sz="1000" b="1" dirty="0">
                <a:latin typeface="Cambria" panose="02040503050406030204" pitchFamily="18" charset="0"/>
                <a:ea typeface="SimSun" panose="02010600030101010101" pitchFamily="2" charset="-122"/>
                <a:cs typeface="Times New Roman" panose="02020603050405020304" pitchFamily="18" charset="0"/>
              </a:rPr>
              <a:t>(A)</a:t>
            </a:r>
            <a:r>
              <a:rPr lang="en-US" sz="1000" dirty="0">
                <a:latin typeface="Cambria" panose="02040503050406030204" pitchFamily="18" charset="0"/>
                <a:ea typeface="SimSun" panose="02010600030101010101" pitchFamily="2" charset="-122"/>
                <a:cs typeface="Times New Roman" panose="02020603050405020304" pitchFamily="18" charset="0"/>
              </a:rPr>
              <a:t> MCF-7 and MDA-MB-231 cells were pretreated with or without SASP (0.1 </a:t>
            </a:r>
            <a:r>
              <a:rPr lang="en-US" sz="1000" dirty="0" err="1">
                <a:latin typeface="Cambria" panose="02040503050406030204" pitchFamily="18" charset="0"/>
                <a:ea typeface="SimSun" panose="02010600030101010101" pitchFamily="2" charset="-122"/>
                <a:cs typeface="Times New Roman" panose="02020603050405020304" pitchFamily="18" charset="0"/>
              </a:rPr>
              <a:t>mM</a:t>
            </a:r>
            <a:r>
              <a:rPr lang="en-US" sz="1000" dirty="0">
                <a:latin typeface="Cambria" panose="02040503050406030204" pitchFamily="18" charset="0"/>
                <a:ea typeface="SimSun" panose="02010600030101010101" pitchFamily="2" charset="-122"/>
                <a:cs typeface="Times New Roman" panose="02020603050405020304" pitchFamily="18" charset="0"/>
              </a:rPr>
              <a:t>) for 48 h, grown in SFM for 24h, then treated with IGF-I (5 </a:t>
            </a:r>
            <a:r>
              <a:rPr lang="en-US" sz="1000" dirty="0" err="1">
                <a:latin typeface="Cambria" panose="02040503050406030204" pitchFamily="18" charset="0"/>
                <a:ea typeface="SimSun" panose="02010600030101010101" pitchFamily="2" charset="-122"/>
                <a:cs typeface="Times New Roman" panose="02020603050405020304" pitchFamily="18" charset="0"/>
              </a:rPr>
              <a:t>nM</a:t>
            </a:r>
            <a:r>
              <a:rPr lang="en-US" sz="1000" dirty="0">
                <a:latin typeface="Cambria" panose="02040503050406030204" pitchFamily="18" charset="0"/>
                <a:ea typeface="SimSun" panose="02010600030101010101" pitchFamily="2" charset="-122"/>
                <a:cs typeface="Times New Roman" panose="02020603050405020304" pitchFamily="18" charset="0"/>
              </a:rPr>
              <a:t>) for another 24h, and then processed for irradiation (10 </a:t>
            </a:r>
            <a:r>
              <a:rPr lang="en-US" sz="1000" dirty="0" err="1">
                <a:latin typeface="Cambria" panose="02040503050406030204" pitchFamily="18" charset="0"/>
                <a:ea typeface="SimSun" panose="02010600030101010101" pitchFamily="2" charset="-122"/>
                <a:cs typeface="Times New Roman" panose="02020603050405020304" pitchFamily="18" charset="0"/>
              </a:rPr>
              <a:t>Gy</a:t>
            </a:r>
            <a:r>
              <a:rPr lang="en-US" sz="1000" dirty="0">
                <a:latin typeface="Cambria" panose="02040503050406030204" pitchFamily="18" charset="0"/>
                <a:ea typeface="SimSun" panose="02010600030101010101" pitchFamily="2" charset="-122"/>
                <a:cs typeface="Times New Roman" panose="02020603050405020304" pitchFamily="18" charset="0"/>
              </a:rPr>
              <a:t>, left panel) or mitomycin C treatment (1 </a:t>
            </a:r>
            <a:r>
              <a:rPr lang="en-US" sz="1000" dirty="0">
                <a:latin typeface="Cambria" panose="02040503050406030204" pitchFamily="18" charset="0"/>
                <a:ea typeface="SimSun" panose="02010600030101010101" pitchFamily="2" charset="-122"/>
                <a:cs typeface="Times New Roman" panose="02020603050405020304" pitchFamily="18" charset="0"/>
                <a:sym typeface="Symbol" panose="05050102010706020507" pitchFamily="18" charset="2"/>
              </a:rPr>
              <a:t></a:t>
            </a:r>
            <a:r>
              <a:rPr lang="en-US" sz="1000" dirty="0">
                <a:latin typeface="Cambria" panose="02040503050406030204" pitchFamily="18" charset="0"/>
                <a:ea typeface="SimSun" panose="02010600030101010101" pitchFamily="2" charset="-122"/>
                <a:cs typeface="Times New Roman" panose="02020603050405020304" pitchFamily="18" charset="0"/>
              </a:rPr>
              <a:t>g/ml) for 3 days (right panel).  Intracellular ROS levels were measured as described.  </a:t>
            </a:r>
            <a:r>
              <a:rPr lang="en-US" sz="1000" b="1" dirty="0">
                <a:latin typeface="Cambria" panose="02040503050406030204" pitchFamily="18" charset="0"/>
                <a:ea typeface="SimSun" panose="02010600030101010101" pitchFamily="2" charset="-122"/>
                <a:cs typeface="Times New Roman" panose="02020603050405020304" pitchFamily="18" charset="0"/>
              </a:rPr>
              <a:t>(B)</a:t>
            </a:r>
            <a:r>
              <a:rPr lang="en-US" sz="1000" dirty="0">
                <a:latin typeface="Cambria" panose="02040503050406030204" pitchFamily="18" charset="0"/>
                <a:ea typeface="SimSun" panose="02010600030101010101" pitchFamily="2" charset="-122"/>
                <a:cs typeface="Times New Roman" panose="02020603050405020304" pitchFamily="18" charset="0"/>
              </a:rPr>
              <a:t> T47D were pretreated with or without SASP (0.1 </a:t>
            </a:r>
            <a:r>
              <a:rPr lang="en-US" sz="1000" dirty="0" err="1">
                <a:latin typeface="Cambria" panose="02040503050406030204" pitchFamily="18" charset="0"/>
                <a:ea typeface="SimSun" panose="02010600030101010101" pitchFamily="2" charset="-122"/>
                <a:cs typeface="Times New Roman" panose="02020603050405020304" pitchFamily="18" charset="0"/>
              </a:rPr>
              <a:t>mM</a:t>
            </a:r>
            <a:r>
              <a:rPr lang="en-US" sz="1000" dirty="0">
                <a:latin typeface="Cambria" panose="02040503050406030204" pitchFamily="18" charset="0"/>
                <a:ea typeface="SimSun" panose="02010600030101010101" pitchFamily="2" charset="-122"/>
                <a:cs typeface="Times New Roman" panose="02020603050405020304" pitchFamily="18" charset="0"/>
              </a:rPr>
              <a:t>) for 48 h, grown in SFM for 24h, treated with IGF-I for another 24h, and then treated with mitomycin C (0.1 </a:t>
            </a:r>
            <a:r>
              <a:rPr lang="en-US" sz="1000" dirty="0">
                <a:latin typeface="Cambria" panose="02040503050406030204" pitchFamily="18" charset="0"/>
                <a:ea typeface="SimSun" panose="02010600030101010101" pitchFamily="2" charset="-122"/>
                <a:cs typeface="Times New Roman" panose="02020603050405020304" pitchFamily="18" charset="0"/>
                <a:sym typeface="Symbol" panose="05050102010706020507" pitchFamily="18" charset="2"/>
              </a:rPr>
              <a:t></a:t>
            </a:r>
            <a:r>
              <a:rPr lang="en-US" sz="1000" dirty="0">
                <a:latin typeface="Cambria" panose="02040503050406030204" pitchFamily="18" charset="0"/>
                <a:ea typeface="SimSun" panose="02010600030101010101" pitchFamily="2" charset="-122"/>
                <a:cs typeface="Times New Roman" panose="02020603050405020304" pitchFamily="18" charset="0"/>
              </a:rPr>
              <a:t>g/ml) cellular phospho-p38</a:t>
            </a:r>
            <a:r>
              <a:rPr lang="en-US" sz="1000" baseline="30000" dirty="0">
                <a:latin typeface="Cambria" panose="02040503050406030204" pitchFamily="18" charset="0"/>
                <a:ea typeface="SimSun" panose="02010600030101010101" pitchFamily="2" charset="-122"/>
                <a:cs typeface="Times New Roman" panose="02020603050405020304" pitchFamily="18" charset="0"/>
              </a:rPr>
              <a:t>MAPK</a:t>
            </a:r>
            <a:r>
              <a:rPr lang="en-US" sz="1000" dirty="0">
                <a:latin typeface="Cambria" panose="02040503050406030204" pitchFamily="18" charset="0"/>
                <a:ea typeface="SimSun" panose="02010600030101010101" pitchFamily="2" charset="-122"/>
                <a:cs typeface="Times New Roman" panose="02020603050405020304" pitchFamily="18" charset="0"/>
              </a:rPr>
              <a:t> level was determined by immunoblot.  Data are mean </a:t>
            </a:r>
            <a:r>
              <a:rPr lang="en-US" sz="1000" dirty="0">
                <a:latin typeface="Cambria" panose="02040503050406030204" pitchFamily="18" charset="0"/>
                <a:ea typeface="SimSun" panose="02010600030101010101" pitchFamily="2" charset="-122"/>
                <a:cs typeface="Times New Roman" panose="02020603050405020304" pitchFamily="18" charset="0"/>
                <a:sym typeface="Symbol" panose="05050102010706020507" pitchFamily="18" charset="2"/>
              </a:rPr>
              <a:t></a:t>
            </a:r>
            <a:r>
              <a:rPr lang="en-US" sz="1000" dirty="0">
                <a:latin typeface="Cambria" panose="02040503050406030204" pitchFamily="18" charset="0"/>
                <a:ea typeface="SimSun" panose="02010600030101010101" pitchFamily="2" charset="-122"/>
                <a:cs typeface="Times New Roman" panose="02020603050405020304" pitchFamily="18" charset="0"/>
              </a:rPr>
              <a:t> SEM; all results are representative of three independent replicates.  </a:t>
            </a:r>
            <a:endParaRPr lang="en-US" sz="1000" dirty="0">
              <a:effectLst/>
              <a:latin typeface="Cambria" panose="02040503050406030204" pitchFamily="18" charset="0"/>
              <a:ea typeface="MS Mincho" panose="02020609040205080304" pitchFamily="49" charset="-128"/>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 y="279401"/>
            <a:ext cx="901700" cy="381269"/>
          </a:xfrm>
          <a:prstGeom prst="rect">
            <a:avLst/>
          </a:prstGeom>
          <a:noFill/>
        </p:spPr>
        <p:txBody>
          <a:bodyPr wrap="square" lIns="91423" tIns="45712" rIns="91423" bIns="45712" rtlCol="0">
            <a:spAutoFit/>
          </a:bodyPr>
          <a:lstStyle/>
          <a:p>
            <a:r>
              <a:rPr lang="en-US" dirty="0" smtClean="0"/>
              <a:t>S6</a:t>
            </a:r>
            <a:endParaRPr lang="en-US" dirty="0"/>
          </a:p>
        </p:txBody>
      </p:sp>
      <p:grpSp>
        <p:nvGrpSpPr>
          <p:cNvPr id="5" name="Group 4"/>
          <p:cNvGrpSpPr/>
          <p:nvPr/>
        </p:nvGrpSpPr>
        <p:grpSpPr>
          <a:xfrm>
            <a:off x="4090671" y="805751"/>
            <a:ext cx="1760701" cy="1501227"/>
            <a:chOff x="2764211" y="1204491"/>
            <a:chExt cx="2622957" cy="2236413"/>
          </a:xfrm>
        </p:grpSpPr>
        <p:pic>
          <p:nvPicPr>
            <p:cNvPr id="6" name="Picture 5" descr="Screen Shot 2013-03-05 at 12.44.16 PM.png"/>
            <p:cNvPicPr>
              <a:picLocks noChangeAspect="1"/>
            </p:cNvPicPr>
            <p:nvPr/>
          </p:nvPicPr>
          <p:blipFill>
            <a:blip r:embed="rId3"/>
            <a:srcRect l="42772"/>
            <a:stretch>
              <a:fillRect/>
            </a:stretch>
          </p:blipFill>
          <p:spPr>
            <a:xfrm flipH="1">
              <a:off x="3613886" y="2678904"/>
              <a:ext cx="1580286" cy="762000"/>
            </a:xfrm>
            <a:prstGeom prst="rect">
              <a:avLst/>
            </a:prstGeom>
            <a:ln>
              <a:solidFill>
                <a:schemeClr val="tx1"/>
              </a:solidFill>
            </a:ln>
          </p:spPr>
        </p:pic>
        <p:pic>
          <p:nvPicPr>
            <p:cNvPr id="7" name="Picture 6" descr="Screen Shot 2013-03-05 at 12.45.41 PM.png"/>
            <p:cNvPicPr>
              <a:picLocks noChangeAspect="1"/>
            </p:cNvPicPr>
            <p:nvPr/>
          </p:nvPicPr>
          <p:blipFill>
            <a:blip r:embed="rId4"/>
            <a:srcRect l="37472"/>
            <a:stretch>
              <a:fillRect/>
            </a:stretch>
          </p:blipFill>
          <p:spPr>
            <a:xfrm flipH="1">
              <a:off x="3613867" y="1917701"/>
              <a:ext cx="1580306" cy="571500"/>
            </a:xfrm>
            <a:prstGeom prst="rect">
              <a:avLst/>
            </a:prstGeom>
            <a:ln>
              <a:solidFill>
                <a:schemeClr val="tx1"/>
              </a:solidFill>
            </a:ln>
          </p:spPr>
        </p:pic>
        <p:sp>
          <p:nvSpPr>
            <p:cNvPr id="8" name="TextBox 7"/>
            <p:cNvSpPr txBox="1"/>
            <p:nvPr/>
          </p:nvSpPr>
          <p:spPr>
            <a:xfrm>
              <a:off x="2805344" y="2004864"/>
              <a:ext cx="622570" cy="412652"/>
            </a:xfrm>
            <a:prstGeom prst="rect">
              <a:avLst/>
            </a:prstGeom>
            <a:noFill/>
          </p:spPr>
          <p:txBody>
            <a:bodyPr wrap="square" rtlCol="0">
              <a:spAutoFit/>
            </a:bodyPr>
            <a:lstStyle/>
            <a:p>
              <a:r>
                <a:rPr lang="en-US" sz="1200" dirty="0" smtClean="0"/>
                <a:t>xCT</a:t>
              </a:r>
              <a:endParaRPr lang="en-US" sz="1200" dirty="0"/>
            </a:p>
          </p:txBody>
        </p:sp>
        <p:sp>
          <p:nvSpPr>
            <p:cNvPr id="9" name="TextBox 8"/>
            <p:cNvSpPr txBox="1"/>
            <p:nvPr/>
          </p:nvSpPr>
          <p:spPr>
            <a:xfrm>
              <a:off x="2764211" y="2913794"/>
              <a:ext cx="849655" cy="412652"/>
            </a:xfrm>
            <a:prstGeom prst="rect">
              <a:avLst/>
            </a:prstGeom>
            <a:noFill/>
          </p:spPr>
          <p:txBody>
            <a:bodyPr wrap="square" rtlCol="0">
              <a:spAutoFit/>
            </a:bodyPr>
            <a:lstStyle/>
            <a:p>
              <a:r>
                <a:rPr lang="en-US" sz="1200" dirty="0" smtClean="0"/>
                <a:t>actin</a:t>
              </a:r>
              <a:endParaRPr lang="en-US" sz="1200" dirty="0"/>
            </a:p>
          </p:txBody>
        </p:sp>
        <p:sp>
          <p:nvSpPr>
            <p:cNvPr id="10" name="TextBox 9"/>
            <p:cNvSpPr txBox="1"/>
            <p:nvPr/>
          </p:nvSpPr>
          <p:spPr>
            <a:xfrm>
              <a:off x="3656250" y="1434851"/>
              <a:ext cx="644514" cy="412652"/>
            </a:xfrm>
            <a:prstGeom prst="rect">
              <a:avLst/>
            </a:prstGeom>
            <a:noFill/>
          </p:spPr>
          <p:txBody>
            <a:bodyPr wrap="square" rtlCol="0">
              <a:spAutoFit/>
            </a:bodyPr>
            <a:lstStyle/>
            <a:p>
              <a:r>
                <a:rPr lang="en-US" sz="1200" dirty="0" smtClean="0"/>
                <a:t>Ctrl</a:t>
              </a:r>
              <a:endParaRPr lang="en-US" sz="1200" dirty="0"/>
            </a:p>
          </p:txBody>
        </p:sp>
        <p:sp>
          <p:nvSpPr>
            <p:cNvPr id="11" name="TextBox 10"/>
            <p:cNvSpPr txBox="1"/>
            <p:nvPr/>
          </p:nvSpPr>
          <p:spPr>
            <a:xfrm>
              <a:off x="4128008" y="1204491"/>
              <a:ext cx="1259160" cy="687753"/>
            </a:xfrm>
            <a:prstGeom prst="rect">
              <a:avLst/>
            </a:prstGeom>
            <a:noFill/>
          </p:spPr>
          <p:txBody>
            <a:bodyPr wrap="square" rtlCol="0">
              <a:spAutoFit/>
            </a:bodyPr>
            <a:lstStyle/>
            <a:p>
              <a:pPr algn="ctr"/>
              <a:r>
                <a:rPr lang="en-US" sz="1200" dirty="0" err="1" smtClean="0"/>
                <a:t>shRNA</a:t>
              </a:r>
              <a:r>
                <a:rPr lang="en-US" sz="1200" dirty="0" smtClean="0"/>
                <a:t> xCT #27</a:t>
              </a:r>
              <a:endParaRPr lang="en-US" sz="1200" dirty="0"/>
            </a:p>
          </p:txBody>
        </p:sp>
      </p:grpSp>
      <p:graphicFrame>
        <p:nvGraphicFramePr>
          <p:cNvPr id="47106" name="Object 2"/>
          <p:cNvGraphicFramePr>
            <a:graphicFrameLocks noChangeAspect="1"/>
          </p:cNvGraphicFramePr>
          <p:nvPr/>
        </p:nvGraphicFramePr>
        <p:xfrm>
          <a:off x="1054100" y="868933"/>
          <a:ext cx="2157412" cy="1887537"/>
        </p:xfrm>
        <a:graphic>
          <a:graphicData uri="http://schemas.openxmlformats.org/presentationml/2006/ole">
            <mc:AlternateContent xmlns:mc="http://schemas.openxmlformats.org/markup-compatibility/2006">
              <mc:Choice xmlns:v="urn:schemas-microsoft-com:vml" Requires="v">
                <p:oleObj spid="_x0000_s47114" name="Prism 5" r:id="rId5" imgW="3584160" imgH="3134880" progId="Prism5.Document">
                  <p:embed/>
                </p:oleObj>
              </mc:Choice>
              <mc:Fallback>
                <p:oleObj name="Prism 5" r:id="rId5" imgW="3584160" imgH="3134880" progId="Prism5.Document">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54100" y="868933"/>
                        <a:ext cx="2157412" cy="1887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7107" name="Object 3"/>
          <p:cNvGraphicFramePr>
            <a:graphicFrameLocks noChangeAspect="1"/>
          </p:cNvGraphicFramePr>
          <p:nvPr/>
        </p:nvGraphicFramePr>
        <p:xfrm>
          <a:off x="1100137" y="3187700"/>
          <a:ext cx="2130425" cy="1925638"/>
        </p:xfrm>
        <a:graphic>
          <a:graphicData uri="http://schemas.openxmlformats.org/presentationml/2006/ole">
            <mc:AlternateContent xmlns:mc="http://schemas.openxmlformats.org/markup-compatibility/2006">
              <mc:Choice xmlns:v="urn:schemas-microsoft-com:vml" Requires="v">
                <p:oleObj spid="_x0000_s47115" name="Prism 5" r:id="rId7" imgW="3547800" imgH="3208320" progId="Prism5.Document">
                  <p:embed/>
                </p:oleObj>
              </mc:Choice>
              <mc:Fallback>
                <p:oleObj name="Prism 5" r:id="rId7" imgW="3547800" imgH="3208320" progId="Prism5.Document">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00137" y="3187700"/>
                        <a:ext cx="2130425" cy="192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Rectangle 1"/>
          <p:cNvSpPr/>
          <p:nvPr/>
        </p:nvSpPr>
        <p:spPr>
          <a:xfrm>
            <a:off x="327547" y="5898573"/>
            <a:ext cx="6359856" cy="1246495"/>
          </a:xfrm>
          <a:prstGeom prst="rect">
            <a:avLst/>
          </a:prstGeom>
        </p:spPr>
        <p:txBody>
          <a:bodyPr wrap="square">
            <a:spAutoFit/>
          </a:bodyPr>
          <a:lstStyle/>
          <a:p>
            <a:pPr>
              <a:lnSpc>
                <a:spcPct val="150000"/>
              </a:lnSpc>
            </a:pPr>
            <a:r>
              <a:rPr lang="en-US" sz="1000" b="1" dirty="0">
                <a:latin typeface="Cambria" panose="02040503050406030204" pitchFamily="18" charset="0"/>
                <a:ea typeface="SimSun" panose="02010600030101010101" pitchFamily="2" charset="-122"/>
                <a:cs typeface="Times New Roman" panose="02020603050405020304" pitchFamily="18" charset="0"/>
              </a:rPr>
              <a:t>S6. xCT </a:t>
            </a:r>
            <a:r>
              <a:rPr lang="en-US" sz="1000" b="1" dirty="0" err="1">
                <a:latin typeface="Cambria" panose="02040503050406030204" pitchFamily="18" charset="0"/>
                <a:ea typeface="SimSun" panose="02010600030101010101" pitchFamily="2" charset="-122"/>
                <a:cs typeface="Times New Roman" panose="02020603050405020304" pitchFamily="18" charset="0"/>
              </a:rPr>
              <a:t>shRNA</a:t>
            </a:r>
            <a:r>
              <a:rPr lang="en-US" sz="1000" b="1" dirty="0">
                <a:latin typeface="Cambria" panose="02040503050406030204" pitchFamily="18" charset="0"/>
                <a:ea typeface="SimSun" panose="02010600030101010101" pitchFamily="2" charset="-122"/>
                <a:cs typeface="Times New Roman" panose="02020603050405020304" pitchFamily="18" charset="0"/>
              </a:rPr>
              <a:t> downregulation in MCF-7 cells.</a:t>
            </a:r>
            <a:endParaRPr lang="en-US" sz="1000" dirty="0">
              <a:latin typeface="Cambria" panose="02040503050406030204" pitchFamily="18" charset="0"/>
              <a:ea typeface="MS Mincho" panose="02020609040205080304" pitchFamily="49" charset="-128"/>
              <a:cs typeface="Times New Roman" panose="02020603050405020304" pitchFamily="18" charset="0"/>
            </a:endParaRPr>
          </a:p>
          <a:p>
            <a:pPr>
              <a:lnSpc>
                <a:spcPct val="150000"/>
              </a:lnSpc>
            </a:pPr>
            <a:r>
              <a:rPr lang="en-US" sz="1000" dirty="0">
                <a:latin typeface="Cambria" panose="02040503050406030204" pitchFamily="18" charset="0"/>
                <a:ea typeface="SimSun" panose="02010600030101010101" pitchFamily="2" charset="-122"/>
                <a:cs typeface="Times New Roman" panose="02020603050405020304" pitchFamily="18" charset="0"/>
              </a:rPr>
              <a:t>MCF-7 cells were infected by either scrambled </a:t>
            </a:r>
            <a:r>
              <a:rPr lang="en-US" sz="1000" dirty="0" err="1">
                <a:latin typeface="Cambria" panose="02040503050406030204" pitchFamily="18" charset="0"/>
                <a:ea typeface="SimSun" panose="02010600030101010101" pitchFamily="2" charset="-122"/>
                <a:cs typeface="Times New Roman" panose="02020603050405020304" pitchFamily="18" charset="0"/>
              </a:rPr>
              <a:t>shRNA</a:t>
            </a:r>
            <a:r>
              <a:rPr lang="en-US" sz="1000" dirty="0">
                <a:latin typeface="Cambria" panose="02040503050406030204" pitchFamily="18" charset="0"/>
                <a:ea typeface="SimSun" panose="02010600030101010101" pitchFamily="2" charset="-122"/>
                <a:cs typeface="Times New Roman" panose="02020603050405020304" pitchFamily="18" charset="0"/>
              </a:rPr>
              <a:t> or xCT specific </a:t>
            </a:r>
            <a:r>
              <a:rPr lang="en-US" sz="1000" dirty="0" err="1">
                <a:latin typeface="Cambria" panose="02040503050406030204" pitchFamily="18" charset="0"/>
                <a:ea typeface="SimSun" panose="02010600030101010101" pitchFamily="2" charset="-122"/>
                <a:cs typeface="Times New Roman" panose="02020603050405020304" pitchFamily="18" charset="0"/>
              </a:rPr>
              <a:t>shRNA</a:t>
            </a:r>
            <a:r>
              <a:rPr lang="en-US" sz="1000" dirty="0">
                <a:latin typeface="Cambria" panose="02040503050406030204" pitchFamily="18" charset="0"/>
                <a:ea typeface="SimSun" panose="02010600030101010101" pitchFamily="2" charset="-122"/>
                <a:cs typeface="Times New Roman" panose="02020603050405020304" pitchFamily="18" charset="0"/>
              </a:rPr>
              <a:t> to generate stable xCT downregulation clone. </a:t>
            </a:r>
            <a:r>
              <a:rPr lang="en-US" sz="1000" dirty="0" err="1">
                <a:latin typeface="Cambria" panose="02040503050406030204" pitchFamily="18" charset="0"/>
                <a:ea typeface="SimSun" panose="02010600030101010101" pitchFamily="2" charset="-122"/>
                <a:cs typeface="Times New Roman" panose="02020603050405020304" pitchFamily="18" charset="0"/>
              </a:rPr>
              <a:t>shRNA</a:t>
            </a:r>
            <a:r>
              <a:rPr lang="en-US" sz="1000" dirty="0">
                <a:latin typeface="Cambria" panose="02040503050406030204" pitchFamily="18" charset="0"/>
                <a:ea typeface="SimSun" panose="02010600030101010101" pitchFamily="2" charset="-122"/>
                <a:cs typeface="Times New Roman" panose="02020603050405020304" pitchFamily="18" charset="0"/>
              </a:rPr>
              <a:t> downregulation efficiency was determined by </a:t>
            </a:r>
            <a:r>
              <a:rPr lang="en-US" sz="1000" dirty="0" err="1">
                <a:latin typeface="Cambria" panose="02040503050406030204" pitchFamily="18" charset="0"/>
                <a:ea typeface="SimSun" panose="02010600030101010101" pitchFamily="2" charset="-122"/>
                <a:cs typeface="Times New Roman" panose="02020603050405020304" pitchFamily="18" charset="0"/>
              </a:rPr>
              <a:t>qRT</a:t>
            </a:r>
            <a:r>
              <a:rPr lang="en-US" sz="1000" dirty="0">
                <a:latin typeface="Cambria" panose="02040503050406030204" pitchFamily="18" charset="0"/>
                <a:ea typeface="SimSun" panose="02010600030101010101" pitchFamily="2" charset="-122"/>
                <a:cs typeface="Times New Roman" panose="02020603050405020304" pitchFamily="18" charset="0"/>
              </a:rPr>
              <a:t>-PCR (upper left panel), immunoblot (upper right panel), and </a:t>
            </a:r>
            <a:r>
              <a:rPr lang="en-US" sz="1000" dirty="0" err="1">
                <a:latin typeface="Cambria" panose="02040503050406030204" pitchFamily="18" charset="0"/>
                <a:ea typeface="SimSun" panose="02010600030101010101" pitchFamily="2" charset="-122"/>
                <a:cs typeface="Times New Roman" panose="02020603050405020304" pitchFamily="18" charset="0"/>
              </a:rPr>
              <a:t>xC</a:t>
            </a:r>
            <a:r>
              <a:rPr lang="en-US" sz="1000" dirty="0">
                <a:latin typeface="Cambria" panose="02040503050406030204" pitchFamily="18" charset="0"/>
                <a:ea typeface="SimSun" panose="02010600030101010101" pitchFamily="2" charset="-122"/>
                <a:cs typeface="Times New Roman" panose="02020603050405020304" pitchFamily="18" charset="0"/>
              </a:rPr>
              <a:t>-transporter functional assay (Lower panel).  Data are mean </a:t>
            </a:r>
            <a:r>
              <a:rPr lang="en-US" sz="1000" dirty="0">
                <a:latin typeface="Cambria" panose="02040503050406030204" pitchFamily="18" charset="0"/>
                <a:ea typeface="SimSun" panose="02010600030101010101" pitchFamily="2" charset="-122"/>
                <a:cs typeface="Times New Roman" panose="02020603050405020304" pitchFamily="18" charset="0"/>
                <a:sym typeface="Symbol" panose="05050102010706020507" pitchFamily="18" charset="2"/>
              </a:rPr>
              <a:t></a:t>
            </a:r>
            <a:r>
              <a:rPr lang="en-US" sz="1000" dirty="0">
                <a:latin typeface="Cambria" panose="02040503050406030204" pitchFamily="18" charset="0"/>
                <a:ea typeface="SimSun" panose="02010600030101010101" pitchFamily="2" charset="-122"/>
                <a:cs typeface="Times New Roman" panose="02020603050405020304" pitchFamily="18" charset="0"/>
              </a:rPr>
              <a:t> SEM; all results are representative of three independent replicates.  </a:t>
            </a:r>
            <a:endParaRPr lang="en-US" sz="1000" dirty="0">
              <a:effectLst/>
              <a:latin typeface="Cambria" panose="02040503050406030204" pitchFamily="18" charset="0"/>
              <a:ea typeface="MS Mincho" panose="02020609040205080304" pitchFamily="49" charset="-128"/>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555410"/>
            <a:ext cx="535940" cy="381269"/>
          </a:xfrm>
          <a:prstGeom prst="rect">
            <a:avLst/>
          </a:prstGeom>
          <a:noFill/>
        </p:spPr>
        <p:txBody>
          <a:bodyPr wrap="square" lIns="91423" tIns="45712" rIns="91423" bIns="45712" rtlCol="0">
            <a:spAutoFit/>
          </a:bodyPr>
          <a:lstStyle/>
          <a:p>
            <a:r>
              <a:rPr lang="en-US" dirty="0" smtClean="0"/>
              <a:t>S7</a:t>
            </a:r>
            <a:endParaRPr lang="en-US" dirty="0"/>
          </a:p>
        </p:txBody>
      </p:sp>
      <p:graphicFrame>
        <p:nvGraphicFramePr>
          <p:cNvPr id="50178" name="Object 2"/>
          <p:cNvGraphicFramePr>
            <a:graphicFrameLocks noChangeAspect="1"/>
          </p:cNvGraphicFramePr>
          <p:nvPr/>
        </p:nvGraphicFramePr>
        <p:xfrm>
          <a:off x="712788" y="882415"/>
          <a:ext cx="2147887" cy="1628775"/>
        </p:xfrm>
        <a:graphic>
          <a:graphicData uri="http://schemas.openxmlformats.org/presentationml/2006/ole">
            <mc:AlternateContent xmlns:mc="http://schemas.openxmlformats.org/markup-compatibility/2006">
              <mc:Choice xmlns:v="urn:schemas-microsoft-com:vml" Requires="v">
                <p:oleObj spid="_x0000_s50186" name="Prism 5" r:id="rId3" imgW="3584160" imgH="2717280" progId="Prism5.Document">
                  <p:embed/>
                </p:oleObj>
              </mc:Choice>
              <mc:Fallback>
                <p:oleObj name="Prism 5" r:id="rId3" imgW="3584160" imgH="2717280" progId="Prism5.Document">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788" y="882415"/>
                        <a:ext cx="2147887" cy="162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0179" name="Object 3"/>
          <p:cNvGraphicFramePr>
            <a:graphicFrameLocks noChangeAspect="1"/>
          </p:cNvGraphicFramePr>
          <p:nvPr/>
        </p:nvGraphicFramePr>
        <p:xfrm>
          <a:off x="3779838" y="887177"/>
          <a:ext cx="2147888" cy="1624013"/>
        </p:xfrm>
        <a:graphic>
          <a:graphicData uri="http://schemas.openxmlformats.org/presentationml/2006/ole">
            <mc:AlternateContent xmlns:mc="http://schemas.openxmlformats.org/markup-compatibility/2006">
              <mc:Choice xmlns:v="urn:schemas-microsoft-com:vml" Requires="v">
                <p:oleObj spid="_x0000_s50187" name="Prism 5" r:id="rId5" imgW="3593520" imgH="2717280" progId="Prism5.Document">
                  <p:embed/>
                </p:oleObj>
              </mc:Choice>
              <mc:Fallback>
                <p:oleObj name="Prism 5" r:id="rId5" imgW="3593520" imgH="2717280" progId="Prism5.Document">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79838" y="887177"/>
                        <a:ext cx="2147888" cy="162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Rectangle 1"/>
          <p:cNvSpPr/>
          <p:nvPr/>
        </p:nvSpPr>
        <p:spPr>
          <a:xfrm>
            <a:off x="269543" y="2944758"/>
            <a:ext cx="6318913" cy="1477328"/>
          </a:xfrm>
          <a:prstGeom prst="rect">
            <a:avLst/>
          </a:prstGeom>
        </p:spPr>
        <p:txBody>
          <a:bodyPr wrap="square">
            <a:spAutoFit/>
          </a:bodyPr>
          <a:lstStyle/>
          <a:p>
            <a:pPr>
              <a:lnSpc>
                <a:spcPct val="150000"/>
              </a:lnSpc>
            </a:pPr>
            <a:r>
              <a:rPr lang="en-US" sz="1200" b="1" dirty="0">
                <a:latin typeface="Cambria" panose="02040503050406030204" pitchFamily="18" charset="0"/>
                <a:ea typeface="SimSun" panose="02010600030101010101" pitchFamily="2" charset="-122"/>
                <a:cs typeface="Times New Roman" panose="02020603050405020304" pitchFamily="18" charset="0"/>
              </a:rPr>
              <a:t>S7. Ligands of the insulin/IGF system stimulated </a:t>
            </a:r>
            <a:r>
              <a:rPr lang="en-US" sz="1200" b="1" i="1" dirty="0">
                <a:latin typeface="Cambria" panose="02040503050406030204" pitchFamily="18" charset="0"/>
                <a:ea typeface="SimSun" panose="02010600030101010101" pitchFamily="2" charset="-122"/>
                <a:cs typeface="Times New Roman" panose="02020603050405020304" pitchFamily="18" charset="0"/>
              </a:rPr>
              <a:t>xCT</a:t>
            </a:r>
            <a:r>
              <a:rPr lang="en-US" sz="1200" b="1" dirty="0">
                <a:latin typeface="Cambria" panose="02040503050406030204" pitchFamily="18" charset="0"/>
                <a:ea typeface="SimSun" panose="02010600030101010101" pitchFamily="2" charset="-122"/>
                <a:cs typeface="Times New Roman" panose="02020603050405020304" pitchFamily="18" charset="0"/>
              </a:rPr>
              <a:t> mRNA expression but not </a:t>
            </a:r>
            <a:r>
              <a:rPr lang="en-US" sz="1200" b="1" i="1" dirty="0">
                <a:latin typeface="Cambria" panose="02040503050406030204" pitchFamily="18" charset="0"/>
                <a:ea typeface="SimSun" panose="02010600030101010101" pitchFamily="2" charset="-122"/>
                <a:cs typeface="Times New Roman" panose="02020603050405020304" pitchFamily="18" charset="0"/>
              </a:rPr>
              <a:t>CD44v</a:t>
            </a:r>
            <a:r>
              <a:rPr lang="en-US" sz="1200" b="1" dirty="0">
                <a:latin typeface="Cambria" panose="02040503050406030204" pitchFamily="18" charset="0"/>
                <a:ea typeface="SimSun" panose="02010600030101010101" pitchFamily="2" charset="-122"/>
                <a:cs typeface="Times New Roman" panose="02020603050405020304" pitchFamily="18" charset="0"/>
              </a:rPr>
              <a:t> mRNA expression in MCF-7 cells.</a:t>
            </a:r>
            <a:endParaRPr lang="en-US" sz="1200" dirty="0">
              <a:latin typeface="Cambria" panose="02040503050406030204" pitchFamily="18" charset="0"/>
              <a:ea typeface="MS Mincho" panose="02020609040205080304" pitchFamily="49" charset="-128"/>
              <a:cs typeface="Times New Roman" panose="02020603050405020304" pitchFamily="18" charset="0"/>
            </a:endParaRPr>
          </a:p>
          <a:p>
            <a:pPr>
              <a:lnSpc>
                <a:spcPct val="150000"/>
              </a:lnSpc>
            </a:pPr>
            <a:r>
              <a:rPr lang="en-US" sz="1200" dirty="0">
                <a:latin typeface="Cambria" panose="02040503050406030204" pitchFamily="18" charset="0"/>
                <a:ea typeface="SimSun" panose="02010600030101010101" pitchFamily="2" charset="-122"/>
                <a:cs typeface="Times New Roman" panose="02020603050405020304" pitchFamily="18" charset="0"/>
              </a:rPr>
              <a:t>mRNA expression of </a:t>
            </a:r>
            <a:r>
              <a:rPr lang="en-US" sz="1200" i="1" dirty="0">
                <a:latin typeface="Cambria" panose="02040503050406030204" pitchFamily="18" charset="0"/>
                <a:ea typeface="SimSun" panose="02010600030101010101" pitchFamily="2" charset="-122"/>
                <a:cs typeface="Times New Roman" panose="02020603050405020304" pitchFamily="18" charset="0"/>
              </a:rPr>
              <a:t>xCT </a:t>
            </a:r>
            <a:r>
              <a:rPr lang="en-US" sz="1200" dirty="0">
                <a:latin typeface="Cambria" panose="02040503050406030204" pitchFamily="18" charset="0"/>
                <a:ea typeface="SimSun" panose="02010600030101010101" pitchFamily="2" charset="-122"/>
                <a:cs typeface="Times New Roman" panose="02020603050405020304" pitchFamily="18" charset="0"/>
              </a:rPr>
              <a:t>(left)</a:t>
            </a:r>
            <a:r>
              <a:rPr lang="en-US" sz="1200" i="1" dirty="0">
                <a:latin typeface="Cambria" panose="02040503050406030204" pitchFamily="18" charset="0"/>
                <a:ea typeface="SimSun" panose="02010600030101010101" pitchFamily="2" charset="-122"/>
                <a:cs typeface="Times New Roman" panose="02020603050405020304" pitchFamily="18" charset="0"/>
              </a:rPr>
              <a:t> </a:t>
            </a:r>
            <a:r>
              <a:rPr lang="en-US" sz="1200" dirty="0">
                <a:latin typeface="Cambria" panose="02040503050406030204" pitchFamily="18" charset="0"/>
                <a:ea typeface="SimSun" panose="02010600030101010101" pitchFamily="2" charset="-122"/>
                <a:cs typeface="Times New Roman" panose="02020603050405020304" pitchFamily="18" charset="0"/>
              </a:rPr>
              <a:t>and</a:t>
            </a:r>
            <a:r>
              <a:rPr lang="en-US" sz="1200" i="1" dirty="0">
                <a:latin typeface="Cambria" panose="02040503050406030204" pitchFamily="18" charset="0"/>
                <a:ea typeface="SimSun" panose="02010600030101010101" pitchFamily="2" charset="-122"/>
                <a:cs typeface="Times New Roman" panose="02020603050405020304" pitchFamily="18" charset="0"/>
              </a:rPr>
              <a:t> CD44v </a:t>
            </a:r>
            <a:r>
              <a:rPr lang="en-US" sz="1200" dirty="0">
                <a:latin typeface="Cambria" panose="02040503050406030204" pitchFamily="18" charset="0"/>
                <a:ea typeface="SimSun" panose="02010600030101010101" pitchFamily="2" charset="-122"/>
                <a:cs typeface="Times New Roman" panose="02020603050405020304" pitchFamily="18" charset="0"/>
              </a:rPr>
              <a:t>(right) in MCF-7 cells after 4 h of IGF-I (5 </a:t>
            </a:r>
            <a:r>
              <a:rPr lang="en-US" sz="1200" dirty="0" err="1">
                <a:latin typeface="Cambria" panose="02040503050406030204" pitchFamily="18" charset="0"/>
                <a:ea typeface="SimSun" panose="02010600030101010101" pitchFamily="2" charset="-122"/>
                <a:cs typeface="Times New Roman" panose="02020603050405020304" pitchFamily="18" charset="0"/>
              </a:rPr>
              <a:t>nM</a:t>
            </a:r>
            <a:r>
              <a:rPr lang="en-US" sz="1200" dirty="0">
                <a:latin typeface="Cambria" panose="02040503050406030204" pitchFamily="18" charset="0"/>
                <a:ea typeface="SimSun" panose="02010600030101010101" pitchFamily="2" charset="-122"/>
                <a:cs typeface="Times New Roman" panose="02020603050405020304" pitchFamily="18" charset="0"/>
              </a:rPr>
              <a:t>), IGF-II (10 </a:t>
            </a:r>
            <a:r>
              <a:rPr lang="en-US" sz="1200" dirty="0" err="1">
                <a:latin typeface="Cambria" panose="02040503050406030204" pitchFamily="18" charset="0"/>
                <a:ea typeface="SimSun" panose="02010600030101010101" pitchFamily="2" charset="-122"/>
                <a:cs typeface="Times New Roman" panose="02020603050405020304" pitchFamily="18" charset="0"/>
              </a:rPr>
              <a:t>nM</a:t>
            </a:r>
            <a:r>
              <a:rPr lang="en-US" sz="1200" dirty="0">
                <a:latin typeface="Cambria" panose="02040503050406030204" pitchFamily="18" charset="0"/>
                <a:ea typeface="SimSun" panose="02010600030101010101" pitchFamily="2" charset="-122"/>
                <a:cs typeface="Times New Roman" panose="02020603050405020304" pitchFamily="18" charset="0"/>
              </a:rPr>
              <a:t>), or insulin (10 </a:t>
            </a:r>
            <a:r>
              <a:rPr lang="en-US" sz="1200" dirty="0" err="1">
                <a:latin typeface="Cambria" panose="02040503050406030204" pitchFamily="18" charset="0"/>
                <a:ea typeface="SimSun" panose="02010600030101010101" pitchFamily="2" charset="-122"/>
                <a:cs typeface="Times New Roman" panose="02020603050405020304" pitchFamily="18" charset="0"/>
              </a:rPr>
              <a:t>nM</a:t>
            </a:r>
            <a:r>
              <a:rPr lang="en-US" sz="1200" dirty="0">
                <a:latin typeface="Cambria" panose="02040503050406030204" pitchFamily="18" charset="0"/>
                <a:ea typeface="SimSun" panose="02010600030101010101" pitchFamily="2" charset="-122"/>
                <a:cs typeface="Times New Roman" panose="02020603050405020304" pitchFamily="18" charset="0"/>
              </a:rPr>
              <a:t>) exposure were analyzed by </a:t>
            </a:r>
            <a:r>
              <a:rPr lang="en-US" sz="1200" dirty="0" err="1">
                <a:latin typeface="Cambria" panose="02040503050406030204" pitchFamily="18" charset="0"/>
                <a:ea typeface="SimSun" panose="02010600030101010101" pitchFamily="2" charset="-122"/>
                <a:cs typeface="Times New Roman" panose="02020603050405020304" pitchFamily="18" charset="0"/>
              </a:rPr>
              <a:t>qRT</a:t>
            </a:r>
            <a:r>
              <a:rPr lang="en-US" sz="1200" dirty="0">
                <a:latin typeface="Cambria" panose="02040503050406030204" pitchFamily="18" charset="0"/>
                <a:ea typeface="SimSun" panose="02010600030101010101" pitchFamily="2" charset="-122"/>
                <a:cs typeface="Times New Roman" panose="02020603050405020304" pitchFamily="18" charset="0"/>
              </a:rPr>
              <a:t>-PCR.  Data are mean </a:t>
            </a:r>
            <a:r>
              <a:rPr lang="en-US" sz="1200" dirty="0">
                <a:latin typeface="Cambria" panose="02040503050406030204" pitchFamily="18" charset="0"/>
                <a:ea typeface="SimSun" panose="02010600030101010101" pitchFamily="2" charset="-122"/>
                <a:cs typeface="Times New Roman" panose="02020603050405020304" pitchFamily="18" charset="0"/>
                <a:sym typeface="Symbol" panose="05050102010706020507" pitchFamily="18" charset="2"/>
              </a:rPr>
              <a:t></a:t>
            </a:r>
            <a:r>
              <a:rPr lang="en-US" sz="1200" dirty="0">
                <a:latin typeface="Cambria" panose="02040503050406030204" pitchFamily="18" charset="0"/>
                <a:ea typeface="SimSun" panose="02010600030101010101" pitchFamily="2" charset="-122"/>
                <a:cs typeface="Times New Roman" panose="02020603050405020304" pitchFamily="18" charset="0"/>
              </a:rPr>
              <a:t> SEM; all results are representative of three independent replicates. </a:t>
            </a:r>
            <a:endParaRPr lang="en-US" sz="1200" dirty="0">
              <a:effectLst/>
              <a:latin typeface="Cambria" panose="02040503050406030204" pitchFamily="18" charset="0"/>
              <a:ea typeface="MS Mincho" panose="02020609040205080304" pitchFamily="49" charset="-128"/>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212510"/>
            <a:ext cx="535940" cy="381269"/>
          </a:xfrm>
          <a:prstGeom prst="rect">
            <a:avLst/>
          </a:prstGeom>
          <a:noFill/>
        </p:spPr>
        <p:txBody>
          <a:bodyPr wrap="square" lIns="91423" tIns="45712" rIns="91423" bIns="45712" rtlCol="0">
            <a:spAutoFit/>
          </a:bodyPr>
          <a:lstStyle/>
          <a:p>
            <a:r>
              <a:rPr lang="en-US" dirty="0" smtClean="0"/>
              <a:t>S8</a:t>
            </a:r>
            <a:endParaRPr lang="en-US" dirty="0"/>
          </a:p>
        </p:txBody>
      </p:sp>
      <p:graphicFrame>
        <p:nvGraphicFramePr>
          <p:cNvPr id="9" name="Table 8"/>
          <p:cNvGraphicFramePr>
            <a:graphicFrameLocks noGrp="1"/>
          </p:cNvGraphicFramePr>
          <p:nvPr/>
        </p:nvGraphicFramePr>
        <p:xfrm>
          <a:off x="256540" y="2442470"/>
          <a:ext cx="6271260" cy="939799"/>
        </p:xfrm>
        <a:graphic>
          <a:graphicData uri="http://schemas.openxmlformats.org/drawingml/2006/table">
            <a:tbl>
              <a:tblPr firstRow="1" bandRow="1">
                <a:tableStyleId>{616DA210-FB5B-4158-B5E0-FEB733F419BA}</a:tableStyleId>
              </a:tblPr>
              <a:tblGrid>
                <a:gridCol w="1174331"/>
                <a:gridCol w="879010"/>
                <a:gridCol w="1106419"/>
                <a:gridCol w="1028700"/>
                <a:gridCol w="2082800"/>
              </a:tblGrid>
              <a:tr h="330199">
                <a:tc>
                  <a:txBody>
                    <a:bodyPr/>
                    <a:lstStyle/>
                    <a:p>
                      <a:pPr algn="ctr"/>
                      <a:r>
                        <a:rPr lang="en-US" sz="1200" dirty="0" smtClean="0"/>
                        <a:t>IC</a:t>
                      </a:r>
                      <a:r>
                        <a:rPr lang="en-US" sz="1200" baseline="-25000" dirty="0" smtClean="0"/>
                        <a:t>50</a:t>
                      </a:r>
                      <a:endParaRPr lang="en-US" sz="1200" baseline="-25000" dirty="0"/>
                    </a:p>
                  </a:txBody>
                  <a:tcPr/>
                </a:tc>
                <a:tc>
                  <a:txBody>
                    <a:bodyPr/>
                    <a:lstStyle/>
                    <a:p>
                      <a:pPr algn="ctr"/>
                      <a:r>
                        <a:rPr lang="en-US" sz="1200" dirty="0" smtClean="0"/>
                        <a:t>SFM</a:t>
                      </a:r>
                      <a:endParaRPr lang="en-US" sz="1200" dirty="0"/>
                    </a:p>
                  </a:txBody>
                  <a:tcPr/>
                </a:tc>
                <a:tc>
                  <a:txBody>
                    <a:bodyPr/>
                    <a:lstStyle/>
                    <a:p>
                      <a:pPr algn="ctr"/>
                      <a:r>
                        <a:rPr lang="en-US" sz="1200" dirty="0" smtClean="0"/>
                        <a:t>0.05 </a:t>
                      </a:r>
                      <a:r>
                        <a:rPr lang="en-US" sz="1200" dirty="0" err="1" smtClean="0"/>
                        <a:t>mM</a:t>
                      </a:r>
                      <a:r>
                        <a:rPr lang="en-US" sz="1200" dirty="0" smtClean="0"/>
                        <a:t> BSO</a:t>
                      </a:r>
                      <a:endParaRPr lang="en-US" sz="1200" dirty="0"/>
                    </a:p>
                  </a:txBody>
                  <a:tcPr/>
                </a:tc>
                <a:tc>
                  <a:txBody>
                    <a:bodyPr/>
                    <a:lstStyle/>
                    <a:p>
                      <a:pPr algn="ctr"/>
                      <a:r>
                        <a:rPr lang="en-US" sz="1200" dirty="0" smtClean="0"/>
                        <a:t>0.1</a:t>
                      </a:r>
                      <a:r>
                        <a:rPr lang="en-US" sz="1200" baseline="0" dirty="0" smtClean="0"/>
                        <a:t> </a:t>
                      </a:r>
                      <a:r>
                        <a:rPr lang="en-US" sz="1200" baseline="0" dirty="0" err="1" smtClean="0"/>
                        <a:t>mM</a:t>
                      </a:r>
                      <a:r>
                        <a:rPr lang="en-US" sz="1200" baseline="0" dirty="0" smtClean="0"/>
                        <a:t> NAC</a:t>
                      </a:r>
                      <a:endParaRPr lang="en-US" sz="1200" dirty="0"/>
                    </a:p>
                  </a:txBody>
                  <a:tcPr/>
                </a:tc>
                <a:tc>
                  <a:txBody>
                    <a:bodyPr/>
                    <a:lstStyle/>
                    <a:p>
                      <a:pPr algn="ctr"/>
                      <a:r>
                        <a:rPr lang="en-US" sz="1200" dirty="0" smtClean="0"/>
                        <a:t>0.1 </a:t>
                      </a:r>
                      <a:r>
                        <a:rPr lang="en-US" sz="1200" dirty="0" err="1" smtClean="0"/>
                        <a:t>mM</a:t>
                      </a:r>
                      <a:r>
                        <a:rPr lang="en-US" sz="1200" dirty="0" smtClean="0"/>
                        <a:t> NAC + 0.05 </a:t>
                      </a:r>
                      <a:r>
                        <a:rPr lang="en-US" sz="1200" dirty="0" err="1" smtClean="0"/>
                        <a:t>mM</a:t>
                      </a:r>
                      <a:r>
                        <a:rPr lang="en-US" sz="1200" dirty="0" smtClean="0"/>
                        <a:t> BSO</a:t>
                      </a:r>
                      <a:endParaRPr lang="en-US" sz="1200" dirty="0"/>
                    </a:p>
                  </a:txBody>
                  <a:tcPr/>
                </a:tc>
              </a:tr>
              <a:tr h="316523">
                <a:tc>
                  <a:txBody>
                    <a:bodyPr/>
                    <a:lstStyle/>
                    <a:p>
                      <a:pPr algn="ctr"/>
                      <a:r>
                        <a:rPr lang="en-US" sz="1200" dirty="0" smtClean="0"/>
                        <a:t>Irradiation (</a:t>
                      </a:r>
                      <a:r>
                        <a:rPr lang="en-US" sz="1200" dirty="0" err="1" smtClean="0"/>
                        <a:t>Gy</a:t>
                      </a:r>
                      <a:r>
                        <a:rPr lang="en-US" sz="1200" dirty="0" smtClean="0"/>
                        <a:t>)</a:t>
                      </a:r>
                      <a:endParaRPr lang="en-US" sz="1200" dirty="0"/>
                    </a:p>
                  </a:txBody>
                  <a:tcPr/>
                </a:tc>
                <a:tc>
                  <a:txBody>
                    <a:bodyPr/>
                    <a:lstStyle/>
                    <a:p>
                      <a:pPr algn="ctr"/>
                      <a:r>
                        <a:rPr lang="en-US" sz="1200" dirty="0" smtClean="0"/>
                        <a:t>2.61</a:t>
                      </a:r>
                      <a:endParaRPr lang="en-US" sz="1200" dirty="0"/>
                    </a:p>
                  </a:txBody>
                  <a:tcPr/>
                </a:tc>
                <a:tc>
                  <a:txBody>
                    <a:bodyPr/>
                    <a:lstStyle/>
                    <a:p>
                      <a:pPr algn="ctr"/>
                      <a:r>
                        <a:rPr lang="en-US" sz="1200" dirty="0" smtClean="0"/>
                        <a:t>1.21</a:t>
                      </a:r>
                      <a:endParaRPr lang="en-US" sz="1200" dirty="0"/>
                    </a:p>
                  </a:txBody>
                  <a:tcPr/>
                </a:tc>
                <a:tc>
                  <a:txBody>
                    <a:bodyPr/>
                    <a:lstStyle/>
                    <a:p>
                      <a:pPr algn="ctr"/>
                      <a:r>
                        <a:rPr lang="en-US" sz="1200" dirty="0" smtClean="0"/>
                        <a:t>3.15</a:t>
                      </a:r>
                      <a:endParaRPr lang="en-US" sz="1200" dirty="0"/>
                    </a:p>
                  </a:txBody>
                  <a:tcPr/>
                </a:tc>
                <a:tc>
                  <a:txBody>
                    <a:bodyPr/>
                    <a:lstStyle/>
                    <a:p>
                      <a:pPr algn="ctr"/>
                      <a:r>
                        <a:rPr lang="en-US" sz="1200" dirty="0" smtClean="0"/>
                        <a:t>2.73</a:t>
                      </a:r>
                      <a:endParaRPr lang="en-US" sz="1200" dirty="0"/>
                    </a:p>
                  </a:txBody>
                  <a:tcPr/>
                </a:tc>
              </a:tr>
              <a:tr h="293077">
                <a:tc>
                  <a:txBody>
                    <a:bodyPr/>
                    <a:lstStyle/>
                    <a:p>
                      <a:pPr algn="ctr"/>
                      <a:r>
                        <a:rPr lang="en-US" sz="1200" dirty="0" smtClean="0"/>
                        <a:t>MMC (</a:t>
                      </a:r>
                      <a:r>
                        <a:rPr lang="en-US" sz="1200" dirty="0" err="1" smtClean="0"/>
                        <a:t>ng</a:t>
                      </a:r>
                      <a:r>
                        <a:rPr lang="en-US" sz="1200" dirty="0" smtClean="0"/>
                        <a:t>/ml)</a:t>
                      </a:r>
                      <a:endParaRPr lang="en-US" sz="1200" dirty="0"/>
                    </a:p>
                  </a:txBody>
                  <a:tcPr/>
                </a:tc>
                <a:tc>
                  <a:txBody>
                    <a:bodyPr/>
                    <a:lstStyle/>
                    <a:p>
                      <a:pPr algn="ctr"/>
                      <a:r>
                        <a:rPr lang="en-US" sz="1200" dirty="0" smtClean="0"/>
                        <a:t>8.62</a:t>
                      </a:r>
                      <a:endParaRPr lang="en-US" sz="1200" dirty="0"/>
                    </a:p>
                  </a:txBody>
                  <a:tcPr/>
                </a:tc>
                <a:tc>
                  <a:txBody>
                    <a:bodyPr/>
                    <a:lstStyle/>
                    <a:p>
                      <a:pPr algn="ctr"/>
                      <a:r>
                        <a:rPr lang="en-US" sz="1200" dirty="0" smtClean="0"/>
                        <a:t>5.61</a:t>
                      </a:r>
                      <a:endParaRPr lang="en-US" sz="1200" dirty="0"/>
                    </a:p>
                  </a:txBody>
                  <a:tcPr/>
                </a:tc>
                <a:tc>
                  <a:txBody>
                    <a:bodyPr/>
                    <a:lstStyle/>
                    <a:p>
                      <a:pPr algn="ctr"/>
                      <a:r>
                        <a:rPr lang="en-US" sz="1200" dirty="0" smtClean="0"/>
                        <a:t>8.20</a:t>
                      </a:r>
                      <a:endParaRPr lang="en-US" sz="1200" dirty="0"/>
                    </a:p>
                  </a:txBody>
                  <a:tcPr/>
                </a:tc>
                <a:tc>
                  <a:txBody>
                    <a:bodyPr/>
                    <a:lstStyle/>
                    <a:p>
                      <a:pPr algn="ctr"/>
                      <a:r>
                        <a:rPr lang="en-US" sz="1200" dirty="0" smtClean="0"/>
                        <a:t>6.33</a:t>
                      </a:r>
                      <a:endParaRPr lang="en-US" sz="1200" dirty="0"/>
                    </a:p>
                  </a:txBody>
                  <a:tcPr/>
                </a:tc>
              </a:tr>
            </a:tbl>
          </a:graphicData>
        </a:graphic>
      </p:graphicFrame>
      <p:graphicFrame>
        <p:nvGraphicFramePr>
          <p:cNvPr id="53250" name="Object 2"/>
          <p:cNvGraphicFramePr>
            <a:graphicFrameLocks noChangeAspect="1"/>
          </p:cNvGraphicFramePr>
          <p:nvPr/>
        </p:nvGraphicFramePr>
        <p:xfrm>
          <a:off x="256540" y="616004"/>
          <a:ext cx="3117850" cy="1606550"/>
        </p:xfrm>
        <a:graphic>
          <a:graphicData uri="http://schemas.openxmlformats.org/presentationml/2006/ole">
            <mc:AlternateContent xmlns:mc="http://schemas.openxmlformats.org/markup-compatibility/2006">
              <mc:Choice xmlns:v="urn:schemas-microsoft-com:vml" Requires="v">
                <p:oleObj spid="_x0000_s53266" name="Prism 5" r:id="rId3" imgW="5196960" imgH="2679480" progId="Prism5.Document">
                  <p:embed/>
                </p:oleObj>
              </mc:Choice>
              <mc:Fallback>
                <p:oleObj name="Prism 5" r:id="rId3" imgW="5196960" imgH="2679480" progId="Prism5.Document">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540" y="616004"/>
                        <a:ext cx="3117850" cy="160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3251" name="Object 3"/>
          <p:cNvGraphicFramePr>
            <a:graphicFrameLocks noChangeAspect="1"/>
          </p:cNvGraphicFramePr>
          <p:nvPr/>
        </p:nvGraphicFramePr>
        <p:xfrm>
          <a:off x="3419475" y="593779"/>
          <a:ext cx="3108325" cy="1628775"/>
        </p:xfrm>
        <a:graphic>
          <a:graphicData uri="http://schemas.openxmlformats.org/presentationml/2006/ole">
            <mc:AlternateContent xmlns:mc="http://schemas.openxmlformats.org/markup-compatibility/2006">
              <mc:Choice xmlns:v="urn:schemas-microsoft-com:vml" Requires="v">
                <p:oleObj spid="_x0000_s53267" name="Prism 5" r:id="rId5" imgW="5160240" imgH="2703600" progId="Prism5.Document">
                  <p:embed/>
                </p:oleObj>
              </mc:Choice>
              <mc:Fallback>
                <p:oleObj name="Prism 5" r:id="rId5" imgW="5160240" imgH="2703600" progId="Prism5.Document">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9475" y="593779"/>
                        <a:ext cx="3108325" cy="162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3252" name="Object 4"/>
          <p:cNvGraphicFramePr>
            <a:graphicFrameLocks noChangeAspect="1"/>
          </p:cNvGraphicFramePr>
          <p:nvPr/>
        </p:nvGraphicFramePr>
        <p:xfrm>
          <a:off x="373063" y="3868738"/>
          <a:ext cx="3300412" cy="1801812"/>
        </p:xfrm>
        <a:graphic>
          <a:graphicData uri="http://schemas.openxmlformats.org/presentationml/2006/ole">
            <mc:AlternateContent xmlns:mc="http://schemas.openxmlformats.org/markup-compatibility/2006">
              <mc:Choice xmlns:v="urn:schemas-microsoft-com:vml" Requires="v">
                <p:oleObj spid="_x0000_s53268" name="Prism 5" r:id="rId7" imgW="5504400" imgH="3005280" progId="Prism5.Document">
                  <p:embed/>
                </p:oleObj>
              </mc:Choice>
              <mc:Fallback>
                <p:oleObj name="Prism 5" r:id="rId7" imgW="5504400" imgH="3005280" progId="Prism5.Document">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063" y="3868738"/>
                        <a:ext cx="3300412" cy="1801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3253" name="Object 5"/>
          <p:cNvGraphicFramePr>
            <a:graphicFrameLocks noChangeAspect="1"/>
          </p:cNvGraphicFramePr>
          <p:nvPr/>
        </p:nvGraphicFramePr>
        <p:xfrm>
          <a:off x="373063" y="5480050"/>
          <a:ext cx="3609975" cy="2355850"/>
        </p:xfrm>
        <a:graphic>
          <a:graphicData uri="http://schemas.openxmlformats.org/presentationml/2006/ole">
            <mc:AlternateContent xmlns:mc="http://schemas.openxmlformats.org/markup-compatibility/2006">
              <mc:Choice xmlns:v="urn:schemas-microsoft-com:vml" Requires="v">
                <p:oleObj spid="_x0000_s53269" name="Prism 5" r:id="rId9" imgW="6026040" imgH="3931920" progId="Prism5.Document">
                  <p:embed/>
                </p:oleObj>
              </mc:Choice>
              <mc:Fallback>
                <p:oleObj name="Prism 5" r:id="rId9" imgW="6026040" imgH="3931920" progId="Prism5.Document">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3063" y="5480050"/>
                        <a:ext cx="3609975" cy="235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Rectangle 1"/>
          <p:cNvSpPr/>
          <p:nvPr/>
        </p:nvSpPr>
        <p:spPr>
          <a:xfrm>
            <a:off x="109182" y="7784664"/>
            <a:ext cx="6857999" cy="2169825"/>
          </a:xfrm>
          <a:prstGeom prst="rect">
            <a:avLst/>
          </a:prstGeom>
        </p:spPr>
        <p:txBody>
          <a:bodyPr wrap="square">
            <a:spAutoFit/>
          </a:bodyPr>
          <a:lstStyle/>
          <a:p>
            <a:pPr>
              <a:lnSpc>
                <a:spcPct val="150000"/>
              </a:lnSpc>
            </a:pPr>
            <a:r>
              <a:rPr lang="en-US" sz="1000" b="1" dirty="0">
                <a:latin typeface="Cambria" panose="02040503050406030204" pitchFamily="18" charset="0"/>
                <a:ea typeface="MS Mincho" panose="02020609040205080304" pitchFamily="49" charset="-128"/>
                <a:cs typeface="Times New Roman" panose="02020603050405020304" pitchFamily="18" charset="0"/>
              </a:rPr>
              <a:t>S8. BSO mediated cellular behaviors assays in MCF-7 cells.</a:t>
            </a:r>
            <a:endParaRPr lang="en-US" sz="1000" dirty="0">
              <a:latin typeface="Cambria" panose="02040503050406030204" pitchFamily="18" charset="0"/>
              <a:ea typeface="MS Mincho" panose="02020609040205080304" pitchFamily="49" charset="-128"/>
              <a:cs typeface="Times New Roman" panose="02020603050405020304" pitchFamily="18" charset="0"/>
            </a:endParaRPr>
          </a:p>
          <a:p>
            <a:pPr>
              <a:lnSpc>
                <a:spcPct val="150000"/>
              </a:lnSpc>
            </a:pPr>
            <a:r>
              <a:rPr lang="en-US" sz="1000" dirty="0">
                <a:latin typeface="Cambria" panose="02040503050406030204" pitchFamily="18" charset="0"/>
                <a:ea typeface="MS Mincho" panose="02020609040205080304" pitchFamily="49" charset="-128"/>
                <a:cs typeface="Times New Roman" panose="02020603050405020304" pitchFamily="18" charset="0"/>
              </a:rPr>
              <a:t>(A) MCF-7 cells were treated with indicated treatments in soft agar.  After 24h of synchronization in SFM condition, cells were either irradiated or treated with mitomycin C. Colony formation was assessed after 14 days.  Survival rate curve was determined by normalizing colony number of each treatment to its own no treatment control.   Statistically significant differences are noted (* or # p&lt;0.5, ** or ## p&lt;0.01, *** or ### p&lt;0.001)</a:t>
            </a:r>
            <a:r>
              <a:rPr lang="en-US" sz="1000" dirty="0">
                <a:latin typeface="Cambria" panose="02040503050406030204" pitchFamily="18" charset="0"/>
                <a:ea typeface="MS Mincho" panose="02020609040205080304" pitchFamily="49" charset="-128"/>
                <a:cs typeface="SimSun" panose="02010600030101010101" pitchFamily="2" charset="-122"/>
              </a:rPr>
              <a:t>.  </a:t>
            </a:r>
            <a:r>
              <a:rPr lang="en-US" sz="1000" dirty="0">
                <a:latin typeface="Cambria" panose="02040503050406030204" pitchFamily="18" charset="0"/>
                <a:ea typeface="MS Mincho" panose="02020609040205080304" pitchFamily="49" charset="-128"/>
                <a:cs typeface="Times New Roman" panose="02020603050405020304" pitchFamily="18" charset="0"/>
              </a:rPr>
              <a:t>The table shows IC</a:t>
            </a:r>
            <a:r>
              <a:rPr lang="en-US" sz="1000" baseline="-25000" dirty="0">
                <a:latin typeface="Cambria" panose="02040503050406030204" pitchFamily="18" charset="0"/>
                <a:ea typeface="MS Mincho" panose="02020609040205080304" pitchFamily="49" charset="-128"/>
                <a:cs typeface="Times New Roman" panose="02020603050405020304" pitchFamily="18" charset="0"/>
              </a:rPr>
              <a:t>50</a:t>
            </a:r>
            <a:r>
              <a:rPr lang="en-US" sz="1000" dirty="0">
                <a:latin typeface="Cambria" panose="02040503050406030204" pitchFamily="18" charset="0"/>
                <a:ea typeface="MS Mincho" panose="02020609040205080304" pitchFamily="49" charset="-128"/>
                <a:cs typeface="Times New Roman" panose="02020603050405020304" pitchFamily="18" charset="0"/>
              </a:rPr>
              <a:t> values.  (B) MCF-7 cells were first pretreated with BSO (0.05 </a:t>
            </a:r>
            <a:r>
              <a:rPr lang="en-US" sz="1000" dirty="0" err="1">
                <a:latin typeface="Cambria" panose="02040503050406030204" pitchFamily="18" charset="0"/>
                <a:ea typeface="MS Mincho" panose="02020609040205080304" pitchFamily="49" charset="-128"/>
                <a:cs typeface="Times New Roman" panose="02020603050405020304" pitchFamily="18" charset="0"/>
              </a:rPr>
              <a:t>mM</a:t>
            </a:r>
            <a:r>
              <a:rPr lang="en-US" sz="1000" dirty="0">
                <a:latin typeface="Cambria" panose="02040503050406030204" pitchFamily="18" charset="0"/>
                <a:ea typeface="MS Mincho" panose="02020609040205080304" pitchFamily="49" charset="-128"/>
                <a:cs typeface="Times New Roman" panose="02020603050405020304" pitchFamily="18" charset="0"/>
              </a:rPr>
              <a:t>) or NAC (0.1 </a:t>
            </a:r>
            <a:r>
              <a:rPr lang="en-US" sz="1000" dirty="0" err="1">
                <a:latin typeface="Cambria" panose="02040503050406030204" pitchFamily="18" charset="0"/>
                <a:ea typeface="MS Mincho" panose="02020609040205080304" pitchFamily="49" charset="-128"/>
                <a:cs typeface="Times New Roman" panose="02020603050405020304" pitchFamily="18" charset="0"/>
              </a:rPr>
              <a:t>mM</a:t>
            </a:r>
            <a:r>
              <a:rPr lang="en-US" sz="1000" dirty="0">
                <a:latin typeface="Cambria" panose="02040503050406030204" pitchFamily="18" charset="0"/>
                <a:ea typeface="MS Mincho" panose="02020609040205080304" pitchFamily="49" charset="-128"/>
                <a:cs typeface="Times New Roman" panose="02020603050405020304" pitchFamily="18" charset="0"/>
              </a:rPr>
              <a:t>) for 24 h, grown in SFM for 24h and then treated with IGF-I (5 </a:t>
            </a:r>
            <a:r>
              <a:rPr lang="en-US" sz="1000" dirty="0" err="1">
                <a:latin typeface="Cambria" panose="02040503050406030204" pitchFamily="18" charset="0"/>
                <a:ea typeface="MS Mincho" panose="02020609040205080304" pitchFamily="49" charset="-128"/>
                <a:cs typeface="Times New Roman" panose="02020603050405020304" pitchFamily="18" charset="0"/>
              </a:rPr>
              <a:t>nM</a:t>
            </a:r>
            <a:r>
              <a:rPr lang="en-US" sz="1000" dirty="0">
                <a:latin typeface="Cambria" panose="02040503050406030204" pitchFamily="18" charset="0"/>
                <a:ea typeface="MS Mincho" panose="02020609040205080304" pitchFamily="49" charset="-128"/>
                <a:cs typeface="Times New Roman" panose="02020603050405020304" pitchFamily="18" charset="0"/>
              </a:rPr>
              <a:t>) for 5 days.   Cell viability was determined by performing MTT assay.  (C) MCF-7 cells were treated with indicated treatment combinations.  Anchorage independent growth was determined after 14 days.  Data are mean ± SEM; all results are representative of three independent replicates.  </a:t>
            </a:r>
            <a:endParaRPr lang="en-US" sz="1000" dirty="0">
              <a:effectLst/>
              <a:latin typeface="Cambria" panose="02040503050406030204" pitchFamily="18" charset="0"/>
              <a:ea typeface="MS Mincho" panose="02020609040205080304" pitchFamily="49" charset="-128"/>
              <a:cs typeface="Times New Roman" panose="02020603050405020304" pitchFamily="18"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66&quot;&gt;&lt;object type=&quot;3&quot; unique_id=&quot;10067&quot;&gt;&lt;property id=&quot;20148&quot; value=&quot;5&quot;/&gt;&lt;property id=&quot;20300&quot; value=&quot;Slide 1&quot;/&gt;&lt;property id=&quot;20307&quot; value=&quot;270&quot;/&gt;&lt;/object&gt;&lt;object type=&quot;3&quot; unique_id=&quot;10068&quot;&gt;&lt;property id=&quot;20148&quot; value=&quot;5&quot;/&gt;&lt;property id=&quot;20300&quot; value=&quot;Slide 2&quot;/&gt;&lt;property id=&quot;20307&quot; value=&quot;279&quot;/&gt;&lt;/object&gt;&lt;object type=&quot;3&quot; unique_id=&quot;10069&quot;&gt;&lt;property id=&quot;20148&quot; value=&quot;5&quot;/&gt;&lt;property id=&quot;20300&quot; value=&quot;Slide 3&quot;/&gt;&lt;property id=&quot;20307&quot; value=&quot;273&quot;/&gt;&lt;/object&gt;&lt;object type=&quot;3&quot; unique_id=&quot;10070&quot;&gt;&lt;property id=&quot;20148&quot; value=&quot;5&quot;/&gt;&lt;property id=&quot;20300&quot; value=&quot;Slide 4&quot;/&gt;&lt;property id=&quot;20307&quot; value=&quot;262&quot;/&gt;&lt;/object&gt;&lt;object type=&quot;3&quot; unique_id=&quot;10071&quot;&gt;&lt;property id=&quot;20148&quot; value=&quot;5&quot;/&gt;&lt;property id=&quot;20300&quot; value=&quot;Slide 6&quot;/&gt;&lt;property id=&quot;20307&quot; value=&quot;277&quot;/&gt;&lt;/object&gt;&lt;object type=&quot;3&quot; unique_id=&quot;10072&quot;&gt;&lt;property id=&quot;20148&quot; value=&quot;5&quot;/&gt;&lt;property id=&quot;20300&quot; value=&quot;Slide 7&quot;/&gt;&lt;property id=&quot;20307&quot; value=&quot;281&quot;/&gt;&lt;/object&gt;&lt;object type=&quot;3&quot; unique_id=&quot;10073&quot;&gt;&lt;property id=&quot;20148&quot; value=&quot;5&quot;/&gt;&lt;property id=&quot;20300&quot; value=&quot;Slide 8&quot;/&gt;&lt;property id=&quot;20307&quot; value=&quot;274&quot;/&gt;&lt;/object&gt;&lt;object type=&quot;3&quot; unique_id=&quot;10074&quot;&gt;&lt;property id=&quot;20148&quot; value=&quot;5&quot;/&gt;&lt;property id=&quot;20300&quot; value=&quot;Slide 9&quot;/&gt;&lt;property id=&quot;20307&quot; value=&quot;283&quot;/&gt;&lt;/object&gt;&lt;object type=&quot;3&quot; unique_id=&quot;10145&quot;&gt;&lt;property id=&quot;20148&quot; value=&quot;5&quot;/&gt;&lt;property id=&quot;20300&quot; value=&quot;Slide 5&quot;/&gt;&lt;property id=&quot;20307&quot; value=&quot;284&quot;/&gt;&lt;/object&gt;&lt;/object&gt;&lt;object type=&quot;8&quot; unique_id=&quot;10084&quo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4065</TotalTime>
  <Words>1102</Words>
  <Application>Microsoft Office PowerPoint</Application>
  <PresentationFormat>A4 Paper (210x297 mm)</PresentationFormat>
  <Paragraphs>117</Paragraphs>
  <Slides>9</Slides>
  <Notes>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9" baseType="lpstr">
      <vt:lpstr>MS Mincho</vt:lpstr>
      <vt:lpstr>SimSun</vt:lpstr>
      <vt:lpstr>SimSun</vt:lpstr>
      <vt:lpstr>Arial</vt:lpstr>
      <vt:lpstr>Calibri</vt:lpstr>
      <vt:lpstr>Cambria</vt:lpstr>
      <vt:lpstr>Symbol</vt:lpstr>
      <vt:lpstr>Times New Roman</vt:lpstr>
      <vt:lpstr>Office Theme</vt:lpstr>
      <vt:lpstr>Prism 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umn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Yuzhe Yang</dc:creator>
  <cp:lastModifiedBy>Doug Yee</cp:lastModifiedBy>
  <cp:revision>144</cp:revision>
  <cp:lastPrinted>2013-05-22T21:43:48Z</cp:lastPrinted>
  <dcterms:created xsi:type="dcterms:W3CDTF">2014-01-23T02:46:47Z</dcterms:created>
  <dcterms:modified xsi:type="dcterms:W3CDTF">2014-01-27T22:53:36Z</dcterms:modified>
</cp:coreProperties>
</file>