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A58D4-3929-4598-8A8F-39D13AD7021B}" type="datetimeFigureOut">
              <a:rPr lang="en-GB" smtClean="0"/>
              <a:pPr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87A10-3401-4B80-B985-AB7F74DDB3F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hape 66"/>
          <p:cNvCxnSpPr>
            <a:endCxn id="59" idx="1"/>
          </p:cNvCxnSpPr>
          <p:nvPr/>
        </p:nvCxnSpPr>
        <p:spPr>
          <a:xfrm rot="16200000" flipH="1">
            <a:off x="144593" y="2095767"/>
            <a:ext cx="3541336" cy="116724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2"/>
          </p:cNvCxnSpPr>
          <p:nvPr/>
        </p:nvCxnSpPr>
        <p:spPr>
          <a:xfrm rot="5400000">
            <a:off x="4309797" y="1415635"/>
            <a:ext cx="8857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38106" y="572638"/>
            <a:ext cx="128588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 smtClean="0"/>
              <a:t>miRNA</a:t>
            </a:r>
            <a:r>
              <a:rPr lang="en-GB" sz="1000" dirty="0" smtClean="0"/>
              <a:t> expression on  183 </a:t>
            </a:r>
            <a:r>
              <a:rPr lang="en-GB" sz="1000" dirty="0" err="1" smtClean="0"/>
              <a:t>tumor</a:t>
            </a:r>
            <a:r>
              <a:rPr lang="en-GB" sz="1000" dirty="0" smtClean="0"/>
              <a:t> samples</a:t>
            </a:r>
            <a:endParaRPr lang="en-GB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4109742" y="572638"/>
            <a:ext cx="128588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Follow-up data on </a:t>
            </a:r>
            <a:r>
              <a:rPr lang="en-GB" sz="1000" dirty="0" err="1" smtClean="0"/>
              <a:t>tumors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4109742" y="1072704"/>
            <a:ext cx="128588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 smtClean="0"/>
              <a:t>Histo</a:t>
            </a:r>
            <a:r>
              <a:rPr lang="en-GB" sz="1000" dirty="0" smtClean="0"/>
              <a:t>-Pathological data</a:t>
            </a:r>
            <a:endParaRPr lang="en-GB" sz="1000" dirty="0"/>
          </a:p>
        </p:txBody>
      </p:sp>
      <p:cxnSp>
        <p:nvCxnSpPr>
          <p:cNvPr id="7" name="Straight Arrow Connector 6"/>
          <p:cNvCxnSpPr>
            <a:stCxn id="3" idx="2"/>
          </p:cNvCxnSpPr>
          <p:nvPr/>
        </p:nvCxnSpPr>
        <p:spPr>
          <a:xfrm flipH="1">
            <a:off x="3180254" y="972748"/>
            <a:ext cx="794" cy="886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38106" y="1858522"/>
            <a:ext cx="264320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prognostic </a:t>
            </a:r>
            <a:r>
              <a:rPr lang="en-GB" sz="1000" b="1" dirty="0" err="1">
                <a:solidFill>
                  <a:srgbClr val="FF0000"/>
                </a:solidFill>
              </a:rPr>
              <a:t>miRNAs</a:t>
            </a:r>
            <a:r>
              <a:rPr lang="en-GB" sz="1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644076"/>
            <a:ext cx="158878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Gene expression data</a:t>
            </a:r>
            <a:endParaRPr lang="en-GB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5609940" y="572638"/>
            <a:ext cx="128588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DNA copy number data</a:t>
            </a:r>
            <a:endParaRPr lang="en-GB" sz="1000" dirty="0"/>
          </a:p>
        </p:txBody>
      </p:sp>
      <p:cxnSp>
        <p:nvCxnSpPr>
          <p:cNvPr id="16" name="Straight Arrow Connector 15"/>
          <p:cNvCxnSpPr>
            <a:endCxn id="18" idx="0"/>
          </p:cNvCxnSpPr>
          <p:nvPr/>
        </p:nvCxnSpPr>
        <p:spPr>
          <a:xfrm flipH="1">
            <a:off x="1839401" y="908722"/>
            <a:ext cx="11686" cy="664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11058" y="1572770"/>
            <a:ext cx="85668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PAM50 subtypes</a:t>
            </a:r>
            <a:endParaRPr lang="en-GB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2538106" y="2255243"/>
            <a:ext cx="264320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ER/TNBC associated </a:t>
            </a:r>
            <a:r>
              <a:rPr lang="en-GB" sz="1000" b="1" dirty="0" err="1">
                <a:solidFill>
                  <a:srgbClr val="FF0000"/>
                </a:solidFill>
              </a:rPr>
              <a:t>miRNAs</a:t>
            </a:r>
            <a:r>
              <a:rPr lang="en-GB" sz="1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38106" y="2636912"/>
            <a:ext cx="264320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PAM50 </a:t>
            </a:r>
            <a:r>
              <a:rPr lang="en-GB" sz="1000" b="1" dirty="0">
                <a:solidFill>
                  <a:srgbClr val="FF0000"/>
                </a:solidFill>
              </a:rPr>
              <a:t>subtype specific </a:t>
            </a:r>
            <a:r>
              <a:rPr lang="en-GB" sz="1000" b="1" dirty="0" err="1">
                <a:solidFill>
                  <a:srgbClr val="FF0000"/>
                </a:solidFill>
              </a:rPr>
              <a:t>miRNAs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cxnSp>
        <p:nvCxnSpPr>
          <p:cNvPr id="27" name="Shape 26"/>
          <p:cNvCxnSpPr>
            <a:stCxn id="18" idx="2"/>
            <a:endCxn id="23" idx="1"/>
          </p:cNvCxnSpPr>
          <p:nvPr/>
        </p:nvCxnSpPr>
        <p:spPr>
          <a:xfrm rot="16200000" flipH="1">
            <a:off x="1795182" y="2017098"/>
            <a:ext cx="787143" cy="69870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38106" y="3140968"/>
            <a:ext cx="264320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copy </a:t>
            </a:r>
            <a:r>
              <a:rPr lang="en-GB" sz="1000" b="1" dirty="0">
                <a:solidFill>
                  <a:srgbClr val="FF0000"/>
                </a:solidFill>
              </a:rPr>
              <a:t>number driven </a:t>
            </a:r>
            <a:r>
              <a:rPr lang="en-GB" sz="1000" b="1" dirty="0" err="1">
                <a:solidFill>
                  <a:srgbClr val="FF0000"/>
                </a:solidFill>
              </a:rPr>
              <a:t>miRNAs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cxnSp>
        <p:nvCxnSpPr>
          <p:cNvPr id="29" name="Shape 28"/>
          <p:cNvCxnSpPr>
            <a:stCxn id="14" idx="2"/>
            <a:endCxn id="28" idx="3"/>
          </p:cNvCxnSpPr>
          <p:nvPr/>
        </p:nvCxnSpPr>
        <p:spPr>
          <a:xfrm rot="5400000">
            <a:off x="4571432" y="1582628"/>
            <a:ext cx="2291331" cy="107157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0" y="3845934"/>
            <a:ext cx="128588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Signature scores (Pathway DBs)</a:t>
            </a:r>
            <a:endParaRPr lang="en-GB" sz="1000" dirty="0"/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894238" y="908720"/>
            <a:ext cx="5354" cy="29508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538106" y="3931938"/>
            <a:ext cx="2643206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err="1" smtClean="0">
                <a:solidFill>
                  <a:srgbClr val="FF0000"/>
                </a:solidFill>
              </a:rPr>
              <a:t>miRNA</a:t>
            </a:r>
            <a:r>
              <a:rPr lang="en-GB" sz="1000" b="1" dirty="0" smtClean="0">
                <a:solidFill>
                  <a:srgbClr val="FF0000"/>
                </a:solidFill>
              </a:rPr>
              <a:t>-signatures correlations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110138" y="572638"/>
            <a:ext cx="1285884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 smtClean="0"/>
              <a:t>miRNA</a:t>
            </a:r>
            <a:r>
              <a:rPr lang="en-GB" sz="1000" dirty="0" smtClean="0"/>
              <a:t> target prediction tools (</a:t>
            </a:r>
            <a:r>
              <a:rPr lang="en-GB" sz="1000" dirty="0" err="1" smtClean="0"/>
              <a:t>miRanda</a:t>
            </a:r>
            <a:r>
              <a:rPr lang="en-GB" sz="1000" dirty="0" smtClean="0"/>
              <a:t>, </a:t>
            </a:r>
            <a:r>
              <a:rPr lang="en-GB" sz="1000" dirty="0" err="1" smtClean="0"/>
              <a:t>miRBase</a:t>
            </a:r>
            <a:r>
              <a:rPr lang="en-GB" sz="1000" dirty="0" smtClean="0"/>
              <a:t>, mirTarget2, </a:t>
            </a:r>
            <a:r>
              <a:rPr lang="en-GB" sz="1000" dirty="0" err="1" smtClean="0"/>
              <a:t>tarbase</a:t>
            </a:r>
            <a:r>
              <a:rPr lang="en-GB" sz="1000" dirty="0" smtClean="0"/>
              <a:t>, </a:t>
            </a:r>
            <a:r>
              <a:rPr lang="en-GB" sz="1000" dirty="0" err="1" smtClean="0"/>
              <a:t>TargetScan,PicTar</a:t>
            </a:r>
            <a:r>
              <a:rPr lang="en-GB" sz="1000" dirty="0" smtClean="0"/>
              <a:t>)</a:t>
            </a:r>
            <a:endParaRPr lang="en-GB" sz="1000" dirty="0"/>
          </a:p>
        </p:txBody>
      </p:sp>
      <p:cxnSp>
        <p:nvCxnSpPr>
          <p:cNvPr id="54" name="Straight Arrow Connector 53"/>
          <p:cNvCxnSpPr>
            <a:stCxn id="45" idx="3"/>
            <a:endCxn id="48" idx="1"/>
          </p:cNvCxnSpPr>
          <p:nvPr/>
        </p:nvCxnSpPr>
        <p:spPr>
          <a:xfrm>
            <a:off x="1285884" y="4045989"/>
            <a:ext cx="1252222" cy="9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117568" y="1787084"/>
            <a:ext cx="128588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Candidate Targets for each </a:t>
            </a:r>
            <a:r>
              <a:rPr lang="en-GB" sz="1000" dirty="0" err="1" smtClean="0"/>
              <a:t>miRNA</a:t>
            </a:r>
            <a:endParaRPr lang="en-GB" sz="1000" dirty="0"/>
          </a:p>
        </p:txBody>
      </p:sp>
      <p:cxnSp>
        <p:nvCxnSpPr>
          <p:cNvPr id="56" name="Straight Arrow Connector 55"/>
          <p:cNvCxnSpPr>
            <a:stCxn id="52" idx="2"/>
            <a:endCxn id="55" idx="0"/>
          </p:cNvCxnSpPr>
          <p:nvPr/>
        </p:nvCxnSpPr>
        <p:spPr>
          <a:xfrm rot="16200000" flipH="1">
            <a:off x="7580459" y="1607033"/>
            <a:ext cx="352672" cy="7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498882" y="4326945"/>
            <a:ext cx="264320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err="1" smtClean="0">
                <a:solidFill>
                  <a:srgbClr val="FF0000"/>
                </a:solidFill>
              </a:rPr>
              <a:t>miRNA</a:t>
            </a:r>
            <a:r>
              <a:rPr lang="en-GB" sz="1000" b="1" dirty="0" smtClean="0">
                <a:solidFill>
                  <a:srgbClr val="FF0000"/>
                </a:solidFill>
              </a:rPr>
              <a:t>-GE correlations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183880" y="4725144"/>
            <a:ext cx="128588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Anti-correlated AND predicted targets</a:t>
            </a:r>
            <a:endParaRPr lang="en-GB" sz="1000" dirty="0"/>
          </a:p>
        </p:txBody>
      </p:sp>
      <p:cxnSp>
        <p:nvCxnSpPr>
          <p:cNvPr id="75" name="Straight Arrow Connector 74"/>
          <p:cNvCxnSpPr>
            <a:stCxn id="59" idx="2"/>
            <a:endCxn id="73" idx="0"/>
          </p:cNvCxnSpPr>
          <p:nvPr/>
        </p:nvCxnSpPr>
        <p:spPr>
          <a:xfrm>
            <a:off x="3820485" y="4573166"/>
            <a:ext cx="6337" cy="1519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hape 77"/>
          <p:cNvCxnSpPr>
            <a:stCxn id="55" idx="2"/>
            <a:endCxn id="73" idx="3"/>
          </p:cNvCxnSpPr>
          <p:nvPr/>
        </p:nvCxnSpPr>
        <p:spPr>
          <a:xfrm rot="5400000">
            <a:off x="4746135" y="1910823"/>
            <a:ext cx="2738005" cy="329074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8" idx="2"/>
            <a:endCxn id="81" idx="0"/>
          </p:cNvCxnSpPr>
          <p:nvPr/>
        </p:nvCxnSpPr>
        <p:spPr>
          <a:xfrm>
            <a:off x="3835025" y="5547429"/>
            <a:ext cx="9338" cy="2276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620227" y="5775067"/>
            <a:ext cx="244827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GSEA on transcriptional Pathway DBs</a:t>
            </a:r>
            <a:endParaRPr lang="en-GB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3214108" y="6341258"/>
            <a:ext cx="128588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Targeted pathways for each </a:t>
            </a:r>
            <a:r>
              <a:rPr lang="en-GB" sz="1000" b="1" dirty="0" err="1" smtClean="0">
                <a:solidFill>
                  <a:srgbClr val="FF0000"/>
                </a:solidFill>
              </a:rPr>
              <a:t>miRNA</a:t>
            </a:r>
            <a:r>
              <a:rPr lang="en-GB" sz="700" b="1" dirty="0" err="1" smtClean="0">
                <a:solidFill>
                  <a:srgbClr val="FF0000"/>
                </a:solidFill>
              </a:rPr>
              <a:t>apt</a:t>
            </a:r>
            <a:endParaRPr lang="en-GB" sz="1000" b="1" dirty="0">
              <a:solidFill>
                <a:srgbClr val="FF0000"/>
              </a:solidFill>
            </a:endParaRPr>
          </a:p>
        </p:txBody>
      </p:sp>
      <p:cxnSp>
        <p:nvCxnSpPr>
          <p:cNvPr id="85" name="Straight Arrow Connector 84"/>
          <p:cNvCxnSpPr>
            <a:stCxn id="81" idx="2"/>
            <a:endCxn id="83" idx="0"/>
          </p:cNvCxnSpPr>
          <p:nvPr/>
        </p:nvCxnSpPr>
        <p:spPr>
          <a:xfrm>
            <a:off x="3844363" y="6021288"/>
            <a:ext cx="12687" cy="319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609940" y="6165304"/>
            <a:ext cx="785818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err="1">
                <a:solidFill>
                  <a:srgbClr val="FF0000"/>
                </a:solidFill>
              </a:rPr>
              <a:t>miRNA</a:t>
            </a:r>
            <a:r>
              <a:rPr lang="en-GB" sz="1000" b="1" dirty="0">
                <a:solidFill>
                  <a:srgbClr val="FF0000"/>
                </a:solidFill>
              </a:rPr>
              <a:t> associated pathways</a:t>
            </a:r>
          </a:p>
        </p:txBody>
      </p:sp>
      <p:cxnSp>
        <p:nvCxnSpPr>
          <p:cNvPr id="92" name="Straight Connector 91"/>
          <p:cNvCxnSpPr/>
          <p:nvPr/>
        </p:nvCxnSpPr>
        <p:spPr>
          <a:xfrm>
            <a:off x="2323797" y="187277"/>
            <a:ext cx="15955" cy="649967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5508104" y="116632"/>
            <a:ext cx="31192" cy="657032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hape 106"/>
          <p:cNvCxnSpPr>
            <a:stCxn id="48" idx="3"/>
            <a:endCxn id="86" idx="0"/>
          </p:cNvCxnSpPr>
          <p:nvPr/>
        </p:nvCxnSpPr>
        <p:spPr>
          <a:xfrm>
            <a:off x="5181312" y="4055049"/>
            <a:ext cx="821537" cy="211025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039494" y="116632"/>
            <a:ext cx="52786" cy="657032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7038668" y="-27384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i="1" u="sng" dirty="0" err="1" smtClean="0"/>
              <a:t>miRNA</a:t>
            </a:r>
            <a:r>
              <a:rPr lang="en-GB" sz="1000" b="1" i="1" u="sng" dirty="0" smtClean="0"/>
              <a:t> target prediction</a:t>
            </a:r>
            <a:endParaRPr lang="en-GB" sz="1000" b="1" i="1" u="sng" dirty="0"/>
          </a:p>
        </p:txBody>
      </p:sp>
      <p:sp>
        <p:nvSpPr>
          <p:cNvPr id="123" name="TextBox 122"/>
          <p:cNvSpPr txBox="1"/>
          <p:nvPr/>
        </p:nvSpPr>
        <p:spPr>
          <a:xfrm>
            <a:off x="5538502" y="12147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i="1" u="sng" dirty="0" smtClean="0"/>
              <a:t>DNA</a:t>
            </a:r>
            <a:endParaRPr lang="en-GB" sz="1000" b="1" i="1" u="sng" dirty="0"/>
          </a:p>
        </p:txBody>
      </p:sp>
      <p:sp>
        <p:nvSpPr>
          <p:cNvPr id="124" name="TextBox 123"/>
          <p:cNvSpPr txBox="1"/>
          <p:nvPr/>
        </p:nvSpPr>
        <p:spPr>
          <a:xfrm>
            <a:off x="3181048" y="44054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i="1" u="sng" dirty="0" err="1" smtClean="0"/>
              <a:t>miRNA</a:t>
            </a:r>
            <a:r>
              <a:rPr lang="en-GB" sz="1000" b="1" i="1" u="sng" dirty="0" smtClean="0"/>
              <a:t> expression &amp; clinical/pathological info</a:t>
            </a:r>
            <a:endParaRPr lang="en-GB" sz="1000" b="1" i="1" u="sng" dirty="0"/>
          </a:p>
        </p:txBody>
      </p:sp>
      <p:sp>
        <p:nvSpPr>
          <p:cNvPr id="125" name="TextBox 124"/>
          <p:cNvSpPr txBox="1"/>
          <p:nvPr/>
        </p:nvSpPr>
        <p:spPr>
          <a:xfrm>
            <a:off x="609280" y="115492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i="1" u="sng" dirty="0" smtClean="0"/>
              <a:t>Gene Expression</a:t>
            </a:r>
            <a:endParaRPr lang="en-GB" sz="1000" b="1" i="1" u="sng" dirty="0"/>
          </a:p>
        </p:txBody>
      </p:sp>
      <p:sp>
        <p:nvSpPr>
          <p:cNvPr id="58" name="TextBox 57"/>
          <p:cNvSpPr txBox="1"/>
          <p:nvPr/>
        </p:nvSpPr>
        <p:spPr>
          <a:xfrm>
            <a:off x="3006933" y="5301208"/>
            <a:ext cx="1656184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Identification of </a:t>
            </a:r>
            <a:r>
              <a:rPr lang="en-GB" sz="1000" b="1" dirty="0" err="1" smtClean="0">
                <a:solidFill>
                  <a:srgbClr val="FF0000"/>
                </a:solidFill>
              </a:rPr>
              <a:t>miRNA</a:t>
            </a:r>
            <a:r>
              <a:rPr lang="en-GB" sz="600" b="1" dirty="0" err="1" smtClean="0">
                <a:solidFill>
                  <a:srgbClr val="FF0000"/>
                </a:solidFill>
              </a:rPr>
              <a:t>APT</a:t>
            </a:r>
            <a:endParaRPr lang="en-GB" sz="1000" b="1" dirty="0">
              <a:solidFill>
                <a:srgbClr val="FF0000"/>
              </a:solidFill>
            </a:endParaRPr>
          </a:p>
        </p:txBody>
      </p:sp>
      <p:cxnSp>
        <p:nvCxnSpPr>
          <p:cNvPr id="69" name="Straight Arrow Connector 68"/>
          <p:cNvCxnSpPr>
            <a:stCxn id="73" idx="2"/>
            <a:endCxn id="58" idx="0"/>
          </p:cNvCxnSpPr>
          <p:nvPr/>
        </p:nvCxnSpPr>
        <p:spPr>
          <a:xfrm>
            <a:off x="3826822" y="5125254"/>
            <a:ext cx="8203" cy="175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95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ICR-KCL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ICR</dc:creator>
  <cp:lastModifiedBy>Emanuele de Rinaldis</cp:lastModifiedBy>
  <cp:revision>8</cp:revision>
  <dcterms:created xsi:type="dcterms:W3CDTF">2012-05-14T11:41:40Z</dcterms:created>
  <dcterms:modified xsi:type="dcterms:W3CDTF">2013-07-22T11:58:27Z</dcterms:modified>
</cp:coreProperties>
</file>