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6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387B56-FD1E-497E-8D05-2CC9B730DEF9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DB3B40-717D-45E0-A900-00BF355ABC83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8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Step iii) notes: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size reference: ~20k genes</a:t>
            </a:r>
          </a:p>
          <a:p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size_set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predicted targets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200</a:t>
            </a:r>
          </a:p>
          <a:p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size_list_input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anti_correlated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targets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1000</a:t>
            </a:r>
          </a:p>
          <a:p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overlap: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anti_correlated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&amp; predicted targets </a:t>
            </a:r>
            <a:r>
              <a:rPr lang="en-GB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eg</a:t>
            </a: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50</a:t>
            </a:r>
          </a:p>
          <a:p>
            <a:endParaRPr lang="en-GB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GB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checks whether the predicted targets contain more anti-correlated genes than random genes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B0D38-9BB2-4798-B584-82FC6649AD0B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78CC4-03A2-4203-8274-2C082C8AA608}" type="datetimeFigureOut">
              <a:rPr lang="en-GB" smtClean="0"/>
              <a:pPr/>
              <a:t>06/06/2013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3E340-D810-4F9E-878C-00DAB4A6D8C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/>
          <p:cNvCxnSpPr>
            <a:stCxn id="5" idx="2"/>
            <a:endCxn id="9" idx="0"/>
          </p:cNvCxnSpPr>
          <p:nvPr/>
        </p:nvCxnSpPr>
        <p:spPr>
          <a:xfrm>
            <a:off x="2213992" y="2482027"/>
            <a:ext cx="0" cy="291670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792088" y="1651030"/>
            <a:ext cx="284380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List of </a:t>
            </a:r>
            <a:r>
              <a:rPr lang="en-GB" sz="1200" dirty="0" err="1" smtClean="0"/>
              <a:t>miRNA</a:t>
            </a:r>
            <a:r>
              <a:rPr lang="en-GB" sz="1200" dirty="0" smtClean="0"/>
              <a:t> candidate targets are identified using different prediction algorithms (</a:t>
            </a:r>
            <a:r>
              <a:rPr lang="en-GB" sz="1200" i="1" dirty="0" err="1" smtClean="0"/>
              <a:t>miRanda</a:t>
            </a:r>
            <a:r>
              <a:rPr lang="en-GB" sz="1200" i="1" dirty="0" smtClean="0"/>
              <a:t>, </a:t>
            </a:r>
            <a:r>
              <a:rPr lang="en-GB" sz="1200" i="1" dirty="0" err="1" smtClean="0"/>
              <a:t>PicTar</a:t>
            </a:r>
            <a:r>
              <a:rPr lang="en-GB" sz="1200" i="1" dirty="0" smtClean="0"/>
              <a:t>, </a:t>
            </a:r>
            <a:r>
              <a:rPr lang="en-GB" sz="1200" i="1" dirty="0" err="1" smtClean="0"/>
              <a:t>TargetScan</a:t>
            </a:r>
            <a:r>
              <a:rPr lang="en-GB" sz="1200" i="1" dirty="0" smtClean="0"/>
              <a:t>, </a:t>
            </a:r>
            <a:r>
              <a:rPr lang="en-GB" sz="1200" i="1" dirty="0" err="1" smtClean="0"/>
              <a:t>mirBase</a:t>
            </a:r>
            <a:r>
              <a:rPr lang="en-GB" sz="1200" i="1" dirty="0" smtClean="0"/>
              <a:t>, miRTarget2, </a:t>
            </a:r>
            <a:r>
              <a:rPr lang="en-GB" sz="1200" i="1" dirty="0" err="1" smtClean="0"/>
              <a:t>TarBase</a:t>
            </a:r>
            <a:r>
              <a:rPr lang="en-GB" sz="1200" dirty="0" smtClean="0"/>
              <a:t>)</a:t>
            </a:r>
          </a:p>
        </p:txBody>
      </p:sp>
      <p:sp>
        <p:nvSpPr>
          <p:cNvPr id="7" name="Rectangle 6"/>
          <p:cNvSpPr/>
          <p:nvPr/>
        </p:nvSpPr>
        <p:spPr>
          <a:xfrm>
            <a:off x="827584" y="2924944"/>
            <a:ext cx="280831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For each </a:t>
            </a:r>
            <a:r>
              <a:rPr lang="en-GB" sz="1200" dirty="0" err="1" smtClean="0"/>
              <a:t>miRNA</a:t>
            </a:r>
            <a:r>
              <a:rPr lang="en-GB" sz="1200" dirty="0" smtClean="0"/>
              <a:t>, transcriptional correlations with predicted targets are calculated </a:t>
            </a:r>
          </a:p>
        </p:txBody>
      </p:sp>
      <p:sp>
        <p:nvSpPr>
          <p:cNvPr id="8" name="Rectangle 7"/>
          <p:cNvSpPr/>
          <p:nvPr/>
        </p:nvSpPr>
        <p:spPr>
          <a:xfrm>
            <a:off x="827584" y="3933056"/>
            <a:ext cx="2808312" cy="83099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Checks that predicted targets are enriched for anti-correlated genes (Fisher-test based q-value &lt; 0.05). If so, the </a:t>
            </a:r>
            <a:r>
              <a:rPr lang="en-GB" sz="1200" dirty="0" err="1" smtClean="0"/>
              <a:t>miRNA</a:t>
            </a:r>
            <a:r>
              <a:rPr lang="en-GB" sz="1200" dirty="0" smtClean="0"/>
              <a:t> is labelled as a </a:t>
            </a:r>
            <a:r>
              <a:rPr lang="en-GB" sz="1200" dirty="0" err="1" smtClean="0"/>
              <a:t>miRNA</a:t>
            </a:r>
            <a:r>
              <a:rPr lang="en-GB" sz="900" dirty="0" err="1" smtClean="0"/>
              <a:t>apt</a:t>
            </a:r>
            <a:endParaRPr lang="en-GB" sz="1200" i="1" dirty="0" smtClean="0"/>
          </a:p>
        </p:txBody>
      </p:sp>
      <p:sp>
        <p:nvSpPr>
          <p:cNvPr id="9" name="Rectangle 8"/>
          <p:cNvSpPr/>
          <p:nvPr/>
        </p:nvSpPr>
        <p:spPr>
          <a:xfrm>
            <a:off x="792088" y="5398733"/>
            <a:ext cx="2843808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For each </a:t>
            </a:r>
            <a:r>
              <a:rPr lang="en-GB" sz="1200" dirty="0" err="1" smtClean="0"/>
              <a:t>miRNA</a:t>
            </a:r>
            <a:r>
              <a:rPr lang="en-GB" sz="1200" baseline="-25000" dirty="0" err="1" smtClean="0"/>
              <a:t>apt</a:t>
            </a:r>
            <a:r>
              <a:rPr lang="en-GB" sz="1200" i="1" baseline="-25000" dirty="0" smtClean="0"/>
              <a:t> </a:t>
            </a:r>
            <a:r>
              <a:rPr lang="en-GB" sz="1200" dirty="0" smtClean="0"/>
              <a:t>lists of  anti-correlated candidate targets  (assumed to be “bona fide” </a:t>
            </a:r>
            <a:r>
              <a:rPr lang="en-GB" sz="1200" dirty="0" err="1" smtClean="0"/>
              <a:t>miRNA</a:t>
            </a:r>
            <a:r>
              <a:rPr lang="en-GB" sz="1200" baseline="-25000" dirty="0" err="1" smtClean="0"/>
              <a:t>apt</a:t>
            </a:r>
            <a:r>
              <a:rPr lang="en-GB" sz="1200" i="1" baseline="-25000" dirty="0" smtClean="0"/>
              <a:t> </a:t>
            </a:r>
            <a:r>
              <a:rPr lang="en-GB" sz="1200" dirty="0" smtClean="0"/>
              <a:t>targets) are screened for gene set enrichment using a large compendium of gene sets representing pathways and transcriptional signatures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3528" y="1772816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1.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23528" y="30596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2.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23528" y="406778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3.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323528" y="550794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4.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475656" y="116632"/>
            <a:ext cx="5976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Identification of </a:t>
            </a:r>
            <a:r>
              <a:rPr lang="en-GB" b="1" dirty="0" err="1" smtClean="0"/>
              <a:t>miRNA</a:t>
            </a:r>
            <a:r>
              <a:rPr lang="en-GB" b="1" baseline="-25000" dirty="0" err="1" smtClean="0"/>
              <a:t>apt</a:t>
            </a:r>
            <a:r>
              <a:rPr lang="en-GB" b="1" baseline="-25000" dirty="0" smtClean="0"/>
              <a:t> </a:t>
            </a:r>
            <a:r>
              <a:rPr lang="en-GB" b="1" dirty="0" smtClean="0"/>
              <a:t>and assessment of influenced genes sets/pathways/signatures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59632" y="836712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a)</a:t>
            </a:r>
            <a:endParaRPr lang="en-GB" sz="1600" b="1" dirty="0"/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3" cstate="print"/>
          <a:srcRect t="8346"/>
          <a:stretch>
            <a:fillRect/>
          </a:stretch>
        </p:blipFill>
        <p:spPr bwMode="auto">
          <a:xfrm>
            <a:off x="5220072" y="1124745"/>
            <a:ext cx="3080615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1" name="Straight Connector 30"/>
          <p:cNvCxnSpPr/>
          <p:nvPr/>
        </p:nvCxnSpPr>
        <p:spPr>
          <a:xfrm>
            <a:off x="5580112" y="3356993"/>
            <a:ext cx="252028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 rot="16200000">
            <a:off x="3859280" y="2105172"/>
            <a:ext cx="260718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Enrichment for anti-correlated predicted targets</a:t>
            </a:r>
          </a:p>
          <a:p>
            <a:pPr algn="ctr"/>
            <a:r>
              <a:rPr lang="en-GB" sz="1200" dirty="0" smtClean="0"/>
              <a:t> -log10 FDR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6444208" y="3789041"/>
            <a:ext cx="75974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 smtClean="0"/>
              <a:t>miRNAs</a:t>
            </a:r>
            <a:endParaRPr lang="en-GB" sz="1200" dirty="0"/>
          </a:p>
        </p:txBody>
      </p:sp>
      <p:sp>
        <p:nvSpPr>
          <p:cNvPr id="34" name="Rectangle 33"/>
          <p:cNvSpPr/>
          <p:nvPr/>
        </p:nvSpPr>
        <p:spPr>
          <a:xfrm>
            <a:off x="7611450" y="1246090"/>
            <a:ext cx="478355" cy="2120077"/>
          </a:xfrm>
          <a:prstGeom prst="rect">
            <a:avLst/>
          </a:prstGeom>
          <a:solidFill>
            <a:schemeClr val="bg2">
              <a:lumMod val="75000"/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>
            <a:off x="6012160" y="2060849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43</a:t>
            </a:r>
            <a:r>
              <a:rPr lang="en-GB" sz="1200" b="1" dirty="0" smtClean="0"/>
              <a:t> </a:t>
            </a:r>
            <a:r>
              <a:rPr lang="en-GB" sz="1200" dirty="0" err="1" smtClean="0"/>
              <a:t>miRNA</a:t>
            </a:r>
            <a:r>
              <a:rPr lang="en-GB" sz="800" dirty="0" err="1" smtClean="0"/>
              <a:t>apt</a:t>
            </a:r>
            <a:r>
              <a:rPr lang="en-GB" sz="1200" dirty="0" smtClean="0"/>
              <a:t> </a:t>
            </a:r>
          </a:p>
          <a:p>
            <a:pPr algn="ctr"/>
            <a:r>
              <a:rPr lang="en-GB" sz="1200" dirty="0" smtClean="0"/>
              <a:t> (Fisher test FDR &lt; 0.05)</a:t>
            </a:r>
            <a:endParaRPr lang="en-GB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308304" y="2492896"/>
            <a:ext cx="225108" cy="75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5868144" y="3140969"/>
            <a:ext cx="17310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/>
              <a:t>FDR = 0.05</a:t>
            </a:r>
            <a:endParaRPr lang="en-GB" sz="1200" dirty="0"/>
          </a:p>
        </p:txBody>
      </p:sp>
      <p:sp>
        <p:nvSpPr>
          <p:cNvPr id="39" name="TextBox 38"/>
          <p:cNvSpPr txBox="1"/>
          <p:nvPr/>
        </p:nvSpPr>
        <p:spPr>
          <a:xfrm>
            <a:off x="5868144" y="76470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b)</a:t>
            </a:r>
            <a:endParaRPr lang="en-GB" sz="1600" b="1" dirty="0"/>
          </a:p>
        </p:txBody>
      </p:sp>
      <p:cxnSp>
        <p:nvCxnSpPr>
          <p:cNvPr id="44" name="Elbow Connector 43"/>
          <p:cNvCxnSpPr>
            <a:stCxn id="8" idx="3"/>
            <a:endCxn id="66" idx="1"/>
          </p:cNvCxnSpPr>
          <p:nvPr/>
        </p:nvCxnSpPr>
        <p:spPr>
          <a:xfrm flipV="1">
            <a:off x="3635896" y="2636912"/>
            <a:ext cx="1152128" cy="1711643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5796136" y="4869160"/>
            <a:ext cx="1296144" cy="1224136"/>
          </a:xfrm>
          <a:prstGeom prst="ellipse">
            <a:avLst/>
          </a:prstGeom>
          <a:solidFill>
            <a:schemeClr val="accent1">
              <a:alpha val="4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/>
          <p:cNvSpPr/>
          <p:nvPr/>
        </p:nvSpPr>
        <p:spPr>
          <a:xfrm>
            <a:off x="6516216" y="4869160"/>
            <a:ext cx="1296144" cy="1224136"/>
          </a:xfrm>
          <a:prstGeom prst="ellipse">
            <a:avLst/>
          </a:prstGeom>
          <a:solidFill>
            <a:srgbClr val="FF0000">
              <a:alpha val="1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6804248" y="5301208"/>
            <a:ext cx="0" cy="9361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5652120" y="6237312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b="1" dirty="0" smtClean="0"/>
              <a:t>statistical significance of the overlap (FDR on Fisher test)</a:t>
            </a:r>
            <a:endParaRPr lang="en-GB" sz="1000" b="1" dirty="0"/>
          </a:p>
        </p:txBody>
      </p:sp>
      <p:sp>
        <p:nvSpPr>
          <p:cNvPr id="63" name="TextBox 62"/>
          <p:cNvSpPr txBox="1"/>
          <p:nvPr/>
        </p:nvSpPr>
        <p:spPr>
          <a:xfrm>
            <a:off x="4860032" y="4459178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signature gene set (e.g. “FGF SIGNALING”)</a:t>
            </a:r>
            <a:endParaRPr lang="en-GB" sz="1000" dirty="0"/>
          </a:p>
        </p:txBody>
      </p:sp>
      <p:sp>
        <p:nvSpPr>
          <p:cNvPr id="64" name="TextBox 63"/>
          <p:cNvSpPr txBox="1"/>
          <p:nvPr/>
        </p:nvSpPr>
        <p:spPr>
          <a:xfrm>
            <a:off x="7092280" y="4459178"/>
            <a:ext cx="18002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genes resulting as candidate targets and anti-correlated to the </a:t>
            </a:r>
            <a:r>
              <a:rPr lang="en-GB" sz="1000" dirty="0" err="1"/>
              <a:t>miRNA</a:t>
            </a:r>
            <a:r>
              <a:rPr lang="en-GB" sz="1000" baseline="-25000" dirty="0" err="1"/>
              <a:t>ap</a:t>
            </a:r>
            <a:endParaRPr lang="en-GB" sz="1000" dirty="0"/>
          </a:p>
        </p:txBody>
      </p:sp>
      <p:sp>
        <p:nvSpPr>
          <p:cNvPr id="65" name="Rectangle 64"/>
          <p:cNvSpPr/>
          <p:nvPr/>
        </p:nvSpPr>
        <p:spPr>
          <a:xfrm>
            <a:off x="4788024" y="4293096"/>
            <a:ext cx="4104456" cy="249289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4788024" y="1196752"/>
            <a:ext cx="4104456" cy="288032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9" name="Elbow Connector 68"/>
          <p:cNvCxnSpPr>
            <a:stCxn id="9" idx="3"/>
            <a:endCxn id="65" idx="1"/>
          </p:cNvCxnSpPr>
          <p:nvPr/>
        </p:nvCxnSpPr>
        <p:spPr>
          <a:xfrm flipV="1">
            <a:off x="3635896" y="5539544"/>
            <a:ext cx="1152128" cy="459354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220</Words>
  <Application>Microsoft Office PowerPoint</Application>
  <PresentationFormat>On-screen Show (4:3)</PresentationFormat>
  <Paragraphs>28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ICR-KCL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ICR</dc:creator>
  <cp:lastModifiedBy>Emanuele de Rinaldis</cp:lastModifiedBy>
  <cp:revision>16</cp:revision>
  <dcterms:created xsi:type="dcterms:W3CDTF">2012-05-09T13:55:05Z</dcterms:created>
  <dcterms:modified xsi:type="dcterms:W3CDTF">2013-06-06T17:51:30Z</dcterms:modified>
</cp:coreProperties>
</file>