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8" autoAdjust="0"/>
    <p:restoredTop sz="84481" autoAdjust="0"/>
  </p:normalViewPr>
  <p:slideViewPr>
    <p:cSldViewPr snapToGrid="0">
      <p:cViewPr>
        <p:scale>
          <a:sx n="99" d="100"/>
          <a:sy n="99" d="100"/>
        </p:scale>
        <p:origin x="470" y="-88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D85BB-81D8-4A9F-A2F9-A12EAEEB713A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9C025-45D8-47CB-8643-3EE7B63FC0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7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DA58B-35D3-49E0-A496-9CED190488D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62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9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6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3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2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2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1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2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FCE8D-F48F-4258-9AAF-BD759C76E34B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8F7F2-8BD8-43B4-829A-B28C00CF5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8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tiff"/><Relationship Id="rId18" Type="http://schemas.microsoft.com/office/2007/relationships/hdphoto" Target="../media/hdphoto5.wdp"/><Relationship Id="rId26" Type="http://schemas.microsoft.com/office/2007/relationships/hdphoto" Target="../media/hdphoto9.wdp"/><Relationship Id="rId39" Type="http://schemas.openxmlformats.org/officeDocument/2006/relationships/image" Target="../media/image27.jpeg"/><Relationship Id="rId21" Type="http://schemas.openxmlformats.org/officeDocument/2006/relationships/image" Target="../media/image13.png"/><Relationship Id="rId34" Type="http://schemas.openxmlformats.org/officeDocument/2006/relationships/image" Target="../media/image23.jpeg"/><Relationship Id="rId42" Type="http://schemas.openxmlformats.org/officeDocument/2006/relationships/image" Target="../media/image29.png"/><Relationship Id="rId47" Type="http://schemas.openxmlformats.org/officeDocument/2006/relationships/image" Target="../media/image32.jpeg"/><Relationship Id="rId50" Type="http://schemas.openxmlformats.org/officeDocument/2006/relationships/image" Target="../media/image34.png"/><Relationship Id="rId55" Type="http://schemas.microsoft.com/office/2007/relationships/hdphoto" Target="../media/hdphoto17.wdp"/><Relationship Id="rId7" Type="http://schemas.openxmlformats.org/officeDocument/2006/relationships/image" Target="../media/image5.png"/><Relationship Id="rId12" Type="http://schemas.microsoft.com/office/2007/relationships/hdphoto" Target="../media/hdphoto3.wdp"/><Relationship Id="rId17" Type="http://schemas.openxmlformats.org/officeDocument/2006/relationships/image" Target="../media/image11.png"/><Relationship Id="rId25" Type="http://schemas.openxmlformats.org/officeDocument/2006/relationships/image" Target="../media/image15.png"/><Relationship Id="rId33" Type="http://schemas.openxmlformats.org/officeDocument/2006/relationships/image" Target="../media/image22.jpeg"/><Relationship Id="rId38" Type="http://schemas.microsoft.com/office/2007/relationships/hdphoto" Target="../media/hdphoto10.wdp"/><Relationship Id="rId46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jpeg"/><Relationship Id="rId20" Type="http://schemas.microsoft.com/office/2007/relationships/hdphoto" Target="../media/hdphoto6.wdp"/><Relationship Id="rId29" Type="http://schemas.openxmlformats.org/officeDocument/2006/relationships/image" Target="../media/image18.jpeg"/><Relationship Id="rId41" Type="http://schemas.microsoft.com/office/2007/relationships/hdphoto" Target="../media/hdphoto11.wdp"/><Relationship Id="rId5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1" Type="http://schemas.openxmlformats.org/officeDocument/2006/relationships/image" Target="../media/image7.png"/><Relationship Id="rId24" Type="http://schemas.microsoft.com/office/2007/relationships/hdphoto" Target="../media/hdphoto8.wdp"/><Relationship Id="rId32" Type="http://schemas.openxmlformats.org/officeDocument/2006/relationships/image" Target="../media/image21.jpeg"/><Relationship Id="rId37" Type="http://schemas.openxmlformats.org/officeDocument/2006/relationships/image" Target="../media/image26.png"/><Relationship Id="rId40" Type="http://schemas.openxmlformats.org/officeDocument/2006/relationships/image" Target="../media/image28.png"/><Relationship Id="rId45" Type="http://schemas.microsoft.com/office/2007/relationships/hdphoto" Target="../media/hdphoto13.wdp"/><Relationship Id="rId53" Type="http://schemas.microsoft.com/office/2007/relationships/hdphoto" Target="../media/hdphoto16.wdp"/><Relationship Id="rId5" Type="http://schemas.openxmlformats.org/officeDocument/2006/relationships/image" Target="../media/image3.tiff"/><Relationship Id="rId15" Type="http://schemas.microsoft.com/office/2007/relationships/hdphoto" Target="../media/hdphoto4.wdp"/><Relationship Id="rId23" Type="http://schemas.openxmlformats.org/officeDocument/2006/relationships/image" Target="../media/image14.png"/><Relationship Id="rId28" Type="http://schemas.openxmlformats.org/officeDocument/2006/relationships/image" Target="../media/image17.jpeg"/><Relationship Id="rId36" Type="http://schemas.openxmlformats.org/officeDocument/2006/relationships/image" Target="../media/image25.jpeg"/><Relationship Id="rId49" Type="http://schemas.microsoft.com/office/2007/relationships/hdphoto" Target="../media/hdphoto14.wdp"/><Relationship Id="rId10" Type="http://schemas.microsoft.com/office/2007/relationships/hdphoto" Target="../media/hdphoto2.wdp"/><Relationship Id="rId19" Type="http://schemas.openxmlformats.org/officeDocument/2006/relationships/image" Target="../media/image12.png"/><Relationship Id="rId31" Type="http://schemas.openxmlformats.org/officeDocument/2006/relationships/image" Target="../media/image20.jpeg"/><Relationship Id="rId44" Type="http://schemas.openxmlformats.org/officeDocument/2006/relationships/image" Target="../media/image30.png"/><Relationship Id="rId52" Type="http://schemas.openxmlformats.org/officeDocument/2006/relationships/image" Target="../media/image35.png"/><Relationship Id="rId4" Type="http://schemas.openxmlformats.org/officeDocument/2006/relationships/image" Target="../media/image2.jpeg"/><Relationship Id="rId9" Type="http://schemas.openxmlformats.org/officeDocument/2006/relationships/image" Target="../media/image6.png"/><Relationship Id="rId14" Type="http://schemas.openxmlformats.org/officeDocument/2006/relationships/image" Target="../media/image9.png"/><Relationship Id="rId22" Type="http://schemas.microsoft.com/office/2007/relationships/hdphoto" Target="../media/hdphoto7.wdp"/><Relationship Id="rId27" Type="http://schemas.openxmlformats.org/officeDocument/2006/relationships/image" Target="../media/image16.jpeg"/><Relationship Id="rId30" Type="http://schemas.openxmlformats.org/officeDocument/2006/relationships/image" Target="../media/image19.jpeg"/><Relationship Id="rId35" Type="http://schemas.openxmlformats.org/officeDocument/2006/relationships/image" Target="../media/image24.jpeg"/><Relationship Id="rId43" Type="http://schemas.microsoft.com/office/2007/relationships/hdphoto" Target="../media/hdphoto12.wdp"/><Relationship Id="rId48" Type="http://schemas.openxmlformats.org/officeDocument/2006/relationships/image" Target="../media/image33.png"/><Relationship Id="rId8" Type="http://schemas.microsoft.com/office/2007/relationships/hdphoto" Target="../media/hdphoto1.wdp"/><Relationship Id="rId51" Type="http://schemas.microsoft.com/office/2007/relationships/hdphoto" Target="../media/hdphoto15.wdp"/><Relationship Id="rId3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 Box 92"/>
          <p:cNvSpPr txBox="1">
            <a:spLocks noChangeArrowheads="1"/>
          </p:cNvSpPr>
          <p:nvPr/>
        </p:nvSpPr>
        <p:spPr bwMode="auto">
          <a:xfrm>
            <a:off x="4707067" y="8243438"/>
            <a:ext cx="19992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 i="1" dirty="0">
                <a:latin typeface="Arial" pitchFamily="34" charset="0"/>
                <a:cs typeface="Arial" pitchFamily="34" charset="0"/>
              </a:rPr>
              <a:t>Cuervo.- </a:t>
            </a:r>
            <a:r>
              <a:rPr lang="en-US" sz="900" b="1" i="1" dirty="0" smtClean="0">
                <a:latin typeface="Arial" pitchFamily="34" charset="0"/>
                <a:cs typeface="Arial" pitchFamily="34" charset="0"/>
              </a:rPr>
              <a:t>Supplementary Figure 5</a:t>
            </a:r>
            <a:endParaRPr lang="en-US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9" name="Straight Connector 208"/>
          <p:cNvCxnSpPr/>
          <p:nvPr/>
        </p:nvCxnSpPr>
        <p:spPr>
          <a:xfrm>
            <a:off x="4303730" y="8043087"/>
            <a:ext cx="539387" cy="4007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 Box 63"/>
          <p:cNvSpPr txBox="1">
            <a:spLocks noChangeArrowheads="1"/>
          </p:cNvSpPr>
          <p:nvPr/>
        </p:nvSpPr>
        <p:spPr bwMode="auto">
          <a:xfrm>
            <a:off x="14566" y="44695"/>
            <a:ext cx="562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</a:rPr>
              <a:t>a</a:t>
            </a:r>
            <a:endParaRPr lang="en-US" b="1" dirty="0">
              <a:latin typeface="Arial "/>
            </a:endParaRPr>
          </a:p>
        </p:txBody>
      </p:sp>
      <p:pic>
        <p:nvPicPr>
          <p:cNvPr id="253" name="Picture 2" descr="H:\Mayo 2012 imager\Mayo2012\IPCx43 en KO y wt MOBC con suero\Cx43\40 sec High Super.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9306" y="1088814"/>
            <a:ext cx="1509381" cy="347895"/>
          </a:xfrm>
          <a:prstGeom prst="rect">
            <a:avLst/>
          </a:prstGeom>
          <a:noFill/>
        </p:spPr>
      </p:pic>
      <p:pic>
        <p:nvPicPr>
          <p:cNvPr id="254" name="Picture 4" descr="C:\Users\Andrea Yuste Rivero\Desktop\320 sec High Femto.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9306" y="773907"/>
            <a:ext cx="1509381" cy="281285"/>
          </a:xfrm>
          <a:prstGeom prst="rect">
            <a:avLst/>
          </a:prstGeom>
          <a:noFill/>
        </p:spPr>
      </p:pic>
      <p:sp>
        <p:nvSpPr>
          <p:cNvPr id="255" name="TextBox 22"/>
          <p:cNvSpPr txBox="1">
            <a:spLocks noChangeArrowheads="1"/>
          </p:cNvSpPr>
          <p:nvPr/>
        </p:nvSpPr>
        <p:spPr bwMode="auto">
          <a:xfrm>
            <a:off x="936695" y="606324"/>
            <a:ext cx="205172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56" name="TextBox 22"/>
          <p:cNvSpPr txBox="1">
            <a:spLocks noChangeArrowheads="1"/>
          </p:cNvSpPr>
          <p:nvPr/>
        </p:nvSpPr>
        <p:spPr bwMode="auto">
          <a:xfrm>
            <a:off x="710242" y="606324"/>
            <a:ext cx="151415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257" name="Straight Connector 11"/>
          <p:cNvCxnSpPr/>
          <p:nvPr/>
        </p:nvCxnSpPr>
        <p:spPr>
          <a:xfrm>
            <a:off x="703238" y="594391"/>
            <a:ext cx="708087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8" name="TextBox 22"/>
          <p:cNvSpPr txBox="1">
            <a:spLocks noChangeArrowheads="1"/>
          </p:cNvSpPr>
          <p:nvPr/>
        </p:nvSpPr>
        <p:spPr bwMode="auto">
          <a:xfrm>
            <a:off x="830201" y="393254"/>
            <a:ext cx="546945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Cx43</a:t>
            </a:r>
            <a:r>
              <a:rPr lang="en-US" sz="900" baseline="30000" dirty="0" smtClean="0">
                <a:latin typeface="Arial "/>
                <a:ea typeface="Arial" charset="0"/>
                <a:cs typeface="Arial"/>
              </a:rPr>
              <a:t>-/-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59" name="TextBox 22"/>
          <p:cNvSpPr txBox="1">
            <a:spLocks noChangeArrowheads="1"/>
          </p:cNvSpPr>
          <p:nvPr/>
        </p:nvSpPr>
        <p:spPr bwMode="auto">
          <a:xfrm>
            <a:off x="1135399" y="606324"/>
            <a:ext cx="227570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260" name="Straight Connector 259"/>
          <p:cNvCxnSpPr/>
          <p:nvPr/>
        </p:nvCxnSpPr>
        <p:spPr>
          <a:xfrm>
            <a:off x="1517713" y="594391"/>
            <a:ext cx="696762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1" name="TextBox 22"/>
          <p:cNvSpPr txBox="1">
            <a:spLocks noChangeArrowheads="1"/>
          </p:cNvSpPr>
          <p:nvPr/>
        </p:nvSpPr>
        <p:spPr bwMode="auto">
          <a:xfrm>
            <a:off x="1696458" y="393254"/>
            <a:ext cx="325730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err="1" smtClean="0">
                <a:latin typeface="Arial "/>
                <a:ea typeface="Arial" charset="0"/>
                <a:cs typeface="Arial"/>
              </a:rPr>
              <a:t>Wt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62" name="TextBox 22"/>
          <p:cNvSpPr txBox="1">
            <a:spLocks noChangeArrowheads="1"/>
          </p:cNvSpPr>
          <p:nvPr/>
        </p:nvSpPr>
        <p:spPr bwMode="auto">
          <a:xfrm>
            <a:off x="1653644" y="606324"/>
            <a:ext cx="205172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63" name="TextBox 22"/>
          <p:cNvSpPr txBox="1">
            <a:spLocks noChangeArrowheads="1"/>
          </p:cNvSpPr>
          <p:nvPr/>
        </p:nvSpPr>
        <p:spPr bwMode="auto">
          <a:xfrm>
            <a:off x="1457418" y="606324"/>
            <a:ext cx="151415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64" name="TextBox 22"/>
          <p:cNvSpPr txBox="1">
            <a:spLocks noChangeArrowheads="1"/>
          </p:cNvSpPr>
          <p:nvPr/>
        </p:nvSpPr>
        <p:spPr bwMode="auto">
          <a:xfrm>
            <a:off x="1928664" y="606324"/>
            <a:ext cx="227570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265" name="16 CuadroTexto"/>
          <p:cNvSpPr txBox="1"/>
          <p:nvPr/>
        </p:nvSpPr>
        <p:spPr>
          <a:xfrm>
            <a:off x="274443" y="1180224"/>
            <a:ext cx="550948" cy="19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Cx43</a:t>
            </a:r>
            <a:endParaRPr lang="en-US" sz="900" dirty="0">
              <a:latin typeface="Arial "/>
            </a:endParaRPr>
          </a:p>
        </p:txBody>
      </p:sp>
      <p:sp>
        <p:nvSpPr>
          <p:cNvPr id="266" name="17 CuadroTexto"/>
          <p:cNvSpPr txBox="1"/>
          <p:nvPr/>
        </p:nvSpPr>
        <p:spPr>
          <a:xfrm>
            <a:off x="241198" y="832379"/>
            <a:ext cx="723277" cy="19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Vps34</a:t>
            </a:r>
            <a:endParaRPr lang="en-US" sz="900" dirty="0">
              <a:latin typeface="Arial "/>
            </a:endParaRPr>
          </a:p>
        </p:txBody>
      </p:sp>
      <p:cxnSp>
        <p:nvCxnSpPr>
          <p:cNvPr id="267" name="31 Conector recto"/>
          <p:cNvCxnSpPr/>
          <p:nvPr/>
        </p:nvCxnSpPr>
        <p:spPr>
          <a:xfrm>
            <a:off x="679306" y="421206"/>
            <a:ext cx="14308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14 CuadroTexto"/>
          <p:cNvSpPr txBox="1">
            <a:spLocks noChangeArrowheads="1"/>
          </p:cNvSpPr>
          <p:nvPr/>
        </p:nvSpPr>
        <p:spPr bwMode="auto">
          <a:xfrm>
            <a:off x="947861" y="182349"/>
            <a:ext cx="835329" cy="19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900" dirty="0" smtClean="0">
                <a:latin typeface="Arial "/>
                <a:cs typeface="Arial" pitchFamily="34" charset="0"/>
              </a:rPr>
              <a:t>IP:Cx43</a:t>
            </a:r>
            <a:endParaRPr lang="en-US" sz="900" dirty="0">
              <a:latin typeface="Arial "/>
              <a:cs typeface="Arial" pitchFamily="34" charset="0"/>
            </a:endParaRPr>
          </a:p>
        </p:txBody>
      </p:sp>
      <p:sp>
        <p:nvSpPr>
          <p:cNvPr id="327" name="151 CuadroTexto"/>
          <p:cNvSpPr txBox="1"/>
          <p:nvPr/>
        </p:nvSpPr>
        <p:spPr>
          <a:xfrm>
            <a:off x="4561830" y="3194733"/>
            <a:ext cx="730241" cy="226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 "/>
              </a:rPr>
              <a:t>GRP94</a:t>
            </a:r>
            <a:endParaRPr lang="en-US" sz="900" dirty="0">
              <a:latin typeface="Arial "/>
            </a:endParaRPr>
          </a:p>
        </p:txBody>
      </p:sp>
      <p:sp>
        <p:nvSpPr>
          <p:cNvPr id="328" name="153 CuadroTexto"/>
          <p:cNvSpPr txBox="1"/>
          <p:nvPr/>
        </p:nvSpPr>
        <p:spPr>
          <a:xfrm rot="16200000">
            <a:off x="4681210" y="2642008"/>
            <a:ext cx="514347" cy="253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LC3</a:t>
            </a:r>
            <a:endParaRPr lang="en-US" sz="900" dirty="0">
              <a:latin typeface="Arial "/>
            </a:endParaRPr>
          </a:p>
        </p:txBody>
      </p:sp>
      <p:sp>
        <p:nvSpPr>
          <p:cNvPr id="329" name="154 CuadroTexto"/>
          <p:cNvSpPr txBox="1"/>
          <p:nvPr/>
        </p:nvSpPr>
        <p:spPr>
          <a:xfrm>
            <a:off x="4584652" y="1925360"/>
            <a:ext cx="684601" cy="226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 "/>
              </a:rPr>
              <a:t>Atg14</a:t>
            </a:r>
            <a:endParaRPr lang="en-US" sz="900" dirty="0">
              <a:latin typeface="Arial "/>
            </a:endParaRPr>
          </a:p>
        </p:txBody>
      </p:sp>
      <p:pic>
        <p:nvPicPr>
          <p:cNvPr id="330" name="Picture 2" descr="J:\Eloy April\EBF February\GRP94 en AVS\90sec High Super.tif"/>
          <p:cNvPicPr>
            <a:picLocks noChangeAspect="1" noChangeArrowheads="1"/>
          </p:cNvPicPr>
          <p:nvPr/>
        </p:nvPicPr>
        <p:blipFill rotWithShape="1">
          <a:blip r:embed="rId5" cstate="print">
            <a:lum bright="-60000" contras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7134" y="3102265"/>
            <a:ext cx="1329588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159 CuadroTexto"/>
          <p:cNvSpPr txBox="1"/>
          <p:nvPr/>
        </p:nvSpPr>
        <p:spPr>
          <a:xfrm>
            <a:off x="5255158" y="1478379"/>
            <a:ext cx="617048" cy="169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HOM</a:t>
            </a:r>
            <a:endParaRPr lang="en-US" sz="900" dirty="0">
              <a:latin typeface="Arial "/>
            </a:endParaRPr>
          </a:p>
        </p:txBody>
      </p:sp>
      <p:sp>
        <p:nvSpPr>
          <p:cNvPr id="332" name="160 CuadroTexto"/>
          <p:cNvSpPr txBox="1"/>
          <p:nvPr/>
        </p:nvSpPr>
        <p:spPr>
          <a:xfrm>
            <a:off x="5213544" y="1657518"/>
            <a:ext cx="970138" cy="157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F     </a:t>
            </a:r>
            <a:r>
              <a:rPr lang="en-US" sz="900" dirty="0" err="1" smtClean="0">
                <a:latin typeface="Arial "/>
              </a:rPr>
              <a:t>Stv</a:t>
            </a:r>
            <a:r>
              <a:rPr lang="en-US" sz="900" dirty="0" smtClean="0">
                <a:latin typeface="Arial "/>
              </a:rPr>
              <a:t>  </a:t>
            </a:r>
            <a:endParaRPr lang="en-US" sz="900" dirty="0">
              <a:latin typeface="Arial "/>
            </a:endParaRPr>
          </a:p>
        </p:txBody>
      </p:sp>
      <p:cxnSp>
        <p:nvCxnSpPr>
          <p:cNvPr id="333" name="161 Conector recto"/>
          <p:cNvCxnSpPr/>
          <p:nvPr/>
        </p:nvCxnSpPr>
        <p:spPr>
          <a:xfrm>
            <a:off x="5310328" y="1653654"/>
            <a:ext cx="4944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163 CuadroTexto"/>
          <p:cNvSpPr txBox="1"/>
          <p:nvPr/>
        </p:nvSpPr>
        <p:spPr>
          <a:xfrm>
            <a:off x="5999698" y="1478379"/>
            <a:ext cx="601921" cy="157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AV</a:t>
            </a:r>
            <a:endParaRPr lang="en-US" sz="900" dirty="0">
              <a:latin typeface="Arial "/>
            </a:endParaRPr>
          </a:p>
        </p:txBody>
      </p:sp>
      <p:cxnSp>
        <p:nvCxnSpPr>
          <p:cNvPr id="335" name="165 Conector recto"/>
          <p:cNvCxnSpPr/>
          <p:nvPr/>
        </p:nvCxnSpPr>
        <p:spPr>
          <a:xfrm>
            <a:off x="5958538" y="1653654"/>
            <a:ext cx="4944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6" name="Picture 3" descr="C:\Users\Andrea Yuste Rivero\Desktop\EBF July2011 LAS 3000 Imager\Atg9\Atg9 en muestras de AVS\Atg5\90sec High Super.tif"/>
          <p:cNvPicPr>
            <a:picLocks noChangeAspect="1" noChangeArrowheads="1"/>
          </p:cNvPicPr>
          <p:nvPr/>
        </p:nvPicPr>
        <p:blipFill rotWithShape="1">
          <a:blip r:embed="rId6" cstate="print">
            <a:lum bright="-25000" contras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3480" y="2198371"/>
            <a:ext cx="1331681" cy="344539"/>
          </a:xfrm>
          <a:prstGeom prst="rect">
            <a:avLst/>
          </a:prstGeom>
          <a:noFill/>
        </p:spPr>
      </p:pic>
      <p:sp>
        <p:nvSpPr>
          <p:cNvPr id="337" name="176 CuadroTexto"/>
          <p:cNvSpPr txBox="1"/>
          <p:nvPr/>
        </p:nvSpPr>
        <p:spPr>
          <a:xfrm>
            <a:off x="4584652" y="2286199"/>
            <a:ext cx="684601" cy="226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 "/>
              </a:rPr>
              <a:t>Atg5</a:t>
            </a:r>
            <a:endParaRPr lang="en-US" sz="900" dirty="0">
              <a:latin typeface="Arial "/>
            </a:endParaRPr>
          </a:p>
        </p:txBody>
      </p:sp>
      <p:pic>
        <p:nvPicPr>
          <p:cNvPr id="338" name="Picture 5" descr="C:\Users\Andrea Yuste Rivero\Desktop\la guena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98000"/>
                    </a14:imgEffect>
                    <a14:imgEffect>
                      <a14:brightnessContrast bright="3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33277" y="1844634"/>
            <a:ext cx="1321884" cy="32195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344" name="Picture 2" descr="C:\Users\Andrea Yuste Rivero\Desktop\20110303_1539.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7000" contras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7134" y="2568284"/>
            <a:ext cx="1339217" cy="507776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153 CuadroTexto"/>
          <p:cNvSpPr txBox="1"/>
          <p:nvPr/>
        </p:nvSpPr>
        <p:spPr>
          <a:xfrm>
            <a:off x="4750427" y="2715622"/>
            <a:ext cx="772626" cy="2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"/>
              </a:rPr>
              <a:t>I</a:t>
            </a:r>
          </a:p>
          <a:p>
            <a:pPr algn="ctr"/>
            <a:r>
              <a:rPr lang="en-US" sz="900" dirty="0" smtClean="0">
                <a:latin typeface="Arial "/>
              </a:rPr>
              <a:t>II</a:t>
            </a:r>
            <a:endParaRPr lang="en-US" sz="900" dirty="0">
              <a:latin typeface="Arial "/>
            </a:endParaRPr>
          </a:p>
        </p:txBody>
      </p:sp>
      <p:sp>
        <p:nvSpPr>
          <p:cNvPr id="326" name="160 CuadroTexto"/>
          <p:cNvSpPr txBox="1"/>
          <p:nvPr/>
        </p:nvSpPr>
        <p:spPr>
          <a:xfrm>
            <a:off x="5882508" y="1650308"/>
            <a:ext cx="970134" cy="157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F     </a:t>
            </a:r>
            <a:r>
              <a:rPr lang="en-US" sz="900" dirty="0" err="1" smtClean="0">
                <a:latin typeface="Arial "/>
              </a:rPr>
              <a:t>Stv</a:t>
            </a:r>
            <a:r>
              <a:rPr lang="en-US" sz="900" dirty="0" smtClean="0">
                <a:latin typeface="Arial "/>
              </a:rPr>
              <a:t>  </a:t>
            </a:r>
            <a:endParaRPr lang="en-US" sz="900" dirty="0">
              <a:latin typeface="Arial "/>
            </a:endParaRPr>
          </a:p>
        </p:txBody>
      </p:sp>
      <p:cxnSp>
        <p:nvCxnSpPr>
          <p:cNvPr id="364" name="Straight Connector 363"/>
          <p:cNvCxnSpPr/>
          <p:nvPr/>
        </p:nvCxnSpPr>
        <p:spPr>
          <a:xfrm>
            <a:off x="5032319" y="8399009"/>
            <a:ext cx="1093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6" name="Text Box 63"/>
          <p:cNvSpPr txBox="1">
            <a:spLocks noChangeArrowheads="1"/>
          </p:cNvSpPr>
          <p:nvPr/>
        </p:nvSpPr>
        <p:spPr bwMode="auto">
          <a:xfrm>
            <a:off x="4638030" y="44695"/>
            <a:ext cx="562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</a:rPr>
              <a:t>c</a:t>
            </a:r>
            <a:endParaRPr lang="en-US" b="1" dirty="0">
              <a:latin typeface="Arial "/>
            </a:endParaRPr>
          </a:p>
        </p:txBody>
      </p:sp>
      <p:pic>
        <p:nvPicPr>
          <p:cNvPr id="187" name="Picture 1" descr="J:\Las 3000- EBF a partir de August 2013.2\October 2013\MEF IP Cx43 (wt, atg16KD3)\cx43\15 sec high super.3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3497" y="1134296"/>
            <a:ext cx="1531775" cy="310477"/>
          </a:xfrm>
          <a:prstGeom prst="rect">
            <a:avLst/>
          </a:prstGeom>
          <a:noFill/>
        </p:spPr>
      </p:pic>
      <p:pic>
        <p:nvPicPr>
          <p:cNvPr id="190" name="Picture 4" descr="J:\Las 3000- EBF a partir de August 2013.2\august 2013\MEf\None y Atg16Lsh3\vps34\60 sec high super.1.tif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4610" y="751929"/>
            <a:ext cx="1531652" cy="332496"/>
          </a:xfrm>
          <a:prstGeom prst="rect">
            <a:avLst/>
          </a:prstGeom>
          <a:noFill/>
        </p:spPr>
      </p:pic>
      <p:sp>
        <p:nvSpPr>
          <p:cNvPr id="390" name="TextBox 22"/>
          <p:cNvSpPr txBox="1">
            <a:spLocks noChangeArrowheads="1"/>
          </p:cNvSpPr>
          <p:nvPr/>
        </p:nvSpPr>
        <p:spPr bwMode="auto">
          <a:xfrm>
            <a:off x="5339466" y="520454"/>
            <a:ext cx="205172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391" name="TextBox 22"/>
          <p:cNvSpPr txBox="1">
            <a:spLocks noChangeArrowheads="1"/>
          </p:cNvSpPr>
          <p:nvPr/>
        </p:nvSpPr>
        <p:spPr bwMode="auto">
          <a:xfrm>
            <a:off x="5113013" y="520454"/>
            <a:ext cx="151415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392" name="Straight Connector 11"/>
          <p:cNvCxnSpPr/>
          <p:nvPr/>
        </p:nvCxnSpPr>
        <p:spPr>
          <a:xfrm>
            <a:off x="5106009" y="507328"/>
            <a:ext cx="708087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3" name="TextBox 22"/>
          <p:cNvSpPr txBox="1">
            <a:spLocks noChangeArrowheads="1"/>
          </p:cNvSpPr>
          <p:nvPr/>
        </p:nvSpPr>
        <p:spPr bwMode="auto">
          <a:xfrm>
            <a:off x="5232972" y="327988"/>
            <a:ext cx="55656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Control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394" name="TextBox 22"/>
          <p:cNvSpPr txBox="1">
            <a:spLocks noChangeArrowheads="1"/>
          </p:cNvSpPr>
          <p:nvPr/>
        </p:nvSpPr>
        <p:spPr bwMode="auto">
          <a:xfrm>
            <a:off x="5538170" y="520454"/>
            <a:ext cx="227570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395" name="Straight Connector 394"/>
          <p:cNvCxnSpPr/>
          <p:nvPr/>
        </p:nvCxnSpPr>
        <p:spPr>
          <a:xfrm>
            <a:off x="5920484" y="507328"/>
            <a:ext cx="696762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6" name="TextBox 22"/>
          <p:cNvSpPr txBox="1">
            <a:spLocks noChangeArrowheads="1"/>
          </p:cNvSpPr>
          <p:nvPr/>
        </p:nvSpPr>
        <p:spPr bwMode="auto">
          <a:xfrm>
            <a:off x="6038941" y="327988"/>
            <a:ext cx="6463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Atg16KD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397" name="TextBox 22"/>
          <p:cNvSpPr txBox="1">
            <a:spLocks noChangeArrowheads="1"/>
          </p:cNvSpPr>
          <p:nvPr/>
        </p:nvSpPr>
        <p:spPr bwMode="auto">
          <a:xfrm>
            <a:off x="6056415" y="520454"/>
            <a:ext cx="205172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398" name="TextBox 22"/>
          <p:cNvSpPr txBox="1">
            <a:spLocks noChangeArrowheads="1"/>
          </p:cNvSpPr>
          <p:nvPr/>
        </p:nvSpPr>
        <p:spPr bwMode="auto">
          <a:xfrm>
            <a:off x="5860189" y="520454"/>
            <a:ext cx="151415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399" name="TextBox 22"/>
          <p:cNvSpPr txBox="1">
            <a:spLocks noChangeArrowheads="1"/>
          </p:cNvSpPr>
          <p:nvPr/>
        </p:nvSpPr>
        <p:spPr bwMode="auto">
          <a:xfrm>
            <a:off x="6331435" y="520454"/>
            <a:ext cx="227570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400" name="16 CuadroTexto"/>
          <p:cNvSpPr txBox="1"/>
          <p:nvPr/>
        </p:nvSpPr>
        <p:spPr>
          <a:xfrm>
            <a:off x="4677214" y="1151744"/>
            <a:ext cx="550948" cy="20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Cx43</a:t>
            </a:r>
            <a:endParaRPr lang="en-US" sz="900" dirty="0">
              <a:latin typeface="Arial "/>
            </a:endParaRPr>
          </a:p>
        </p:txBody>
      </p:sp>
      <p:sp>
        <p:nvSpPr>
          <p:cNvPr id="401" name="17 CuadroTexto"/>
          <p:cNvSpPr txBox="1"/>
          <p:nvPr/>
        </p:nvSpPr>
        <p:spPr>
          <a:xfrm>
            <a:off x="4643969" y="769116"/>
            <a:ext cx="723277" cy="20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"/>
              </a:rPr>
              <a:t>Vps34</a:t>
            </a:r>
            <a:endParaRPr lang="en-US" sz="900" dirty="0">
              <a:latin typeface="Arial "/>
            </a:endParaRPr>
          </a:p>
        </p:txBody>
      </p:sp>
      <p:cxnSp>
        <p:nvCxnSpPr>
          <p:cNvPr id="402" name="31 Conector recto"/>
          <p:cNvCxnSpPr/>
          <p:nvPr/>
        </p:nvCxnSpPr>
        <p:spPr>
          <a:xfrm>
            <a:off x="5082077" y="316825"/>
            <a:ext cx="14308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14 CuadroTexto"/>
          <p:cNvSpPr txBox="1">
            <a:spLocks noChangeArrowheads="1"/>
          </p:cNvSpPr>
          <p:nvPr/>
        </p:nvSpPr>
        <p:spPr bwMode="auto">
          <a:xfrm>
            <a:off x="5350632" y="109962"/>
            <a:ext cx="835329" cy="20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900" dirty="0" smtClean="0">
                <a:latin typeface="Arial "/>
                <a:cs typeface="Arial" pitchFamily="34" charset="0"/>
              </a:rPr>
              <a:t>IP:Cx43</a:t>
            </a:r>
            <a:endParaRPr lang="en-US" sz="900" dirty="0">
              <a:latin typeface="Arial "/>
              <a:cs typeface="Arial" pitchFamily="34" charset="0"/>
            </a:endParaRPr>
          </a:p>
        </p:txBody>
      </p:sp>
      <p:sp>
        <p:nvSpPr>
          <p:cNvPr id="200" name="Text Box 63"/>
          <p:cNvSpPr txBox="1">
            <a:spLocks noChangeArrowheads="1"/>
          </p:cNvSpPr>
          <p:nvPr/>
        </p:nvSpPr>
        <p:spPr bwMode="auto">
          <a:xfrm>
            <a:off x="4638030" y="1475760"/>
            <a:ext cx="518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  <a:cs typeface="Arial" pitchFamily="34" charset="0"/>
              </a:rPr>
              <a:t>e</a:t>
            </a:r>
            <a:endParaRPr lang="en-US" b="1" dirty="0">
              <a:latin typeface="Arial "/>
              <a:cs typeface="Arial" pitchFamily="34" charset="0"/>
            </a:endParaRPr>
          </a:p>
        </p:txBody>
      </p:sp>
      <p:sp>
        <p:nvSpPr>
          <p:cNvPr id="386" name="Text Box 63"/>
          <p:cNvSpPr txBox="1">
            <a:spLocks noChangeArrowheads="1"/>
          </p:cNvSpPr>
          <p:nvPr/>
        </p:nvSpPr>
        <p:spPr bwMode="auto">
          <a:xfrm>
            <a:off x="2369530" y="44695"/>
            <a:ext cx="518119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  <a:cs typeface="Arial" pitchFamily="34" charset="0"/>
              </a:rPr>
              <a:t>b</a:t>
            </a:r>
            <a:endParaRPr lang="en-US" b="1" dirty="0">
              <a:latin typeface="Arial "/>
              <a:cs typeface="Arial" pitchFamily="34" charset="0"/>
            </a:endParaRPr>
          </a:p>
        </p:txBody>
      </p:sp>
      <p:sp>
        <p:nvSpPr>
          <p:cNvPr id="163" name="TextBox 22"/>
          <p:cNvSpPr txBox="1">
            <a:spLocks noChangeArrowheads="1"/>
          </p:cNvSpPr>
          <p:nvPr/>
        </p:nvSpPr>
        <p:spPr bwMode="auto">
          <a:xfrm>
            <a:off x="2437544" y="1381119"/>
            <a:ext cx="576471" cy="2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 err="1" smtClean="0">
                <a:latin typeface="Arial" pitchFamily="34" charset="0"/>
                <a:ea typeface="Arial" charset="0"/>
                <a:cs typeface="Arial" pitchFamily="34" charset="0"/>
              </a:rPr>
              <a:t>Beclin</a:t>
            </a:r>
            <a:endParaRPr lang="en-US" sz="900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164" name="TextBox 22"/>
          <p:cNvSpPr txBox="1">
            <a:spLocks noChangeArrowheads="1"/>
          </p:cNvSpPr>
          <p:nvPr/>
        </p:nvSpPr>
        <p:spPr bwMode="auto">
          <a:xfrm>
            <a:off x="2437544" y="970398"/>
            <a:ext cx="595690" cy="2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 smtClean="0">
                <a:latin typeface="Arial" pitchFamily="34" charset="0"/>
                <a:ea typeface="Arial" charset="0"/>
                <a:cs typeface="Arial" pitchFamily="34" charset="0"/>
              </a:rPr>
              <a:t>Vps34</a:t>
            </a:r>
            <a:endParaRPr lang="en-US" sz="900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165" name="TextBox 22"/>
          <p:cNvSpPr txBox="1">
            <a:spLocks noChangeArrowheads="1"/>
          </p:cNvSpPr>
          <p:nvPr/>
        </p:nvSpPr>
        <p:spPr bwMode="auto">
          <a:xfrm>
            <a:off x="2437544" y="1791839"/>
            <a:ext cx="549882" cy="2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 smtClean="0">
                <a:latin typeface="Arial" pitchFamily="34" charset="0"/>
                <a:ea typeface="Arial" charset="0"/>
                <a:cs typeface="Arial" pitchFamily="34" charset="0"/>
              </a:rPr>
              <a:t>Atg14</a:t>
            </a:r>
            <a:endParaRPr lang="en-US" sz="900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166" name="TextBox 22"/>
          <p:cNvSpPr txBox="1">
            <a:spLocks noChangeArrowheads="1"/>
          </p:cNvSpPr>
          <p:nvPr/>
        </p:nvSpPr>
        <p:spPr bwMode="auto">
          <a:xfrm>
            <a:off x="2383876" y="3016569"/>
            <a:ext cx="649357" cy="2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 smtClean="0">
                <a:latin typeface="Arial" pitchFamily="34" charset="0"/>
                <a:ea typeface="Arial" charset="0"/>
                <a:cs typeface="Arial" pitchFamily="34" charset="0"/>
              </a:rPr>
              <a:t>Cx43</a:t>
            </a:r>
            <a:endParaRPr lang="en-US" sz="900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pic>
        <p:nvPicPr>
          <p:cNvPr id="167" name="Picture 2" descr="H:\Las 3000- EBF a partir de August 2013.2\september 2013\IP cx43 en celulas None y Rapa\atg14\guena.tif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0503" y="1814355"/>
            <a:ext cx="1542393" cy="384189"/>
          </a:xfrm>
          <a:prstGeom prst="rect">
            <a:avLst/>
          </a:prstGeom>
          <a:noFill/>
        </p:spPr>
      </p:pic>
      <p:pic>
        <p:nvPicPr>
          <p:cNvPr id="168" name="Picture 5" descr="C:\Users\Andrea Yuste Rivero\Desktop\20 sec High super.2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504" y="888603"/>
            <a:ext cx="1524014" cy="381783"/>
          </a:xfrm>
          <a:prstGeom prst="rect">
            <a:avLst/>
          </a:prstGeom>
          <a:noFill/>
        </p:spPr>
      </p:pic>
      <p:pic>
        <p:nvPicPr>
          <p:cNvPr id="173" name="Picture 1" descr="J:\Las 3000- EBF a partir de August 2013.2\October 2013\MEF wt (none, rapa)\cx43 sigma\45 sec High super.tif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0503" y="2834699"/>
            <a:ext cx="1542393" cy="554796"/>
          </a:xfrm>
          <a:prstGeom prst="rect">
            <a:avLst/>
          </a:prstGeom>
          <a:noFill/>
        </p:spPr>
      </p:pic>
      <p:pic>
        <p:nvPicPr>
          <p:cNvPr id="174" name="Picture 3" descr="C:\Users\Andrea Yuste Rivero\Desktop\45 sec High femto mejor.tif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0504" y="1370091"/>
            <a:ext cx="1542393" cy="344560"/>
          </a:xfrm>
          <a:prstGeom prst="rect">
            <a:avLst/>
          </a:prstGeom>
          <a:noFill/>
        </p:spPr>
      </p:pic>
      <p:pic>
        <p:nvPicPr>
          <p:cNvPr id="175" name="Picture 5" descr="C:\Users\Andrea Yuste Rivero\Desktop\1 min High super.2.tif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0503" y="2298251"/>
            <a:ext cx="1542393" cy="436743"/>
          </a:xfrm>
          <a:prstGeom prst="rect">
            <a:avLst/>
          </a:prstGeom>
          <a:noFill/>
        </p:spPr>
      </p:pic>
      <p:sp>
        <p:nvSpPr>
          <p:cNvPr id="176" name="TextBox 22"/>
          <p:cNvSpPr txBox="1">
            <a:spLocks noChangeArrowheads="1"/>
          </p:cNvSpPr>
          <p:nvPr/>
        </p:nvSpPr>
        <p:spPr bwMode="auto">
          <a:xfrm>
            <a:off x="2406241" y="2378353"/>
            <a:ext cx="607774" cy="2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 smtClean="0">
                <a:latin typeface="Arial" pitchFamily="34" charset="0"/>
                <a:ea typeface="Arial" charset="0"/>
                <a:cs typeface="Arial" pitchFamily="34" charset="0"/>
              </a:rPr>
              <a:t>GAPDH</a:t>
            </a:r>
            <a:endParaRPr lang="en-US" sz="900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186" name="TextBox 22"/>
          <p:cNvSpPr txBox="1">
            <a:spLocks noChangeArrowheads="1"/>
          </p:cNvSpPr>
          <p:nvPr/>
        </p:nvSpPr>
        <p:spPr bwMode="auto">
          <a:xfrm>
            <a:off x="3216957" y="617566"/>
            <a:ext cx="205172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188" name="TextBox 22"/>
          <p:cNvSpPr txBox="1">
            <a:spLocks noChangeArrowheads="1"/>
          </p:cNvSpPr>
          <p:nvPr/>
        </p:nvSpPr>
        <p:spPr bwMode="auto">
          <a:xfrm>
            <a:off x="2990504" y="617566"/>
            <a:ext cx="151415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189" name="Straight Connector 11"/>
          <p:cNvCxnSpPr/>
          <p:nvPr/>
        </p:nvCxnSpPr>
        <p:spPr>
          <a:xfrm>
            <a:off x="2983500" y="601684"/>
            <a:ext cx="708087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22"/>
          <p:cNvSpPr txBox="1">
            <a:spLocks noChangeArrowheads="1"/>
          </p:cNvSpPr>
          <p:nvPr/>
        </p:nvSpPr>
        <p:spPr bwMode="auto">
          <a:xfrm>
            <a:off x="3110463" y="384683"/>
            <a:ext cx="460382" cy="27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None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192" name="TextBox 22"/>
          <p:cNvSpPr txBox="1">
            <a:spLocks noChangeArrowheads="1"/>
          </p:cNvSpPr>
          <p:nvPr/>
        </p:nvSpPr>
        <p:spPr bwMode="auto">
          <a:xfrm>
            <a:off x="3415661" y="617566"/>
            <a:ext cx="227570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193" name="Straight Connector 192"/>
          <p:cNvCxnSpPr/>
          <p:nvPr/>
        </p:nvCxnSpPr>
        <p:spPr>
          <a:xfrm>
            <a:off x="3797975" y="601684"/>
            <a:ext cx="696762" cy="0"/>
          </a:xfrm>
          <a:prstGeom prst="line">
            <a:avLst/>
          </a:prstGeom>
          <a:ln w="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TextBox 22"/>
          <p:cNvSpPr txBox="1">
            <a:spLocks noChangeArrowheads="1"/>
          </p:cNvSpPr>
          <p:nvPr/>
        </p:nvSpPr>
        <p:spPr bwMode="auto">
          <a:xfrm>
            <a:off x="3771150" y="384683"/>
            <a:ext cx="761747" cy="27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err="1" smtClean="0">
                <a:latin typeface="Arial "/>
                <a:ea typeface="Arial" charset="0"/>
                <a:cs typeface="Arial"/>
              </a:rPr>
              <a:t>Rapamycin</a:t>
            </a:r>
            <a:endParaRPr lang="en-US" sz="900" baseline="300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195" name="TextBox 22"/>
          <p:cNvSpPr txBox="1">
            <a:spLocks noChangeArrowheads="1"/>
          </p:cNvSpPr>
          <p:nvPr/>
        </p:nvSpPr>
        <p:spPr bwMode="auto">
          <a:xfrm>
            <a:off x="3933906" y="617566"/>
            <a:ext cx="205172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IP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196" name="TextBox 22"/>
          <p:cNvSpPr txBox="1">
            <a:spLocks noChangeArrowheads="1"/>
          </p:cNvSpPr>
          <p:nvPr/>
        </p:nvSpPr>
        <p:spPr bwMode="auto">
          <a:xfrm>
            <a:off x="3737680" y="617566"/>
            <a:ext cx="151415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I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sp>
        <p:nvSpPr>
          <p:cNvPr id="197" name="TextBox 22"/>
          <p:cNvSpPr txBox="1">
            <a:spLocks noChangeArrowheads="1"/>
          </p:cNvSpPr>
          <p:nvPr/>
        </p:nvSpPr>
        <p:spPr bwMode="auto">
          <a:xfrm>
            <a:off x="4208926" y="617566"/>
            <a:ext cx="227570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dirty="0" smtClean="0">
                <a:latin typeface="Arial "/>
                <a:ea typeface="Arial" charset="0"/>
                <a:cs typeface="Arial"/>
              </a:rPr>
              <a:t>FT</a:t>
            </a:r>
            <a:endParaRPr lang="en-US" sz="900" dirty="0">
              <a:latin typeface="Arial "/>
              <a:ea typeface="Arial" charset="0"/>
              <a:cs typeface="Arial"/>
            </a:endParaRPr>
          </a:p>
        </p:txBody>
      </p:sp>
      <p:cxnSp>
        <p:nvCxnSpPr>
          <p:cNvPr id="202" name="31 Conector recto"/>
          <p:cNvCxnSpPr/>
          <p:nvPr/>
        </p:nvCxnSpPr>
        <p:spPr>
          <a:xfrm>
            <a:off x="2959568" y="371175"/>
            <a:ext cx="14308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14 CuadroTexto"/>
          <p:cNvSpPr txBox="1">
            <a:spLocks noChangeArrowheads="1"/>
          </p:cNvSpPr>
          <p:nvPr/>
        </p:nvSpPr>
        <p:spPr bwMode="auto">
          <a:xfrm>
            <a:off x="3228123" y="120871"/>
            <a:ext cx="835329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900" dirty="0" smtClean="0">
                <a:latin typeface="Arial "/>
                <a:cs typeface="Arial" pitchFamily="34" charset="0"/>
              </a:rPr>
              <a:t>IP:Cx43</a:t>
            </a:r>
            <a:endParaRPr lang="en-US" sz="900" dirty="0">
              <a:latin typeface="Arial "/>
              <a:cs typeface="Arial" pitchFamily="34" charset="0"/>
            </a:endParaRPr>
          </a:p>
        </p:txBody>
      </p:sp>
      <p:sp>
        <p:nvSpPr>
          <p:cNvPr id="365" name="Text Box 63"/>
          <p:cNvSpPr txBox="1">
            <a:spLocks noChangeArrowheads="1"/>
          </p:cNvSpPr>
          <p:nvPr/>
        </p:nvSpPr>
        <p:spPr bwMode="auto">
          <a:xfrm>
            <a:off x="2439303" y="3387178"/>
            <a:ext cx="5699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  <a:cs typeface="Arial" pitchFamily="34" charset="0"/>
              </a:rPr>
              <a:t>g</a:t>
            </a:r>
            <a:endParaRPr lang="en-US" b="1" dirty="0">
              <a:latin typeface="Arial "/>
              <a:cs typeface="Arial" pitchFamily="34" charset="0"/>
            </a:endParaRPr>
          </a:p>
        </p:txBody>
      </p:sp>
      <p:sp>
        <p:nvSpPr>
          <p:cNvPr id="177" name="Text Box 63"/>
          <p:cNvSpPr txBox="1">
            <a:spLocks noChangeArrowheads="1"/>
          </p:cNvSpPr>
          <p:nvPr/>
        </p:nvSpPr>
        <p:spPr bwMode="auto">
          <a:xfrm>
            <a:off x="14566" y="6237769"/>
            <a:ext cx="626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  <a:cs typeface="Arial" pitchFamily="34" charset="0"/>
              </a:rPr>
              <a:t>f</a:t>
            </a:r>
            <a:endParaRPr lang="en-US" b="1" dirty="0">
              <a:latin typeface="Arial "/>
              <a:cs typeface="Arial" pitchFamily="34" charset="0"/>
            </a:endParaRPr>
          </a:p>
        </p:txBody>
      </p:sp>
      <p:sp>
        <p:nvSpPr>
          <p:cNvPr id="178" name="TextBox 22"/>
          <p:cNvSpPr txBox="1">
            <a:spLocks noChangeArrowheads="1"/>
          </p:cNvSpPr>
          <p:nvPr/>
        </p:nvSpPr>
        <p:spPr bwMode="auto">
          <a:xfrm>
            <a:off x="580153" y="6815203"/>
            <a:ext cx="952003" cy="31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latin typeface="Arial" pitchFamily="34" charset="0"/>
              </a:rPr>
              <a:t>I      IP   FT</a:t>
            </a:r>
          </a:p>
        </p:txBody>
      </p:sp>
      <p:sp>
        <p:nvSpPr>
          <p:cNvPr id="179" name="TextBox 22"/>
          <p:cNvSpPr txBox="1">
            <a:spLocks noChangeArrowheads="1"/>
          </p:cNvSpPr>
          <p:nvPr/>
        </p:nvSpPr>
        <p:spPr bwMode="auto">
          <a:xfrm>
            <a:off x="793940" y="6574987"/>
            <a:ext cx="620002" cy="31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latin typeface="Arial" pitchFamily="34" charset="0"/>
              </a:rPr>
              <a:t>None </a:t>
            </a:r>
          </a:p>
        </p:txBody>
      </p:sp>
      <p:sp>
        <p:nvSpPr>
          <p:cNvPr id="180" name="TextBox 22"/>
          <p:cNvSpPr txBox="1">
            <a:spLocks noChangeArrowheads="1"/>
          </p:cNvSpPr>
          <p:nvPr/>
        </p:nvSpPr>
        <p:spPr bwMode="auto">
          <a:xfrm>
            <a:off x="51160" y="7078803"/>
            <a:ext cx="532002" cy="31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 err="1">
                <a:latin typeface="Arial" pitchFamily="34" charset="0"/>
              </a:rPr>
              <a:t>GFP</a:t>
            </a:r>
            <a:endParaRPr lang="en-US" sz="900" dirty="0">
              <a:latin typeface="Arial" pitchFamily="34" charset="0"/>
            </a:endParaRPr>
          </a:p>
        </p:txBody>
      </p:sp>
      <p:sp>
        <p:nvSpPr>
          <p:cNvPr id="181" name="TextBox 22"/>
          <p:cNvSpPr txBox="1">
            <a:spLocks noChangeArrowheads="1"/>
          </p:cNvSpPr>
          <p:nvPr/>
        </p:nvSpPr>
        <p:spPr bwMode="auto">
          <a:xfrm>
            <a:off x="1450156" y="6799922"/>
            <a:ext cx="872003" cy="31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latin typeface="Arial" pitchFamily="34" charset="0"/>
              </a:rPr>
              <a:t>I    IP   FT</a:t>
            </a:r>
          </a:p>
        </p:txBody>
      </p:sp>
      <p:cxnSp>
        <p:nvCxnSpPr>
          <p:cNvPr id="182" name="Straight Connector 181"/>
          <p:cNvCxnSpPr/>
          <p:nvPr/>
        </p:nvCxnSpPr>
        <p:spPr>
          <a:xfrm>
            <a:off x="1476156" y="6799922"/>
            <a:ext cx="724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610153" y="6799922"/>
            <a:ext cx="724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22"/>
          <p:cNvSpPr txBox="1">
            <a:spLocks noChangeArrowheads="1"/>
          </p:cNvSpPr>
          <p:nvPr/>
        </p:nvSpPr>
        <p:spPr bwMode="auto">
          <a:xfrm>
            <a:off x="1111522" y="6331509"/>
            <a:ext cx="749653" cy="31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latin typeface="Arial" pitchFamily="34" charset="0"/>
              </a:rPr>
              <a:t>IP: </a:t>
            </a:r>
            <a:r>
              <a:rPr lang="en-US" sz="900" dirty="0" smtClean="0">
                <a:latin typeface="Arial" pitchFamily="34" charset="0"/>
              </a:rPr>
              <a:t>GFP</a:t>
            </a:r>
            <a:endParaRPr lang="en-US" sz="900" dirty="0">
              <a:latin typeface="Arial" pitchFamily="34" charset="0"/>
            </a:endParaRPr>
          </a:p>
        </p:txBody>
      </p:sp>
      <p:cxnSp>
        <p:nvCxnSpPr>
          <p:cNvPr id="198" name="Straight Connector 197"/>
          <p:cNvCxnSpPr/>
          <p:nvPr/>
        </p:nvCxnSpPr>
        <p:spPr>
          <a:xfrm>
            <a:off x="727521" y="6586230"/>
            <a:ext cx="13824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9" name="Picture 198" descr="C:\Users\Andrea Yuste Rivero\Desktop\15 sec high super.1.t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38" y="7021088"/>
            <a:ext cx="1612806" cy="429708"/>
          </a:xfrm>
          <a:prstGeom prst="rect">
            <a:avLst/>
          </a:prstGeom>
          <a:noFill/>
        </p:spPr>
      </p:pic>
      <p:pic>
        <p:nvPicPr>
          <p:cNvPr id="204" name="Picture 203" descr="C:\Users\Andrea Yuste Rivero\Desktop\10 sec high femto.1.tif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50000"/>
                    </a14:imgEffect>
                    <a14:imgEffect>
                      <a14:brightnessContrast bright="16000"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5757" y="7481565"/>
            <a:ext cx="1654401" cy="408921"/>
          </a:xfrm>
          <a:prstGeom prst="rect">
            <a:avLst/>
          </a:prstGeom>
          <a:noFill/>
        </p:spPr>
      </p:pic>
      <p:sp>
        <p:nvSpPr>
          <p:cNvPr id="205" name="553 Rectángulo"/>
          <p:cNvSpPr/>
          <p:nvPr/>
        </p:nvSpPr>
        <p:spPr>
          <a:xfrm>
            <a:off x="1406314" y="6571110"/>
            <a:ext cx="853119" cy="2308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900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CT</a:t>
            </a:r>
            <a:r>
              <a:rPr lang="en-US" sz="900" baseline="-25000" dirty="0" smtClean="0">
                <a:latin typeface="Arial" pitchFamily="34" charset="0"/>
                <a:cs typeface="Arial" pitchFamily="34" charset="0"/>
              </a:rPr>
              <a:t>245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-Cx43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TextBox 22"/>
          <p:cNvSpPr txBox="1">
            <a:spLocks noChangeArrowheads="1"/>
          </p:cNvSpPr>
          <p:nvPr/>
        </p:nvSpPr>
        <p:spPr bwMode="auto">
          <a:xfrm>
            <a:off x="60886" y="7598204"/>
            <a:ext cx="534633" cy="25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 smtClean="0">
                <a:latin typeface="Arial" pitchFamily="34" charset="0"/>
              </a:rPr>
              <a:t>Atg14</a:t>
            </a:r>
            <a:endParaRPr lang="en-US" sz="900" dirty="0">
              <a:latin typeface="Arial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96783" y="7852119"/>
            <a:ext cx="12011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2"/>
          <p:cNvSpPr txBox="1">
            <a:spLocks noChangeArrowheads="1"/>
          </p:cNvSpPr>
          <p:nvPr/>
        </p:nvSpPr>
        <p:spPr bwMode="auto">
          <a:xfrm>
            <a:off x="96931" y="7742855"/>
            <a:ext cx="37061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 err="1" smtClean="0">
                <a:latin typeface="Arial" pitchFamily="34" charset="0"/>
              </a:rPr>
              <a:t>IgG</a:t>
            </a:r>
            <a:endParaRPr lang="en-US" sz="900" dirty="0">
              <a:latin typeface="Arial" pitchFamily="34" charset="0"/>
            </a:endParaRPr>
          </a:p>
        </p:txBody>
      </p:sp>
      <p:sp>
        <p:nvSpPr>
          <p:cNvPr id="212" name="290 CuadroTexto"/>
          <p:cNvSpPr txBox="1"/>
          <p:nvPr/>
        </p:nvSpPr>
        <p:spPr>
          <a:xfrm rot="10800000" flipV="1">
            <a:off x="869817" y="1549831"/>
            <a:ext cx="1185058" cy="20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Serum +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3" name="250 Conector recto"/>
          <p:cNvCxnSpPr/>
          <p:nvPr/>
        </p:nvCxnSpPr>
        <p:spPr>
          <a:xfrm flipV="1">
            <a:off x="399980" y="1762713"/>
            <a:ext cx="2011937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290 CuadroTexto"/>
          <p:cNvSpPr txBox="1"/>
          <p:nvPr/>
        </p:nvSpPr>
        <p:spPr>
          <a:xfrm rot="10800000" flipV="1">
            <a:off x="869816" y="3825654"/>
            <a:ext cx="11850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Serum -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5" name="250 Conector recto"/>
          <p:cNvCxnSpPr/>
          <p:nvPr/>
        </p:nvCxnSpPr>
        <p:spPr>
          <a:xfrm flipV="1">
            <a:off x="267300" y="4049028"/>
            <a:ext cx="212282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 Box 63"/>
          <p:cNvSpPr txBox="1">
            <a:spLocks noChangeArrowheads="1"/>
          </p:cNvSpPr>
          <p:nvPr/>
        </p:nvSpPr>
        <p:spPr bwMode="auto">
          <a:xfrm>
            <a:off x="14566" y="1418211"/>
            <a:ext cx="539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 "/>
              </a:rPr>
              <a:t>d</a:t>
            </a:r>
            <a:endParaRPr lang="en-US" b="1" dirty="0">
              <a:latin typeface="Arial "/>
            </a:endParaRPr>
          </a:p>
        </p:txBody>
      </p:sp>
      <p:sp>
        <p:nvSpPr>
          <p:cNvPr id="217" name="291 CuadroTexto"/>
          <p:cNvSpPr txBox="1"/>
          <p:nvPr/>
        </p:nvSpPr>
        <p:spPr>
          <a:xfrm rot="5400000" flipV="1">
            <a:off x="-525665" y="2977248"/>
            <a:ext cx="12992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Chloroquine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8" name="Picture 4" descr="C:\Users\Andrea Yuste Rivero\Desktop\5 wuena_Texasred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21092" y="1974341"/>
            <a:ext cx="985917" cy="718351"/>
          </a:xfrm>
          <a:prstGeom prst="rect">
            <a:avLst/>
          </a:prstGeom>
          <a:noFill/>
        </p:spPr>
      </p:pic>
      <p:pic>
        <p:nvPicPr>
          <p:cNvPr id="219" name="Picture 5" descr="C:\Users\Andrea Yuste Rivero\Desktop\5 wuena_FITC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69372" y="1974341"/>
            <a:ext cx="985917" cy="718351"/>
          </a:xfrm>
          <a:prstGeom prst="rect">
            <a:avLst/>
          </a:prstGeom>
          <a:noFill/>
        </p:spPr>
      </p:pic>
      <p:pic>
        <p:nvPicPr>
          <p:cNvPr id="220" name="Picture 7" descr="C:\Users\Andrea Yuste Rivero\Desktop\3_FITC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69372" y="2984173"/>
            <a:ext cx="985917" cy="718351"/>
          </a:xfrm>
          <a:prstGeom prst="rect">
            <a:avLst/>
          </a:prstGeom>
          <a:noFill/>
        </p:spPr>
      </p:pic>
      <p:pic>
        <p:nvPicPr>
          <p:cNvPr id="221" name="Picture 8" descr="C:\Users\Andrea Yuste Rivero\Desktop\3_Texasred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21092" y="2984173"/>
            <a:ext cx="985917" cy="718351"/>
          </a:xfrm>
          <a:prstGeom prst="rect">
            <a:avLst/>
          </a:prstGeom>
          <a:noFill/>
        </p:spPr>
      </p:pic>
      <p:pic>
        <p:nvPicPr>
          <p:cNvPr id="225" name="Picture 14" descr="C:\Users\Andrea Yuste Rivero\Desktop\3\3_(Texasred+FITC+DAPI).JPG"/>
          <p:cNvPicPr preferRelativeResize="0">
            <a:picLocks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599319" y="3016164"/>
            <a:ext cx="976178" cy="644637"/>
          </a:xfrm>
          <a:prstGeom prst="rect">
            <a:avLst/>
          </a:prstGeom>
          <a:noFill/>
        </p:spPr>
      </p:pic>
      <p:cxnSp>
        <p:nvCxnSpPr>
          <p:cNvPr id="226" name="Straight Connector 225"/>
          <p:cNvCxnSpPr/>
          <p:nvPr/>
        </p:nvCxnSpPr>
        <p:spPr>
          <a:xfrm rot="10800000" flipV="1">
            <a:off x="2209547" y="3772125"/>
            <a:ext cx="11667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292 Rectángulo"/>
          <p:cNvSpPr/>
          <p:nvPr/>
        </p:nvSpPr>
        <p:spPr>
          <a:xfrm rot="10800000" flipV="1">
            <a:off x="991165" y="1825366"/>
            <a:ext cx="555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Atg14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309 Rectángulo"/>
          <p:cNvSpPr/>
          <p:nvPr/>
        </p:nvSpPr>
        <p:spPr>
          <a:xfrm rot="10800000" flipV="1">
            <a:off x="240779" y="1825366"/>
            <a:ext cx="50642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Cx43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9" name="Picture 9" descr="C:\Users\Andrea Yuste Rivero\Desktop\12_Texasred.jp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19405" y="4247251"/>
            <a:ext cx="985917" cy="718351"/>
          </a:xfrm>
          <a:prstGeom prst="rect">
            <a:avLst/>
          </a:prstGeom>
          <a:noFill/>
        </p:spPr>
      </p:pic>
      <p:pic>
        <p:nvPicPr>
          <p:cNvPr id="230" name="Picture 11" descr="C:\Users\Andrea Yuste Rivero\Desktop\12_FITC.jp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67685" y="4247251"/>
            <a:ext cx="985917" cy="718351"/>
          </a:xfrm>
          <a:prstGeom prst="rect">
            <a:avLst/>
          </a:prstGeom>
          <a:noFill/>
        </p:spPr>
      </p:pic>
      <p:pic>
        <p:nvPicPr>
          <p:cNvPr id="233" name="Picture 15" descr="C:\Users\Andrea Yuste Rivero\Desktop\1_Texasred.jp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19405" y="5273775"/>
            <a:ext cx="985917" cy="718351"/>
          </a:xfrm>
          <a:prstGeom prst="rect">
            <a:avLst/>
          </a:prstGeom>
          <a:noFill/>
        </p:spPr>
      </p:pic>
      <p:pic>
        <p:nvPicPr>
          <p:cNvPr id="235" name="Picture 17" descr="C:\Users\Andrea Yuste Rivero\Desktop\1_FITC.jp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60203" y="5273775"/>
            <a:ext cx="985917" cy="718351"/>
          </a:xfrm>
          <a:prstGeom prst="rect">
            <a:avLst/>
          </a:prstGeom>
          <a:noFill/>
        </p:spPr>
      </p:pic>
      <p:pic>
        <p:nvPicPr>
          <p:cNvPr id="236" name="Picture 16" descr="C:\Users\Andrea Yuste Rivero\Desktop\1_(Texasred+FITC+DAPI).JPG"/>
          <p:cNvPicPr preferRelativeResize="0">
            <a:picLocks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594938" y="5308012"/>
            <a:ext cx="988048" cy="647745"/>
          </a:xfrm>
          <a:prstGeom prst="rect">
            <a:avLst/>
          </a:prstGeom>
          <a:noFill/>
        </p:spPr>
      </p:pic>
      <p:sp>
        <p:nvSpPr>
          <p:cNvPr id="237" name="292 Rectángulo"/>
          <p:cNvSpPr/>
          <p:nvPr/>
        </p:nvSpPr>
        <p:spPr>
          <a:xfrm rot="10800000" flipV="1">
            <a:off x="983050" y="4114301"/>
            <a:ext cx="50526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Atg14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309 Rectángulo"/>
          <p:cNvSpPr/>
          <p:nvPr/>
        </p:nvSpPr>
        <p:spPr>
          <a:xfrm rot="10800000" flipV="1">
            <a:off x="230422" y="4114301"/>
            <a:ext cx="46038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Cx43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291 CuadroTexto"/>
          <p:cNvSpPr txBox="1"/>
          <p:nvPr/>
        </p:nvSpPr>
        <p:spPr>
          <a:xfrm rot="5400000" flipV="1">
            <a:off x="-525665" y="5239657"/>
            <a:ext cx="12992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Chloroquine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0" name="Picture 12" descr="C:\Users\Andrea Yuste Rivero\Desktop\12\12_(Texasred+FITC+DAPI).JPG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26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 flipV="1">
            <a:off x="1592112" y="4284890"/>
            <a:ext cx="995178" cy="649224"/>
          </a:xfrm>
          <a:prstGeom prst="rect">
            <a:avLst/>
          </a:prstGeom>
          <a:noFill/>
        </p:spPr>
      </p:pic>
      <p:pic>
        <p:nvPicPr>
          <p:cNvPr id="241" name="Picture 13" descr="C:\Users\Andrea Yuste Rivero\Desktop\5 wuena\5 wuena_(Texasred+FITC+DAPI).JP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 flipV="1">
            <a:off x="1587924" y="2017727"/>
            <a:ext cx="987772" cy="633439"/>
          </a:xfrm>
          <a:prstGeom prst="rect">
            <a:avLst/>
          </a:prstGeom>
          <a:noFill/>
        </p:spPr>
      </p:pic>
      <p:sp>
        <p:nvSpPr>
          <p:cNvPr id="252" name="247 CuadroTexto"/>
          <p:cNvSpPr txBox="1"/>
          <p:nvPr/>
        </p:nvSpPr>
        <p:spPr>
          <a:xfrm rot="16200000">
            <a:off x="2132060" y="4044716"/>
            <a:ext cx="1017055" cy="24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Control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248 CuadroTexto"/>
          <p:cNvSpPr txBox="1"/>
          <p:nvPr/>
        </p:nvSpPr>
        <p:spPr>
          <a:xfrm rot="16200000">
            <a:off x="2132060" y="7005281"/>
            <a:ext cx="1017055" cy="24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Cx43(-)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249 CuadroTexto"/>
          <p:cNvSpPr txBox="1"/>
          <p:nvPr/>
        </p:nvSpPr>
        <p:spPr>
          <a:xfrm rot="16200000">
            <a:off x="2132060" y="5342862"/>
            <a:ext cx="1017055" cy="24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Atg7(-)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9" name="Picture 2" descr="C:\Users\Andrea Yuste Rivero\Desktop\wt\wt_z4FITC.JPG"/>
          <p:cNvPicPr preferRelativeResize="0">
            <a:picLocks noChangeArrowheads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10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9896" y="3697212"/>
            <a:ext cx="1366983" cy="1250118"/>
          </a:xfrm>
          <a:prstGeom prst="rect">
            <a:avLst/>
          </a:prstGeom>
          <a:noFill/>
        </p:spPr>
      </p:pic>
      <p:pic>
        <p:nvPicPr>
          <p:cNvPr id="310" name="Picture 3" descr="C:\Users\Andrea Yuste Rivero\Desktop\wt\wt_z4Cy5.JPG"/>
          <p:cNvPicPr preferRelativeResize="0">
            <a:picLocks noChangeArrowheads="1"/>
          </p:cNvPicPr>
          <p:nvPr/>
        </p:nvPicPr>
        <p:blipFill>
          <a:blip r:embed="rId42" cstate="print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rightnessContrast bright="48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44993" y="3697212"/>
            <a:ext cx="1366983" cy="1250118"/>
          </a:xfrm>
          <a:prstGeom prst="rect">
            <a:avLst/>
          </a:prstGeom>
          <a:noFill/>
        </p:spPr>
      </p:pic>
      <p:pic>
        <p:nvPicPr>
          <p:cNvPr id="311" name="Picture 4" descr="C:\Users\Andrea Yuste Rivero\Desktop\wt\wt_z4(FITC+Cy5).JPG"/>
          <p:cNvPicPr preferRelativeResize="0">
            <a:picLocks noChangeArrowheads="1"/>
          </p:cNvPicPr>
          <p:nvPr/>
        </p:nvPicPr>
        <p:blipFill>
          <a:blip r:embed="rId44" cstate="print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rightnessContrast bright="12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89567" y="3697212"/>
            <a:ext cx="1366983" cy="1250118"/>
          </a:xfrm>
          <a:prstGeom prst="rect">
            <a:avLst/>
          </a:prstGeom>
          <a:noFill/>
        </p:spPr>
      </p:pic>
      <p:pic>
        <p:nvPicPr>
          <p:cNvPr id="312" name="Picture 8" descr="C:\Users\Andrea Yuste Rivero\Desktop\7atg\7atg_z3(FITC+Cy5).JPG"/>
          <p:cNvPicPr preferRelativeResize="0">
            <a:picLocks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89574" y="5126799"/>
            <a:ext cx="1366983" cy="1250118"/>
          </a:xfrm>
          <a:prstGeom prst="rect">
            <a:avLst/>
          </a:prstGeom>
          <a:noFill/>
        </p:spPr>
      </p:pic>
      <p:pic>
        <p:nvPicPr>
          <p:cNvPr id="313" name="Picture 9" descr="C:\Users\Andrea Yuste Rivero\Desktop\7atg\7atg_z3Cy5.JPG"/>
          <p:cNvPicPr preferRelativeResize="0">
            <a:picLocks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44994" y="5126795"/>
            <a:ext cx="1366983" cy="1250118"/>
          </a:xfrm>
          <a:prstGeom prst="rect">
            <a:avLst/>
          </a:prstGeom>
          <a:noFill/>
        </p:spPr>
      </p:pic>
      <p:pic>
        <p:nvPicPr>
          <p:cNvPr id="314" name="Picture 10" descr="C:\Users\Andrea Yuste Rivero\Desktop\7atg\7atg_z3FITC.JPG"/>
          <p:cNvPicPr preferRelativeResize="0">
            <a:picLocks noChangeArrowheads="1"/>
          </p:cNvPicPr>
          <p:nvPr/>
        </p:nvPicPr>
        <p:blipFill>
          <a:blip r:embed="rId48" cstate="print"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rightnessContrast bright="20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9896" y="5126778"/>
            <a:ext cx="1366983" cy="1250118"/>
          </a:xfrm>
          <a:prstGeom prst="rect">
            <a:avLst/>
          </a:prstGeom>
          <a:noFill/>
        </p:spPr>
      </p:pic>
      <p:pic>
        <p:nvPicPr>
          <p:cNvPr id="315" name="Picture 11" descr="C:\Users\Andrea Yuste Rivero\Desktop\cx43\cx43_z4FITC.JPG"/>
          <p:cNvPicPr preferRelativeResize="0">
            <a:picLocks noChangeArrowheads="1"/>
          </p:cNvPicPr>
          <p:nvPr/>
        </p:nvPicPr>
        <p:blipFill>
          <a:blip r:embed="rId50" cstate="print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10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9897" y="6556344"/>
            <a:ext cx="1366984" cy="1250118"/>
          </a:xfrm>
          <a:prstGeom prst="rect">
            <a:avLst/>
          </a:prstGeom>
          <a:noFill/>
        </p:spPr>
      </p:pic>
      <p:pic>
        <p:nvPicPr>
          <p:cNvPr id="316" name="Picture 12" descr="C:\Users\Andrea Yuste Rivero\Desktop\cx43\cx43_z4Cy5.JPG"/>
          <p:cNvPicPr preferRelativeResize="0">
            <a:picLocks noChangeArrowheads="1"/>
          </p:cNvPicPr>
          <p:nvPr/>
        </p:nvPicPr>
        <p:blipFill>
          <a:blip r:embed="rId52" cstate="print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rightnessContrast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45031" y="6556342"/>
            <a:ext cx="1366911" cy="1250118"/>
          </a:xfrm>
          <a:prstGeom prst="rect">
            <a:avLst/>
          </a:prstGeom>
          <a:noFill/>
        </p:spPr>
      </p:pic>
      <p:pic>
        <p:nvPicPr>
          <p:cNvPr id="317" name="Picture 13" descr="C:\Users\Andrea Yuste Rivero\Desktop\cx43\cx43_z4(FITC+Cy5).JPG"/>
          <p:cNvPicPr preferRelativeResize="0">
            <a:picLocks noChangeArrowheads="1"/>
          </p:cNvPicPr>
          <p:nvPr/>
        </p:nvPicPr>
        <p:blipFill>
          <a:blip r:embed="rId54" cstate="print">
            <a:extLst>
              <a:ext uri="{BEBA8EAE-BF5A-486C-A8C5-ECC9F3942E4B}">
                <a14:imgProps xmlns:a14="http://schemas.microsoft.com/office/drawing/2010/main">
                  <a14:imgLayer r:embed="rId55">
                    <a14:imgEffect>
                      <a14:brightnessContrast bright="10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89571" y="6556352"/>
            <a:ext cx="1366914" cy="1250118"/>
          </a:xfrm>
          <a:prstGeom prst="rect">
            <a:avLst/>
          </a:prstGeom>
          <a:noFill/>
        </p:spPr>
      </p:pic>
      <p:sp>
        <p:nvSpPr>
          <p:cNvPr id="318" name="251 CuadroTexto"/>
          <p:cNvSpPr txBox="1"/>
          <p:nvPr/>
        </p:nvSpPr>
        <p:spPr>
          <a:xfrm>
            <a:off x="4150412" y="3643712"/>
            <a:ext cx="520186" cy="320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Cx43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9" name="251 CuadroTexto"/>
          <p:cNvSpPr txBox="1"/>
          <p:nvPr/>
        </p:nvSpPr>
        <p:spPr>
          <a:xfrm>
            <a:off x="5527406" y="3643712"/>
            <a:ext cx="871692" cy="25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Merged</a:t>
            </a:r>
            <a:endParaRPr lang="en-US" sz="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0" name="251 CuadroTexto"/>
          <p:cNvSpPr txBox="1"/>
          <p:nvPr/>
        </p:nvSpPr>
        <p:spPr>
          <a:xfrm>
            <a:off x="2748328" y="3643712"/>
            <a:ext cx="604811" cy="320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Atg14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9" name="Straight Connector 23"/>
          <p:cNvCxnSpPr/>
          <p:nvPr/>
        </p:nvCxnSpPr>
        <p:spPr>
          <a:xfrm>
            <a:off x="6346343" y="7731230"/>
            <a:ext cx="2587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3"/>
          <p:cNvCxnSpPr/>
          <p:nvPr/>
        </p:nvCxnSpPr>
        <p:spPr>
          <a:xfrm>
            <a:off x="6443365" y="4918957"/>
            <a:ext cx="1702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26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11010</TotalTime>
  <Words>95</Words>
  <Application>Microsoft Office PowerPoint</Application>
  <PresentationFormat>On-screen Show (4:3)</PresentationFormat>
  <Paragraphs>77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Cuervo</dc:creator>
  <cp:lastModifiedBy>Ana Maria Cuervo</cp:lastModifiedBy>
  <cp:revision>183</cp:revision>
  <dcterms:created xsi:type="dcterms:W3CDTF">2013-11-25T03:20:01Z</dcterms:created>
  <dcterms:modified xsi:type="dcterms:W3CDTF">2014-02-13T22:50:36Z</dcterms:modified>
</cp:coreProperties>
</file>