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614" y="91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18A15-28CC-4977-89A9-4B0A108E7F6D}" type="datetimeFigureOut">
              <a:rPr lang="fr-FR" smtClean="0"/>
              <a:t>10/05/2012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20742-BCC1-482B-BC7E-B96F1E9510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8059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18A15-28CC-4977-89A9-4B0A108E7F6D}" type="datetimeFigureOut">
              <a:rPr lang="fr-FR" smtClean="0"/>
              <a:t>10/05/2012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20742-BCC1-482B-BC7E-B96F1E9510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7221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18A15-28CC-4977-89A9-4B0A108E7F6D}" type="datetimeFigureOut">
              <a:rPr lang="fr-FR" smtClean="0"/>
              <a:t>10/05/2012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20742-BCC1-482B-BC7E-B96F1E9510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811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18A15-28CC-4977-89A9-4B0A108E7F6D}" type="datetimeFigureOut">
              <a:rPr lang="fr-FR" smtClean="0"/>
              <a:t>10/05/2012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20742-BCC1-482B-BC7E-B96F1E9510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4918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18A15-28CC-4977-89A9-4B0A108E7F6D}" type="datetimeFigureOut">
              <a:rPr lang="fr-FR" smtClean="0"/>
              <a:t>10/05/2012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20742-BCC1-482B-BC7E-B96F1E9510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7405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18A15-28CC-4977-89A9-4B0A108E7F6D}" type="datetimeFigureOut">
              <a:rPr lang="fr-FR" smtClean="0"/>
              <a:t>10/05/2012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20742-BCC1-482B-BC7E-B96F1E9510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3993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18A15-28CC-4977-89A9-4B0A108E7F6D}" type="datetimeFigureOut">
              <a:rPr lang="fr-FR" smtClean="0"/>
              <a:t>10/05/2012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20742-BCC1-482B-BC7E-B96F1E9510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5370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18A15-28CC-4977-89A9-4B0A108E7F6D}" type="datetimeFigureOut">
              <a:rPr lang="fr-FR" smtClean="0"/>
              <a:t>10/05/2012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20742-BCC1-482B-BC7E-B96F1E9510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4704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18A15-28CC-4977-89A9-4B0A108E7F6D}" type="datetimeFigureOut">
              <a:rPr lang="fr-FR" smtClean="0"/>
              <a:t>10/05/2012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20742-BCC1-482B-BC7E-B96F1E9510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8131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18A15-28CC-4977-89A9-4B0A108E7F6D}" type="datetimeFigureOut">
              <a:rPr lang="fr-FR" smtClean="0"/>
              <a:t>10/05/2012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20742-BCC1-482B-BC7E-B96F1E9510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9427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18A15-28CC-4977-89A9-4B0A108E7F6D}" type="datetimeFigureOut">
              <a:rPr lang="fr-FR" smtClean="0"/>
              <a:t>10/05/2012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20742-BCC1-482B-BC7E-B96F1E9510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967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18A15-28CC-4977-89A9-4B0A108E7F6D}" type="datetimeFigureOut">
              <a:rPr lang="fr-FR" smtClean="0"/>
              <a:t>10/05/2012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20742-BCC1-482B-BC7E-B96F1E9510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2776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emf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2922847" y="3183640"/>
            <a:ext cx="1401150" cy="2263917"/>
            <a:chOff x="2886536" y="3124202"/>
            <a:chExt cx="1401150" cy="2263917"/>
          </a:xfrm>
        </p:grpSpPr>
        <p:grpSp>
          <p:nvGrpSpPr>
            <p:cNvPr id="56" name="Group 55"/>
            <p:cNvGrpSpPr/>
            <p:nvPr/>
          </p:nvGrpSpPr>
          <p:grpSpPr>
            <a:xfrm>
              <a:off x="2886536" y="3446253"/>
              <a:ext cx="1401150" cy="1941866"/>
              <a:chOff x="2886536" y="3429000"/>
              <a:chExt cx="1401150" cy="1941866"/>
            </a:xfrm>
          </p:grpSpPr>
          <p:pic>
            <p:nvPicPr>
              <p:cNvPr id="5" name="Picture 7"/>
              <p:cNvPicPr>
                <a:picLocks noChangeAspect="1" noChangeArrowheads="1"/>
              </p:cNvPicPr>
              <p:nvPr/>
            </p:nvPicPr>
            <p:blipFill>
              <a:blip r:embed="rId2">
                <a:lum contrast="-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86536" y="3467520"/>
                <a:ext cx="997060" cy="1903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" name="Rectangle 5"/>
              <p:cNvSpPr/>
              <p:nvPr/>
            </p:nvSpPr>
            <p:spPr>
              <a:xfrm>
                <a:off x="2886536" y="3467519"/>
                <a:ext cx="997060" cy="188291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3883596" y="4967125"/>
                <a:ext cx="13107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3883596" y="4621062"/>
                <a:ext cx="13107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3883596" y="3582873"/>
                <a:ext cx="13107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3883596" y="3813582"/>
                <a:ext cx="13107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3883596" y="4044290"/>
                <a:ext cx="13107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3880564" y="4448031"/>
                <a:ext cx="13107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3946099" y="3429000"/>
                <a:ext cx="33855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75</a:t>
                </a:r>
                <a:endParaRPr lang="fr-FR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947615" y="3657600"/>
                <a:ext cx="33855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50</a:t>
                </a:r>
                <a:endParaRPr lang="fr-FR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947615" y="3886200"/>
                <a:ext cx="33855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37</a:t>
                </a:r>
                <a:endParaRPr lang="fr-FR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947615" y="4267200"/>
                <a:ext cx="33855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25</a:t>
                </a:r>
                <a:endParaRPr lang="fr-FR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947615" y="4447401"/>
                <a:ext cx="33855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20</a:t>
                </a:r>
                <a:endParaRPr lang="fr-FR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949132" y="4800600"/>
                <a:ext cx="33855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15</a:t>
                </a:r>
                <a:endParaRPr lang="fr-FR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3819576" y="3124202"/>
              <a:ext cx="4571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>
                  <a:latin typeface="Times New Roman" pitchFamily="18" charset="0"/>
                  <a:cs typeface="Times New Roman" pitchFamily="18" charset="0"/>
                </a:rPr>
                <a:t>kDa</a:t>
              </a:r>
              <a:endParaRPr lang="fr-FR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922847" y="3124202"/>
              <a:ext cx="1217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 4           5       </a:t>
              </a:r>
              <a:endParaRPr lang="fr-FR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798311" y="3203283"/>
            <a:ext cx="2067081" cy="2244274"/>
            <a:chOff x="762000" y="3102271"/>
            <a:chExt cx="2067081" cy="2244274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2423475" y="3500876"/>
              <a:ext cx="13107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423475" y="3698227"/>
              <a:ext cx="13107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2426508" y="3846939"/>
              <a:ext cx="13107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426508" y="4193002"/>
              <a:ext cx="13107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426508" y="4332676"/>
              <a:ext cx="13107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426508" y="4736416"/>
              <a:ext cx="13107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2426508" y="5197834"/>
              <a:ext cx="13107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2490527" y="3385522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75</a:t>
              </a:r>
              <a:endParaRPr lang="fr-FR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490527" y="3533001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50</a:t>
              </a:r>
              <a:endParaRPr lang="fr-FR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490527" y="3685401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37</a:t>
              </a:r>
              <a:endParaRPr lang="fr-FR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490527" y="4038600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25</a:t>
              </a:r>
              <a:endParaRPr lang="fr-FR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490527" y="4191000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20</a:t>
              </a:r>
              <a:endParaRPr lang="fr-FR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490527" y="4572000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15</a:t>
              </a:r>
              <a:endParaRPr lang="fr-FR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490527" y="5029200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10</a:t>
              </a:r>
              <a:endParaRPr lang="fr-FR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362508" y="3124202"/>
              <a:ext cx="4571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>
                  <a:latin typeface="Times New Roman" pitchFamily="18" charset="0"/>
                  <a:cs typeface="Times New Roman" pitchFamily="18" charset="0"/>
                </a:rPr>
                <a:t>kDa</a:t>
              </a:r>
              <a:endParaRPr lang="fr-FR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762000" y="3102271"/>
              <a:ext cx="1664508" cy="2244274"/>
              <a:chOff x="1524000" y="589397"/>
              <a:chExt cx="1790275" cy="2965016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1553307" y="589397"/>
                <a:ext cx="1743433" cy="4066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Times New Roman" pitchFamily="18" charset="0"/>
                    <a:cs typeface="Times New Roman" pitchFamily="18" charset="0"/>
                  </a:rPr>
                  <a:t>1            2             3 </a:t>
                </a:r>
                <a:endParaRPr lang="fr-FR" sz="1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38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-2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4000" y="1066800"/>
                <a:ext cx="1790275" cy="24832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9" name="Rectangle 38"/>
              <p:cNvSpPr/>
              <p:nvPr/>
            </p:nvSpPr>
            <p:spPr>
              <a:xfrm>
                <a:off x="1524000" y="1066800"/>
                <a:ext cx="1773941" cy="248761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58" name="Group 57"/>
          <p:cNvGrpSpPr/>
          <p:nvPr/>
        </p:nvGrpSpPr>
        <p:grpSpPr>
          <a:xfrm>
            <a:off x="4534311" y="3183638"/>
            <a:ext cx="1165405" cy="2263919"/>
            <a:chOff x="4498000" y="3124200"/>
            <a:chExt cx="1165405" cy="2263919"/>
          </a:xfrm>
        </p:grpSpPr>
        <p:sp>
          <p:nvSpPr>
            <p:cNvPr id="42" name="TextBox 41"/>
            <p:cNvSpPr txBox="1"/>
            <p:nvPr/>
          </p:nvSpPr>
          <p:spPr>
            <a:xfrm>
              <a:off x="4498000" y="3124200"/>
              <a:ext cx="10374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 6       7       </a:t>
              </a:r>
              <a:endParaRPr lang="fr-FR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4509281" y="3444150"/>
              <a:ext cx="1154124" cy="1943969"/>
              <a:chOff x="4509281" y="3444150"/>
              <a:chExt cx="1154124" cy="1943969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5">
                <a:lum contrast="2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15741" y="3500876"/>
                <a:ext cx="742059" cy="18872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1" name="Rectangle 40"/>
              <p:cNvSpPr/>
              <p:nvPr/>
            </p:nvSpPr>
            <p:spPr>
              <a:xfrm>
                <a:off x="4509281" y="3505200"/>
                <a:ext cx="748519" cy="188291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3" name="Straight Connector 42"/>
              <p:cNvCxnSpPr/>
              <p:nvPr/>
            </p:nvCxnSpPr>
            <p:spPr>
              <a:xfrm>
                <a:off x="5260832" y="5257800"/>
                <a:ext cx="13107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5260832" y="4724400"/>
                <a:ext cx="13107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5257800" y="3581400"/>
                <a:ext cx="13107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5257800" y="3810000"/>
                <a:ext cx="13107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5260832" y="4114800"/>
                <a:ext cx="13107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5257800" y="4572000"/>
                <a:ext cx="13107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xtBox 48"/>
              <p:cNvSpPr txBox="1"/>
              <p:nvPr/>
            </p:nvSpPr>
            <p:spPr>
              <a:xfrm>
                <a:off x="5323335" y="3444150"/>
                <a:ext cx="33855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75</a:t>
                </a:r>
                <a:endParaRPr lang="fr-FR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5300246" y="3674859"/>
                <a:ext cx="33855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50</a:t>
                </a:r>
                <a:endParaRPr lang="fr-FR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5324851" y="3962400"/>
                <a:ext cx="33855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37</a:t>
                </a:r>
                <a:endParaRPr lang="fr-FR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5324851" y="4419600"/>
                <a:ext cx="33855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25</a:t>
                </a:r>
                <a:endParaRPr lang="fr-FR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5324851" y="4572000"/>
                <a:ext cx="33855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20</a:t>
                </a:r>
                <a:endParaRPr lang="fr-FR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5300246" y="5105400"/>
                <a:ext cx="33855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15</a:t>
                </a:r>
                <a:endParaRPr lang="fr-FR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5181600" y="3124200"/>
              <a:ext cx="4571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>
                  <a:latin typeface="Times New Roman" pitchFamily="18" charset="0"/>
                  <a:cs typeface="Times New Roman" pitchFamily="18" charset="0"/>
                </a:rPr>
                <a:t>kDa</a:t>
              </a:r>
              <a:endParaRPr lang="fr-FR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4495800" y="8316436"/>
            <a:ext cx="1679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Supplemental Figure 1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722685" y="5854005"/>
            <a:ext cx="49770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Purified </a:t>
            </a:r>
            <a:r>
              <a:rPr lang="en-US" sz="1200" b="1" dirty="0" err="1">
                <a:latin typeface="Times New Roman" pitchFamily="18" charset="0"/>
                <a:cs typeface="Times New Roman" pitchFamily="18" charset="0"/>
              </a:rPr>
              <a:t>HypA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UreE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UreG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HypB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% SDS-polyacrylamide gel showing proteins purified by ion-exchange and size exclusion chromatography. Lane 1, purified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HypA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(predicted molecular mass: 13.2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kDa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); lane 2, purified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UreG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(22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kDa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) ; lane 4, purified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UreE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(19.4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kDa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);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lane 6, purified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HypB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(27.3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kDa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); lanes 3, 5 and 7,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molecular mass standards with sizes indicated on the right of each panel.</a:t>
            </a:r>
            <a:endParaRPr lang="fr-FR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660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676953" y="1447800"/>
            <a:ext cx="5554432" cy="6449200"/>
            <a:chOff x="1096732" y="1447800"/>
            <a:chExt cx="5554432" cy="6449200"/>
          </a:xfrm>
        </p:grpSpPr>
        <p:sp>
          <p:nvSpPr>
            <p:cNvPr id="5" name="Rectangle 4"/>
            <p:cNvSpPr/>
            <p:nvPr/>
          </p:nvSpPr>
          <p:spPr>
            <a:xfrm>
              <a:off x="1096732" y="4924852"/>
              <a:ext cx="471487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 err="1" smtClean="0">
                  <a:latin typeface="Times New Roman" pitchFamily="18" charset="0"/>
                  <a:cs typeface="Times New Roman" pitchFamily="18" charset="0"/>
                </a:rPr>
                <a:t>HypA-UreE</a:t>
              </a:r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 binding in the presence of added metals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. 5 </a:t>
              </a:r>
              <a:r>
                <a:rPr lang="en-US" sz="1200" dirty="0" err="1">
                  <a:latin typeface="Symbol" pitchFamily="18" charset="2"/>
                  <a:cs typeface="Times New Roman" pitchFamily="18" charset="0"/>
                </a:rPr>
                <a:t>m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M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UreE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as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analyte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was allowed to bind to immobilized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HypA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with or without 1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mM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Ni (II) or Zn (II). No significant difference was observed.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972050" y="7620001"/>
              <a:ext cx="16791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Supplemental Figure 2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3862966"/>
                </p:ext>
              </p:extLst>
            </p:nvPr>
          </p:nvGraphicFramePr>
          <p:xfrm>
            <a:off x="1600200" y="1447800"/>
            <a:ext cx="3927475" cy="3124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" name="Prism 5" r:id="rId3" imgW="3776400" imgH="2651760" progId="Prism5.Document">
                    <p:embed/>
                  </p:oleObj>
                </mc:Choice>
                <mc:Fallback>
                  <p:oleObj name="Prism 5" r:id="rId3" imgW="3776400" imgH="2651760" progId="Prism5.Document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00200" y="1447800"/>
                          <a:ext cx="3927475" cy="3124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526157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408" y="1066800"/>
            <a:ext cx="3745992" cy="263042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" y="3962400"/>
            <a:ext cx="6286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BLI steady-state binding analysis of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biotinylated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UreG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analyte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UreE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in the absence of zinc.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Fit to a saturation binding isotherm generates a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200" baseline="-25000" dirty="0"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of 14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M, with a 95% confidence interval of 8.6-18.9 µM.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49427" y="8116332"/>
            <a:ext cx="1679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Supplemental Figure 3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7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838200"/>
            <a:ext cx="4953000" cy="1415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5904" y="2775857"/>
            <a:ext cx="4953000" cy="1415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28600" y="4545449"/>
            <a:ext cx="64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SPR analysis of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UreG-UreE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binding. </a:t>
            </a:r>
          </a:p>
          <a:p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Biotinylated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UreG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(average of ~650 RU) was tethered to a Biotin CAP chip and exposed to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analyte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UreE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ranging from 625 nM-10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M. Raw data are shown with fits to a two-state parallel model. Rate constants were too fast for the instrument to determine. </a:t>
            </a:r>
          </a:p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Steady-state analysis yielded a K</a:t>
            </a:r>
            <a:r>
              <a:rPr lang="en-US" sz="12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of 7.6 µM.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8153400"/>
            <a:ext cx="1679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Supplemental Figure 4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8356" y="51280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fr-FR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23165" y="2775857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181091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5800" y="8316436"/>
            <a:ext cx="1679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Supplemental </a:t>
            </a:r>
            <a:r>
              <a:rPr lang="en-US" sz="1200" b="1" smtClean="0">
                <a:latin typeface="Times New Roman" pitchFamily="18" charset="0"/>
                <a:cs typeface="Times New Roman" pitchFamily="18" charset="0"/>
              </a:rPr>
              <a:t>Figure 5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4038600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BLI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sensorgrams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showing binding of  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5 µM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UreE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analyte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 to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UreG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ligand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)  in absence or presence of Zn and EDTA.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914400"/>
            <a:ext cx="5660136" cy="263042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8600" y="4495800"/>
            <a:ext cx="61173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Biotinylated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UreG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as ligand binding to 5 µM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UreE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in the presence (red) or absence (black) of 1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Zn</a:t>
            </a:r>
            <a:r>
              <a:rPr lang="en-US" sz="1200" baseline="30000" dirty="0">
                <a:latin typeface="Times New Roman" pitchFamily="18" charset="0"/>
                <a:cs typeface="Times New Roman" pitchFamily="18" charset="0"/>
              </a:rPr>
              <a:t>2+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association (0-300 s) and dissociation (300-600 s) phases. Negligible binding of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UreE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to sensor only (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i.e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. no ligand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UreG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zinc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green; 1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zinc, blue)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indicates real change in specific binding consistent with substantially altered kinetics likely due to change in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oligomeric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state. Orange and brown traces indicate experiments in which 5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EDTA was present in dissociation. The increased fast dissociation rate supports the conclusion that the increased stability is zinc-dependent. Some additional fast-off phase in the –zinc + EDTA (brown) trace suggests the presence of metal in the purified complexes.</a:t>
            </a:r>
          </a:p>
        </p:txBody>
      </p:sp>
    </p:spTree>
    <p:extLst>
      <p:ext uri="{BB962C8B-B14F-4D97-AF65-F5344CB8AC3E}">
        <p14:creationId xmlns:p14="http://schemas.microsoft.com/office/powerpoint/2010/main" val="803049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5800" y="8316436"/>
            <a:ext cx="1679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Supplemental Figure 6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208993"/>
              </p:ext>
            </p:extLst>
          </p:nvPr>
        </p:nvGraphicFramePr>
        <p:xfrm>
          <a:off x="1132905" y="1143000"/>
          <a:ext cx="5042009" cy="31145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Prism 5" r:id="rId3" imgW="4864680" imgH="2651760" progId="Prism5.Document">
                  <p:embed/>
                </p:oleObj>
              </mc:Choice>
              <mc:Fallback>
                <p:oleObj name="Prism 5" r:id="rId3" imgW="4864680" imgH="2651760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2905" y="1143000"/>
                        <a:ext cx="5042009" cy="31145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685800" y="4343400"/>
            <a:ext cx="548911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Addition of GTP has no significant effect on interactions between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UreG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and any other protein.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UreG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was used as ligand and tested in presence of 5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GTP against 5 </a:t>
            </a:r>
            <a:r>
              <a:rPr lang="en-US" sz="1400" dirty="0" err="1" smtClean="0"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HypA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(red),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HypB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(blue),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UreE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(orange) or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UreG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(green). Only binding to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UreE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was observed. A trace in the absence of GTP (black) is shown for comparison.</a:t>
            </a:r>
          </a:p>
        </p:txBody>
      </p:sp>
    </p:spTree>
    <p:extLst>
      <p:ext uri="{BB962C8B-B14F-4D97-AF65-F5344CB8AC3E}">
        <p14:creationId xmlns:p14="http://schemas.microsoft.com/office/powerpoint/2010/main" val="659389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515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Prism 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Stephane</dc:creator>
  <cp:lastModifiedBy>Stephane</cp:lastModifiedBy>
  <cp:revision>4</cp:revision>
  <cp:lastPrinted>2012-04-23T14:27:17Z</cp:lastPrinted>
  <dcterms:created xsi:type="dcterms:W3CDTF">2012-04-23T14:16:34Z</dcterms:created>
  <dcterms:modified xsi:type="dcterms:W3CDTF">2012-05-10T20:28:55Z</dcterms:modified>
</cp:coreProperties>
</file>