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960" y="20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2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82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4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4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1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8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77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7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9A2F2-2E1E-FE48-945E-6A1FF6601EE6}" type="datetimeFigureOut">
              <a:rPr lang="en-US" smtClean="0"/>
              <a:t>11/19/13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6DAED-1160-0E4C-953F-6094B8D85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51669" y="1964254"/>
            <a:ext cx="5733886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/>
                <a:cs typeface="Arial"/>
              </a:rPr>
              <a:t>Supplement information </a:t>
            </a:r>
            <a:endParaRPr lang="en-US" sz="1200" b="1" dirty="0" smtClean="0">
              <a:latin typeface="Arial"/>
              <a:cs typeface="Arial"/>
            </a:endParaRPr>
          </a:p>
          <a:p>
            <a:pPr algn="ctr"/>
            <a:endParaRPr lang="en-US" sz="1200" b="1" dirty="0" smtClean="0">
              <a:latin typeface="Arial"/>
              <a:cs typeface="Arial"/>
            </a:endParaRPr>
          </a:p>
          <a:p>
            <a:pPr algn="ctr"/>
            <a:endParaRPr lang="en-US" sz="1200" b="1" dirty="0">
              <a:latin typeface="Arial"/>
              <a:cs typeface="Arial"/>
            </a:endParaRPr>
          </a:p>
          <a:p>
            <a:pPr algn="ctr"/>
            <a:endParaRPr lang="en-US" sz="1200" b="1" dirty="0" smtClean="0">
              <a:latin typeface="Arial"/>
              <a:cs typeface="Arial"/>
            </a:endParaRPr>
          </a:p>
          <a:p>
            <a:pPr algn="ctr"/>
            <a:r>
              <a:rPr lang="en-US" sz="1200" b="1" dirty="0" smtClean="0">
                <a:latin typeface="Arial"/>
                <a:cs typeface="Arial"/>
              </a:rPr>
              <a:t>1,25(OH)2D3 suppresses COX-2 up-regulation and thromboxane </a:t>
            </a:r>
          </a:p>
          <a:p>
            <a:pPr algn="ctr"/>
            <a:r>
              <a:rPr lang="en-US" sz="1200" b="1" dirty="0" smtClean="0">
                <a:latin typeface="Arial"/>
                <a:cs typeface="Arial"/>
              </a:rPr>
              <a:t>production in placental trophoblast cells in response to hypoxic stimulation</a:t>
            </a:r>
            <a:endParaRPr lang="en-US" sz="1200" dirty="0" smtClean="0">
              <a:latin typeface="Arial"/>
              <a:cs typeface="Arial"/>
            </a:endParaRPr>
          </a:p>
          <a:p>
            <a:pPr algn="ctr"/>
            <a:r>
              <a:rPr lang="en-US" sz="1200" dirty="0">
                <a:latin typeface="Arial"/>
                <a:cs typeface="Arial"/>
              </a:rPr>
              <a:t> </a:t>
            </a:r>
          </a:p>
          <a:p>
            <a:pPr algn="ctr"/>
            <a:r>
              <a:rPr lang="en-US" sz="1200" dirty="0" err="1">
                <a:latin typeface="Arial"/>
                <a:cs typeface="Arial"/>
              </a:rPr>
              <a:t>Jingxia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Sun, </a:t>
            </a:r>
            <a:r>
              <a:rPr lang="en-US" sz="1200" dirty="0" err="1">
                <a:latin typeface="Arial"/>
                <a:cs typeface="Arial"/>
              </a:rPr>
              <a:t>Weijie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Zhong</a:t>
            </a:r>
            <a:r>
              <a:rPr lang="en-US" sz="1200" dirty="0" smtClean="0">
                <a:latin typeface="Arial"/>
                <a:cs typeface="Arial"/>
              </a:rPr>
              <a:t>, </a:t>
            </a:r>
            <a:r>
              <a:rPr lang="en-US" sz="1200" dirty="0">
                <a:latin typeface="Arial"/>
                <a:cs typeface="Arial"/>
              </a:rPr>
              <a:t>Yang </a:t>
            </a:r>
            <a:r>
              <a:rPr lang="en-US" sz="1200" dirty="0" err="1" smtClean="0">
                <a:latin typeface="Arial"/>
                <a:cs typeface="Arial"/>
              </a:rPr>
              <a:t>Gu</a:t>
            </a:r>
            <a:r>
              <a:rPr lang="en-US" sz="1200" dirty="0" smtClean="0">
                <a:latin typeface="Arial"/>
                <a:cs typeface="Arial"/>
              </a:rPr>
              <a:t>,  </a:t>
            </a:r>
            <a:r>
              <a:rPr lang="en-US" sz="1200" dirty="0">
                <a:latin typeface="Arial"/>
                <a:cs typeface="Arial"/>
              </a:rPr>
              <a:t>Lynn J. </a:t>
            </a:r>
            <a:r>
              <a:rPr lang="en-US" sz="1200" dirty="0" err="1" smtClean="0">
                <a:latin typeface="Arial"/>
                <a:cs typeface="Arial"/>
              </a:rPr>
              <a:t>Groome</a:t>
            </a:r>
            <a:r>
              <a:rPr lang="en-US" sz="1200" dirty="0" smtClean="0">
                <a:latin typeface="Arial"/>
                <a:cs typeface="Arial"/>
              </a:rPr>
              <a:t>, </a:t>
            </a:r>
            <a:r>
              <a:rPr lang="en-US" sz="1200" dirty="0">
                <a:latin typeface="Arial"/>
                <a:cs typeface="Arial"/>
              </a:rPr>
              <a:t>Yuping </a:t>
            </a:r>
            <a:r>
              <a:rPr lang="en-US" sz="1200" dirty="0" smtClean="0">
                <a:latin typeface="Arial"/>
                <a:cs typeface="Arial"/>
              </a:rPr>
              <a:t>Wang</a:t>
            </a:r>
            <a:endParaRPr lang="en-US" sz="1200" dirty="0">
              <a:latin typeface="Arial"/>
              <a:cs typeface="Arial"/>
            </a:endParaRP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 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616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74700" y="723900"/>
            <a:ext cx="1689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1 supplement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37289" y="1181568"/>
            <a:ext cx="3753964" cy="5535382"/>
            <a:chOff x="1675389" y="876768"/>
            <a:chExt cx="3753964" cy="5535382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1305128" y="1489222"/>
              <a:ext cx="1450713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TXB</a:t>
              </a:r>
              <a:r>
                <a:rPr lang="en-US" sz="1200" b="1" baseline="-25000" dirty="0" smtClean="0">
                  <a:latin typeface="Arial"/>
                  <a:cs typeface="Arial"/>
                </a:rPr>
                <a:t>2</a:t>
              </a:r>
              <a:r>
                <a:rPr lang="en-US" sz="1200" b="1" dirty="0" smtClean="0">
                  <a:latin typeface="Arial"/>
                  <a:cs typeface="Arial"/>
                </a:rPr>
                <a:t> </a:t>
              </a:r>
            </a:p>
            <a:p>
              <a:pPr algn="ctr"/>
              <a:r>
                <a:rPr lang="en-US" sz="1200" b="1" dirty="0" err="1" smtClean="0">
                  <a:latin typeface="Arial"/>
                  <a:cs typeface="Arial"/>
                </a:rPr>
                <a:t>pg</a:t>
              </a:r>
              <a:r>
                <a:rPr lang="en-US" sz="1200" b="1" dirty="0" smtClean="0">
                  <a:latin typeface="Arial"/>
                  <a:cs typeface="Arial"/>
                </a:rPr>
                <a:t>/ml/1x10</a:t>
              </a:r>
              <a:r>
                <a:rPr lang="en-US" sz="1200" b="1" baseline="30000" dirty="0" smtClean="0">
                  <a:latin typeface="Arial"/>
                  <a:cs typeface="Arial"/>
                </a:rPr>
                <a:t>6</a:t>
              </a:r>
              <a:r>
                <a:rPr lang="en-US" sz="1200" b="1" dirty="0" smtClean="0">
                  <a:latin typeface="Arial"/>
                  <a:cs typeface="Arial"/>
                </a:rPr>
                <a:t> cells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75389" y="920683"/>
              <a:ext cx="302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A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1213333" y="5093658"/>
              <a:ext cx="18435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Ratio of</a:t>
              </a:r>
            </a:p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 TXB</a:t>
              </a:r>
              <a:r>
                <a:rPr lang="en-US" sz="1200" b="1" baseline="-25000" dirty="0" smtClean="0">
                  <a:latin typeface="Arial"/>
                  <a:cs typeface="Arial"/>
                </a:rPr>
                <a:t>2</a:t>
              </a:r>
              <a:r>
                <a:rPr lang="en-US" sz="1200" b="1" dirty="0" smtClean="0">
                  <a:latin typeface="Arial"/>
                  <a:cs typeface="Arial"/>
                </a:rPr>
                <a:t> to 6-Keto PGF1</a:t>
              </a:r>
              <a:r>
                <a:rPr lang="en-US" sz="1200" b="1" dirty="0" smtClean="0">
                  <a:latin typeface="Symbol" charset="2"/>
                  <a:cs typeface="Symbol" charset="2"/>
                </a:rPr>
                <a:t>a</a:t>
              </a:r>
              <a:r>
                <a:rPr lang="en-US" sz="1200" b="1" dirty="0" smtClean="0">
                  <a:latin typeface="Arial"/>
                  <a:cs typeface="Arial"/>
                </a:rPr>
                <a:t> 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936520" y="4341510"/>
              <a:ext cx="3492833" cy="2070640"/>
              <a:chOff x="1936520" y="4493910"/>
              <a:chExt cx="3492833" cy="207064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2782475" y="6041330"/>
                <a:ext cx="26468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b="1" dirty="0" smtClean="0">
                    <a:latin typeface="Arial"/>
                    <a:cs typeface="Arial"/>
                  </a:rPr>
                  <a:t>     -         +        +    </a:t>
                </a:r>
                <a:r>
                  <a:rPr lang="en-US" sz="1200" b="1" dirty="0" smtClean="0">
                    <a:latin typeface="Arial"/>
                    <a:cs typeface="Arial"/>
                  </a:rPr>
                  <a:t>NS-398</a:t>
                </a:r>
                <a:endParaRPr lang="en-US" sz="1200" b="1" baseline="-25000" dirty="0" smtClean="0">
                  <a:latin typeface="Arial"/>
                  <a:cs typeface="Arial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b="1" dirty="0" smtClean="0">
                    <a:latin typeface="Arial"/>
                    <a:cs typeface="Arial"/>
                  </a:rPr>
                  <a:t>    +         -         +    </a:t>
                </a:r>
                <a:r>
                  <a:rPr lang="en-US" sz="1200" b="1" dirty="0" smtClean="0">
                    <a:latin typeface="Arial"/>
                    <a:cs typeface="Arial"/>
                  </a:rPr>
                  <a:t>CoCl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2</a:t>
                </a:r>
                <a:endParaRPr lang="en-US" sz="1200" b="1" baseline="-25000" dirty="0">
                  <a:latin typeface="Arial"/>
                  <a:cs typeface="Arial"/>
                </a:endParaRPr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36520" y="4493910"/>
                <a:ext cx="2907124" cy="1705981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3293390" y="4686345"/>
                <a:ext cx="3044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Arial"/>
                    <a:cs typeface="Arial"/>
                  </a:rPr>
                  <a:t>*</a:t>
                </a:r>
                <a:endParaRPr lang="en-US" sz="2400" b="1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30998" y="5234017"/>
                <a:ext cx="35583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##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781420" y="2578145"/>
              <a:ext cx="3037403" cy="1762537"/>
              <a:chOff x="1781420" y="2654345"/>
              <a:chExt cx="3037403" cy="1762537"/>
            </a:xfrm>
          </p:grpSpPr>
          <p:sp>
            <p:nvSpPr>
              <p:cNvPr id="6" name="TextBox 5"/>
              <p:cNvSpPr txBox="1"/>
              <p:nvPr/>
            </p:nvSpPr>
            <p:spPr>
              <a:xfrm rot="16200000">
                <a:off x="1300715" y="3309411"/>
                <a:ext cx="15246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6-Keto PGF1</a:t>
                </a:r>
                <a:r>
                  <a:rPr lang="en-US" sz="1200" b="1" dirty="0" smtClean="0">
                    <a:latin typeface="Symbol" charset="2"/>
                    <a:cs typeface="Symbol" charset="2"/>
                  </a:rPr>
                  <a:t>a</a:t>
                </a:r>
                <a:r>
                  <a:rPr lang="en-US" sz="1200" b="1" dirty="0" smtClean="0">
                    <a:latin typeface="Arial"/>
                    <a:cs typeface="Arial"/>
                  </a:rPr>
                  <a:t> </a:t>
                </a:r>
              </a:p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(</a:t>
                </a:r>
                <a:r>
                  <a:rPr lang="en-US" sz="1200" b="1" dirty="0" err="1" smtClean="0">
                    <a:latin typeface="Arial"/>
                    <a:cs typeface="Arial"/>
                  </a:rPr>
                  <a:t>pg</a:t>
                </a:r>
                <a:r>
                  <a:rPr lang="en-US" sz="1200" b="1" dirty="0" smtClean="0">
                    <a:latin typeface="Arial"/>
                    <a:cs typeface="Arial"/>
                  </a:rPr>
                  <a:t>/ml/1x10</a:t>
                </a:r>
                <a:r>
                  <a:rPr lang="en-US" sz="1200" b="1" baseline="30000" dirty="0" smtClean="0">
                    <a:latin typeface="Arial"/>
                    <a:cs typeface="Arial"/>
                  </a:rPr>
                  <a:t>6</a:t>
                </a:r>
                <a:r>
                  <a:rPr lang="en-US" sz="1200" b="1" dirty="0" smtClean="0">
                    <a:latin typeface="Arial"/>
                    <a:cs typeface="Arial"/>
                  </a:rPr>
                  <a:t> cells)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81420" y="2692666"/>
                <a:ext cx="3037403" cy="1724216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3204490" y="2654345"/>
                <a:ext cx="393187" cy="382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Arial"/>
                    <a:cs typeface="Arial"/>
                  </a:rPr>
                  <a:t>**</a:t>
                </a:r>
                <a:endParaRPr lang="en-US" sz="2400" b="1" dirty="0">
                  <a:latin typeface="Arial"/>
                  <a:cs typeface="Arial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92898" y="3303617"/>
                <a:ext cx="35583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##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15217" y="876768"/>
              <a:ext cx="3103101" cy="170137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217190" y="1167688"/>
              <a:ext cx="393187" cy="333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"/>
                  <a:cs typeface="Arial"/>
                </a:rPr>
                <a:t>**</a:t>
              </a:r>
              <a:endParaRPr lang="en-US" sz="2400" b="1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92898" y="191003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##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635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71052" y="1119494"/>
            <a:ext cx="3690830" cy="2156033"/>
            <a:chOff x="1736152" y="6567794"/>
            <a:chExt cx="3690830" cy="2156033"/>
          </a:xfrm>
        </p:grpSpPr>
        <p:grpSp>
          <p:nvGrpSpPr>
            <p:cNvPr id="5" name="Group 4"/>
            <p:cNvGrpSpPr/>
            <p:nvPr/>
          </p:nvGrpSpPr>
          <p:grpSpPr>
            <a:xfrm>
              <a:off x="1793771" y="6682094"/>
              <a:ext cx="3633211" cy="2041733"/>
              <a:chOff x="1808544" y="3784600"/>
              <a:chExt cx="3633211" cy="204173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794877" y="5303113"/>
                <a:ext cx="26468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b="1" dirty="0" smtClean="0">
                    <a:latin typeface="Arial"/>
                    <a:cs typeface="Arial"/>
                  </a:rPr>
                  <a:t>     -         +        +    </a:t>
                </a:r>
                <a:r>
                  <a:rPr lang="en-US" sz="1200" b="1" dirty="0" smtClean="0">
                    <a:latin typeface="Arial"/>
                    <a:cs typeface="Arial"/>
                  </a:rPr>
                  <a:t>NS-398</a:t>
                </a:r>
                <a:endParaRPr lang="en-US" sz="1200" b="1" baseline="-25000" dirty="0" smtClean="0">
                  <a:latin typeface="Arial"/>
                  <a:cs typeface="Arial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b="1" dirty="0" smtClean="0">
                    <a:latin typeface="Arial"/>
                    <a:cs typeface="Arial"/>
                  </a:rPr>
                  <a:t>    +         -         +    </a:t>
                </a:r>
                <a:r>
                  <a:rPr lang="en-US" sz="1200" b="1" dirty="0" smtClean="0">
                    <a:latin typeface="Arial"/>
                    <a:cs typeface="Arial"/>
                  </a:rPr>
                  <a:t>CoCl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2</a:t>
                </a:r>
                <a:endParaRPr lang="en-US" sz="1200" b="1" baseline="-25000" dirty="0">
                  <a:latin typeface="Arial"/>
                  <a:cs typeface="Arial"/>
                </a:endParaRP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08544" y="3784600"/>
                <a:ext cx="3047942" cy="1695728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 rot="16200000">
                <a:off x="1316066" y="4330700"/>
                <a:ext cx="15246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8-Isoprostane </a:t>
                </a:r>
              </a:p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(</a:t>
                </a:r>
                <a:r>
                  <a:rPr lang="en-US" sz="1200" b="1" dirty="0" err="1" smtClean="0">
                    <a:latin typeface="Arial"/>
                    <a:cs typeface="Arial"/>
                  </a:rPr>
                  <a:t>pg</a:t>
                </a:r>
                <a:r>
                  <a:rPr lang="en-US" sz="1200" b="1" dirty="0" smtClean="0">
                    <a:latin typeface="Arial"/>
                    <a:cs typeface="Arial"/>
                  </a:rPr>
                  <a:t>/ml/1x10</a:t>
                </a:r>
                <a:r>
                  <a:rPr lang="en-US" sz="1200" b="1" baseline="30000" dirty="0" smtClean="0">
                    <a:latin typeface="Arial"/>
                    <a:cs typeface="Arial"/>
                  </a:rPr>
                  <a:t>6</a:t>
                </a:r>
                <a:r>
                  <a:rPr lang="en-US" sz="1200" b="1" dirty="0" smtClean="0">
                    <a:latin typeface="Arial"/>
                    <a:cs typeface="Arial"/>
                  </a:rPr>
                  <a:t> cells)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63900" y="3822700"/>
                <a:ext cx="4242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latin typeface="Arial"/>
                    <a:cs typeface="Arial"/>
                  </a:rPr>
                  <a:t>**</a:t>
                </a:r>
                <a:endParaRPr lang="en-US" sz="2400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330700" y="4737100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##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736152" y="6567794"/>
              <a:ext cx="29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B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8297" y="3801534"/>
            <a:ext cx="618490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1 supplement: </a:t>
            </a:r>
            <a:r>
              <a:rPr lang="en-US" sz="1200" dirty="0" smtClean="0">
                <a:latin typeface="Arial"/>
                <a:cs typeface="Arial"/>
              </a:rPr>
              <a:t>Trophoblast production of TXB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, 6-Keto PGF1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, and 8-isoprostane. </a:t>
            </a:r>
            <a:r>
              <a:rPr lang="en-US" sz="1200" b="1" dirty="0" smtClean="0">
                <a:latin typeface="Arial"/>
                <a:cs typeface="Arial"/>
              </a:rPr>
              <a:t>A</a:t>
            </a:r>
            <a:r>
              <a:rPr lang="en-US" sz="1200" b="1" dirty="0" smtClean="0">
                <a:latin typeface="Arial"/>
                <a:cs typeface="Arial"/>
              </a:rPr>
              <a:t>: </a:t>
            </a:r>
            <a:r>
              <a:rPr lang="en-US" sz="1200" dirty="0" smtClean="0">
                <a:latin typeface="Arial"/>
                <a:cs typeface="Arial"/>
              </a:rPr>
              <a:t>TXB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 and 6</a:t>
            </a:r>
            <a:r>
              <a:rPr lang="en-US" sz="1200" dirty="0">
                <a:latin typeface="Arial"/>
                <a:cs typeface="Arial"/>
              </a:rPr>
              <a:t>-Keto </a:t>
            </a:r>
            <a:r>
              <a:rPr lang="en-US" sz="1200" dirty="0" smtClean="0">
                <a:latin typeface="Arial"/>
                <a:cs typeface="Arial"/>
              </a:rPr>
              <a:t>PGF1a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production and the ratio of </a:t>
            </a:r>
            <a:r>
              <a:rPr lang="en-US" sz="1200" dirty="0">
                <a:latin typeface="Arial"/>
                <a:cs typeface="Arial"/>
              </a:rPr>
              <a:t>TXB</a:t>
            </a:r>
            <a:r>
              <a:rPr lang="en-US" sz="1200" baseline="-25000" dirty="0">
                <a:latin typeface="Arial"/>
                <a:cs typeface="Arial"/>
              </a:rPr>
              <a:t>2</a:t>
            </a:r>
            <a:r>
              <a:rPr lang="en-US" sz="1200" dirty="0">
                <a:latin typeface="Arial"/>
                <a:cs typeface="Arial"/>
              </a:rPr>
              <a:t> and 6-Keto </a:t>
            </a:r>
            <a:r>
              <a:rPr lang="en-US" sz="1200" dirty="0" smtClean="0">
                <a:latin typeface="Arial"/>
                <a:cs typeface="Arial"/>
              </a:rPr>
              <a:t>PGF1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. 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b="1" dirty="0" smtClean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: </a:t>
            </a:r>
            <a:r>
              <a:rPr lang="en-US" sz="1200" dirty="0">
                <a:latin typeface="Arial"/>
                <a:cs typeface="Arial"/>
              </a:rPr>
              <a:t>8-</a:t>
            </a:r>
            <a:r>
              <a:rPr lang="en-US" sz="1200" dirty="0" smtClean="0">
                <a:latin typeface="Arial"/>
                <a:cs typeface="Arial"/>
              </a:rPr>
              <a:t>isoprostane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production. * p&lt;0.05 and ** p&lt;0.01: cells treated with CoCl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 vs. control cells; </a:t>
            </a:r>
            <a:r>
              <a:rPr lang="en-US" sz="1200" dirty="0" smtClean="0">
                <a:latin typeface="Arial"/>
                <a:cs typeface="Arial"/>
              </a:rPr>
              <a:t>## </a:t>
            </a:r>
            <a:r>
              <a:rPr lang="en-US" sz="1200" dirty="0" smtClean="0">
                <a:latin typeface="Arial"/>
                <a:cs typeface="Arial"/>
              </a:rPr>
              <a:t>p&lt;</a:t>
            </a:r>
            <a:r>
              <a:rPr lang="en-US" sz="1200" dirty="0" smtClean="0">
                <a:latin typeface="Arial"/>
                <a:cs typeface="Arial"/>
              </a:rPr>
              <a:t>0.01: </a:t>
            </a:r>
            <a:r>
              <a:rPr lang="en-US" sz="1200" dirty="0" smtClean="0">
                <a:latin typeface="Arial"/>
                <a:cs typeface="Arial"/>
              </a:rPr>
              <a:t>cells treated with 1,25(OH)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D</a:t>
            </a:r>
            <a:r>
              <a:rPr lang="en-US" sz="1200" baseline="-25000" dirty="0" smtClean="0">
                <a:latin typeface="Arial"/>
                <a:cs typeface="Arial"/>
              </a:rPr>
              <a:t>3</a:t>
            </a:r>
            <a:r>
              <a:rPr lang="en-US" sz="1200" dirty="0" smtClean="0">
                <a:latin typeface="Arial"/>
                <a:cs typeface="Arial"/>
              </a:rPr>
              <a:t> + CoCl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 vs. CoCl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 treated alone. 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Cells </a:t>
            </a:r>
            <a:r>
              <a:rPr lang="en-US" sz="1200" dirty="0" smtClean="0">
                <a:latin typeface="Arial"/>
                <a:cs typeface="Arial"/>
              </a:rPr>
              <a:t>treated with CoCl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 produced significantly more TXB</a:t>
            </a:r>
            <a:r>
              <a:rPr lang="en-US" sz="1200" baseline="-25000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, 6-keto </a:t>
            </a:r>
            <a:r>
              <a:rPr lang="en-US" sz="1200" dirty="0" smtClean="0">
                <a:latin typeface="Arial"/>
                <a:cs typeface="Arial"/>
              </a:rPr>
              <a:t>PGF1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, </a:t>
            </a:r>
            <a:r>
              <a:rPr lang="en-US" sz="1200" dirty="0" smtClean="0">
                <a:latin typeface="Arial"/>
                <a:cs typeface="Arial"/>
              </a:rPr>
              <a:t>and </a:t>
            </a:r>
            <a:r>
              <a:rPr lang="en-US" sz="1200" dirty="0" smtClean="0">
                <a:latin typeface="Arial"/>
                <a:cs typeface="Arial"/>
              </a:rPr>
              <a:t>8-isoprostane, </a:t>
            </a:r>
            <a:r>
              <a:rPr lang="en-US" sz="1200" dirty="0" smtClean="0">
                <a:latin typeface="Arial"/>
                <a:cs typeface="Arial"/>
              </a:rPr>
              <a:t>which </a:t>
            </a:r>
            <a:r>
              <a:rPr lang="en-US" sz="1200" dirty="0" smtClean="0">
                <a:latin typeface="Arial"/>
                <a:cs typeface="Arial"/>
              </a:rPr>
              <a:t>could be blocked by NS-398, a COX-2 inhibitor, in culture.  </a:t>
            </a:r>
            <a:endParaRPr lang="en-US" sz="1200" dirty="0">
              <a:latin typeface="Arial"/>
              <a:cs typeface="Arial"/>
            </a:endParaRPr>
          </a:p>
          <a:p>
            <a:endParaRPr lang="en-US" sz="1200" b="1" dirty="0" smtClean="0">
              <a:latin typeface="Times New Roman"/>
              <a:cs typeface="Times New Roman"/>
            </a:endParaRPr>
          </a:p>
          <a:p>
            <a:endParaRPr lang="en-US" sz="1200" b="1" dirty="0">
              <a:latin typeface="Times New Roman"/>
              <a:cs typeface="Times New Roman"/>
            </a:endParaRPr>
          </a:p>
          <a:p>
            <a:endParaRPr lang="en-US" sz="1200" b="1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3613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234</Words>
  <Application>Microsoft Macintosh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LSUHSC-Shreveport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Yuping Wang</dc:creator>
  <cp:lastModifiedBy>Yuping Wang</cp:lastModifiedBy>
  <cp:revision>29</cp:revision>
  <cp:lastPrinted>2013-11-18T18:29:36Z</cp:lastPrinted>
  <dcterms:created xsi:type="dcterms:W3CDTF">2013-09-30T17:05:08Z</dcterms:created>
  <dcterms:modified xsi:type="dcterms:W3CDTF">2013-11-19T17:45:31Z</dcterms:modified>
</cp:coreProperties>
</file>