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228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F01BA7-6092-4455-B7F8-319C2F36B389}" type="datetimeFigureOut">
              <a:rPr lang="zh-CN" altLang="en-US" smtClean="0"/>
              <a:t>2014-1-23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525CD-4ED6-418C-AC23-54C76EE14BD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FFEE9-D0AC-4860-9FA0-B93A8515CEAC}" type="datetimeFigureOut">
              <a:rPr lang="zh-CN" altLang="en-US" smtClean="0"/>
              <a:pPr/>
              <a:t>2014-1-23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10184-55BD-4949-978A-6EF78D965BF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200025" y="127000"/>
            <a:ext cx="3302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/>
              <a:t>Additional file 1</a:t>
            </a:r>
            <a:endParaRPr lang="zh-CN" altLang="en-US" sz="1200" b="1"/>
          </a:p>
        </p:txBody>
      </p:sp>
      <p:grpSp>
        <p:nvGrpSpPr>
          <p:cNvPr id="2" name="组合 109"/>
          <p:cNvGrpSpPr>
            <a:grpSpLocks/>
          </p:cNvGrpSpPr>
          <p:nvPr/>
        </p:nvGrpSpPr>
        <p:grpSpPr bwMode="auto">
          <a:xfrm>
            <a:off x="2046288" y="1308100"/>
            <a:ext cx="2459037" cy="2797175"/>
            <a:chOff x="2511202" y="1638097"/>
            <a:chExt cx="1851657" cy="2438975"/>
          </a:xfrm>
        </p:grpSpPr>
        <p:grpSp>
          <p:nvGrpSpPr>
            <p:cNvPr id="3" name="组合 41"/>
            <p:cNvGrpSpPr>
              <a:grpSpLocks/>
            </p:cNvGrpSpPr>
            <p:nvPr/>
          </p:nvGrpSpPr>
          <p:grpSpPr bwMode="auto">
            <a:xfrm>
              <a:off x="3203848" y="1638097"/>
              <a:ext cx="912568" cy="709769"/>
              <a:chOff x="3162438" y="1616231"/>
              <a:chExt cx="977514" cy="782501"/>
            </a:xfrm>
          </p:grpSpPr>
          <p:pic>
            <p:nvPicPr>
              <p:cNvPr id="925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14775" t="14751" r="21201" b="15182"/>
              <a:stretch>
                <a:fillRect/>
              </a:stretch>
            </p:blipFill>
            <p:spPr bwMode="auto">
              <a:xfrm>
                <a:off x="3162438" y="1684394"/>
                <a:ext cx="977514" cy="714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51" name="TextBox 29"/>
              <p:cNvSpPr txBox="1">
                <a:spLocks noChangeArrowheads="1"/>
              </p:cNvSpPr>
              <p:nvPr/>
            </p:nvSpPr>
            <p:spPr bwMode="auto">
              <a:xfrm>
                <a:off x="3517066" y="1616231"/>
                <a:ext cx="432048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 b="1">
                    <a:cs typeface="Arial" charset="0"/>
                  </a:rPr>
                  <a:t>OH</a:t>
                </a:r>
                <a:endParaRPr lang="zh-CN" altLang="en-US" sz="1000" b="1">
                  <a:cs typeface="Arial" charset="0"/>
                </a:endParaRPr>
              </a:p>
            </p:txBody>
          </p:sp>
          <p:sp>
            <p:nvSpPr>
              <p:cNvPr id="9252" name="TextBox 142"/>
              <p:cNvSpPr txBox="1">
                <a:spLocks noChangeArrowheads="1"/>
              </p:cNvSpPr>
              <p:nvPr/>
            </p:nvSpPr>
            <p:spPr bwMode="auto">
              <a:xfrm>
                <a:off x="3725515" y="1803880"/>
                <a:ext cx="288031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 b="1">
                    <a:cs typeface="Arial" charset="0"/>
                  </a:rPr>
                  <a:t>O</a:t>
                </a:r>
                <a:endParaRPr lang="zh-CN" altLang="en-US" sz="1000" b="1">
                  <a:cs typeface="Arial" charset="0"/>
                </a:endParaRPr>
              </a:p>
            </p:txBody>
          </p:sp>
        </p:grpSp>
        <p:sp>
          <p:nvSpPr>
            <p:cNvPr id="9223" name="矩形 111"/>
            <p:cNvSpPr>
              <a:spLocks noChangeArrowheads="1"/>
            </p:cNvSpPr>
            <p:nvPr/>
          </p:nvSpPr>
          <p:spPr bwMode="auto">
            <a:xfrm>
              <a:off x="2520727" y="1954930"/>
              <a:ext cx="857195" cy="252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000" b="1">
                  <a:cs typeface="Arial" charset="0"/>
                </a:rPr>
                <a:t>D-glucose</a:t>
              </a:r>
              <a:endParaRPr lang="zh-CN" altLang="en-US" sz="1000" b="1">
                <a:cs typeface="Arial" charset="0"/>
              </a:endParaRPr>
            </a:p>
          </p:txBody>
        </p:sp>
        <p:sp>
          <p:nvSpPr>
            <p:cNvPr id="9224" name="矩形 112"/>
            <p:cNvSpPr>
              <a:spLocks noChangeArrowheads="1"/>
            </p:cNvSpPr>
            <p:nvPr/>
          </p:nvSpPr>
          <p:spPr bwMode="auto">
            <a:xfrm>
              <a:off x="2530500" y="2852936"/>
              <a:ext cx="735765" cy="252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000" b="1">
                  <a:cs typeface="Arial" charset="0"/>
                </a:rPr>
                <a:t>D-glucal</a:t>
              </a:r>
              <a:endParaRPr lang="zh-CN" altLang="en-US" sz="1000" b="1">
                <a:cs typeface="Arial" charset="0"/>
              </a:endParaRPr>
            </a:p>
          </p:txBody>
        </p:sp>
        <p:sp>
          <p:nvSpPr>
            <p:cNvPr id="9225" name="矩形 113"/>
            <p:cNvSpPr>
              <a:spLocks noChangeArrowheads="1"/>
            </p:cNvSpPr>
            <p:nvPr/>
          </p:nvSpPr>
          <p:spPr bwMode="auto">
            <a:xfrm>
              <a:off x="2511202" y="3573016"/>
              <a:ext cx="848644" cy="252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1000" b="1">
                  <a:cs typeface="Arial" charset="0"/>
                </a:rPr>
                <a:t>D-galactal</a:t>
              </a:r>
              <a:endParaRPr lang="zh-CN" altLang="en-US" sz="1000" b="1">
                <a:cs typeface="Arial" charset="0"/>
              </a:endParaRPr>
            </a:p>
          </p:txBody>
        </p:sp>
        <p:sp>
          <p:nvSpPr>
            <p:cNvPr id="9226" name="TextBox 115"/>
            <p:cNvSpPr txBox="1">
              <a:spLocks noChangeArrowheads="1"/>
            </p:cNvSpPr>
            <p:nvPr/>
          </p:nvSpPr>
          <p:spPr bwMode="auto">
            <a:xfrm>
              <a:off x="3376569" y="1988840"/>
              <a:ext cx="403343" cy="252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 b="1">
                  <a:cs typeface="Arial" charset="0"/>
                </a:rPr>
                <a:t>OH</a:t>
              </a:r>
              <a:endParaRPr lang="zh-CN" altLang="en-US" sz="1000" b="1">
                <a:cs typeface="Arial" charset="0"/>
              </a:endParaRPr>
            </a:p>
          </p:txBody>
        </p:sp>
        <p:sp>
          <p:nvSpPr>
            <p:cNvPr id="9227" name="TextBox 116"/>
            <p:cNvSpPr txBox="1">
              <a:spLocks noChangeArrowheads="1"/>
            </p:cNvSpPr>
            <p:nvPr/>
          </p:nvSpPr>
          <p:spPr bwMode="auto">
            <a:xfrm>
              <a:off x="3088520" y="1806033"/>
              <a:ext cx="462740" cy="252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 b="1">
                  <a:cs typeface="Arial" charset="0"/>
                </a:rPr>
                <a:t>HO</a:t>
              </a:r>
              <a:endParaRPr lang="zh-CN" altLang="en-US" sz="1000" b="1">
                <a:cs typeface="Arial" charset="0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3833302" y="2244380"/>
              <a:ext cx="0" cy="163337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4067598" y="1923244"/>
              <a:ext cx="0" cy="163337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30" name="TextBox 119"/>
            <p:cNvSpPr txBox="1">
              <a:spLocks noChangeArrowheads="1"/>
            </p:cNvSpPr>
            <p:nvPr/>
          </p:nvSpPr>
          <p:spPr bwMode="auto">
            <a:xfrm>
              <a:off x="3728925" y="2348880"/>
              <a:ext cx="460962" cy="252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 b="1">
                  <a:cs typeface="Arial" charset="0"/>
                </a:rPr>
                <a:t>OH</a:t>
              </a:r>
              <a:endParaRPr lang="zh-CN" altLang="en-US" sz="1000" b="1">
                <a:cs typeface="Arial" charset="0"/>
              </a:endParaRPr>
            </a:p>
          </p:txBody>
        </p:sp>
        <p:sp>
          <p:nvSpPr>
            <p:cNvPr id="9231" name="TextBox 120"/>
            <p:cNvSpPr txBox="1">
              <a:spLocks noChangeArrowheads="1"/>
            </p:cNvSpPr>
            <p:nvPr/>
          </p:nvSpPr>
          <p:spPr bwMode="auto">
            <a:xfrm>
              <a:off x="3959517" y="1750633"/>
              <a:ext cx="403342" cy="252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000" b="1">
                  <a:cs typeface="Arial" charset="0"/>
                </a:rPr>
                <a:t>OH</a:t>
              </a:r>
              <a:endParaRPr lang="zh-CN" altLang="en-US" sz="1000" b="1">
                <a:cs typeface="Arial" charset="0"/>
              </a:endParaRPr>
            </a:p>
          </p:txBody>
        </p:sp>
        <p:grpSp>
          <p:nvGrpSpPr>
            <p:cNvPr id="4" name="组合 89"/>
            <p:cNvGrpSpPr>
              <a:grpSpLocks/>
            </p:cNvGrpSpPr>
            <p:nvPr/>
          </p:nvGrpSpPr>
          <p:grpSpPr bwMode="auto">
            <a:xfrm>
              <a:off x="3103138" y="2509505"/>
              <a:ext cx="1013277" cy="752897"/>
              <a:chOff x="3078432" y="2916836"/>
              <a:chExt cx="1061520" cy="758384"/>
            </a:xfrm>
          </p:grpSpPr>
          <p:grpSp>
            <p:nvGrpSpPr>
              <p:cNvPr id="5" name="组合 42"/>
              <p:cNvGrpSpPr>
                <a:grpSpLocks/>
              </p:cNvGrpSpPr>
              <p:nvPr/>
            </p:nvGrpSpPr>
            <p:grpSpPr bwMode="auto">
              <a:xfrm>
                <a:off x="3178522" y="2916836"/>
                <a:ext cx="961430" cy="758384"/>
                <a:chOff x="3178522" y="1662503"/>
                <a:chExt cx="961430" cy="758384"/>
              </a:xfrm>
            </p:grpSpPr>
            <p:pic>
              <p:nvPicPr>
                <p:cNvPr id="9247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14775" t="14751" r="21201" b="15182"/>
                <a:stretch>
                  <a:fillRect/>
                </a:stretch>
              </p:blipFill>
              <p:spPr bwMode="auto">
                <a:xfrm>
                  <a:off x="3178522" y="1718303"/>
                  <a:ext cx="961430" cy="7025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248" name="TextBox 138"/>
                <p:cNvSpPr txBox="1">
                  <a:spLocks noChangeArrowheads="1"/>
                </p:cNvSpPr>
                <p:nvPr/>
              </p:nvSpPr>
              <p:spPr bwMode="auto">
                <a:xfrm>
                  <a:off x="3528791" y="1662503"/>
                  <a:ext cx="432049" cy="2462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1000" b="1">
                      <a:cs typeface="Arial" charset="0"/>
                    </a:rPr>
                    <a:t>OH</a:t>
                  </a:r>
                  <a:endParaRPr lang="zh-CN" altLang="en-US" sz="1000" b="1">
                    <a:cs typeface="Arial" charset="0"/>
                  </a:endParaRPr>
                </a:p>
              </p:txBody>
            </p:sp>
            <p:sp>
              <p:nvSpPr>
                <p:cNvPr id="9249" name="TextBox 139"/>
                <p:cNvSpPr txBox="1">
                  <a:spLocks noChangeArrowheads="1"/>
                </p:cNvSpPr>
                <p:nvPr/>
              </p:nvSpPr>
              <p:spPr bwMode="auto">
                <a:xfrm>
                  <a:off x="3727116" y="1834835"/>
                  <a:ext cx="288032" cy="2462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1000" b="1">
                      <a:cs typeface="Arial" charset="0"/>
                    </a:rPr>
                    <a:t>O</a:t>
                  </a:r>
                  <a:endParaRPr lang="zh-CN" altLang="en-US" sz="1000" b="1">
                    <a:cs typeface="Arial" charset="0"/>
                  </a:endParaRPr>
                </a:p>
              </p:txBody>
            </p:sp>
          </p:grpSp>
          <p:sp>
            <p:nvSpPr>
              <p:cNvPr id="9245" name="TextBox 134"/>
              <p:cNvSpPr txBox="1">
                <a:spLocks noChangeArrowheads="1"/>
              </p:cNvSpPr>
              <p:nvPr/>
            </p:nvSpPr>
            <p:spPr bwMode="auto">
              <a:xfrm>
                <a:off x="3355381" y="3284984"/>
                <a:ext cx="432047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 b="1">
                    <a:cs typeface="Arial" charset="0"/>
                  </a:rPr>
                  <a:t>OH</a:t>
                </a:r>
                <a:endParaRPr lang="zh-CN" altLang="en-US" sz="1000" b="1">
                  <a:cs typeface="Arial" charset="0"/>
                </a:endParaRPr>
              </a:p>
            </p:txBody>
          </p:sp>
          <p:sp>
            <p:nvSpPr>
              <p:cNvPr id="9246" name="TextBox 135"/>
              <p:cNvSpPr txBox="1">
                <a:spLocks noChangeArrowheads="1"/>
              </p:cNvSpPr>
              <p:nvPr/>
            </p:nvSpPr>
            <p:spPr bwMode="auto">
              <a:xfrm>
                <a:off x="3078432" y="3103721"/>
                <a:ext cx="495672" cy="2462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 b="1">
                    <a:cs typeface="Arial" charset="0"/>
                  </a:rPr>
                  <a:t>HO</a:t>
                </a:r>
                <a:endParaRPr lang="zh-CN" altLang="en-US" sz="1000" b="1">
                  <a:cs typeface="Arial" charset="0"/>
                </a:endParaRPr>
              </a:p>
            </p:txBody>
          </p:sp>
        </p:grpSp>
        <p:grpSp>
          <p:nvGrpSpPr>
            <p:cNvPr id="6" name="组合 152"/>
            <p:cNvGrpSpPr>
              <a:grpSpLocks/>
            </p:cNvGrpSpPr>
            <p:nvPr/>
          </p:nvGrpSpPr>
          <p:grpSpPr bwMode="auto">
            <a:xfrm>
              <a:off x="3162751" y="3229586"/>
              <a:ext cx="982300" cy="847486"/>
              <a:chOff x="3162751" y="3373602"/>
              <a:chExt cx="982300" cy="847486"/>
            </a:xfrm>
          </p:grpSpPr>
          <p:grpSp>
            <p:nvGrpSpPr>
              <p:cNvPr id="7" name="组合 42"/>
              <p:cNvGrpSpPr>
                <a:grpSpLocks/>
              </p:cNvGrpSpPr>
              <p:nvPr/>
            </p:nvGrpSpPr>
            <p:grpSpPr bwMode="auto">
              <a:xfrm>
                <a:off x="3227315" y="3373602"/>
                <a:ext cx="917736" cy="761801"/>
                <a:chOff x="3178522" y="1653535"/>
                <a:chExt cx="961430" cy="767352"/>
              </a:xfrm>
            </p:grpSpPr>
            <p:pic>
              <p:nvPicPr>
                <p:cNvPr id="9241" name="Picture 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l="14775" t="14751" r="21201" b="15182"/>
                <a:stretch>
                  <a:fillRect/>
                </a:stretch>
              </p:blipFill>
              <p:spPr bwMode="auto">
                <a:xfrm>
                  <a:off x="3178522" y="1718303"/>
                  <a:ext cx="961430" cy="7025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242" name="TextBox 131"/>
                <p:cNvSpPr txBox="1">
                  <a:spLocks noChangeArrowheads="1"/>
                </p:cNvSpPr>
                <p:nvPr/>
              </p:nvSpPr>
              <p:spPr bwMode="auto">
                <a:xfrm>
                  <a:off x="3521336" y="1653535"/>
                  <a:ext cx="432048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1000" b="1">
                      <a:cs typeface="Arial" charset="0"/>
                    </a:rPr>
                    <a:t>OH</a:t>
                  </a:r>
                  <a:endParaRPr lang="zh-CN" altLang="en-US" sz="1000" b="1">
                    <a:cs typeface="Arial" charset="0"/>
                  </a:endParaRPr>
                </a:p>
              </p:txBody>
            </p:sp>
            <p:sp>
              <p:nvSpPr>
                <p:cNvPr id="9243" name="TextBox 132"/>
                <p:cNvSpPr txBox="1">
                  <a:spLocks noChangeArrowheads="1"/>
                </p:cNvSpPr>
                <p:nvPr/>
              </p:nvSpPr>
              <p:spPr bwMode="auto">
                <a:xfrm>
                  <a:off x="3727290" y="1845283"/>
                  <a:ext cx="288032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altLang="zh-CN" sz="1000" b="1">
                      <a:cs typeface="Arial" charset="0"/>
                    </a:rPr>
                    <a:t>O</a:t>
                  </a:r>
                  <a:endParaRPr lang="zh-CN" altLang="en-US" sz="1000" b="1">
                    <a:cs typeface="Arial" charset="0"/>
                  </a:endParaRPr>
                </a:p>
              </p:txBody>
            </p:sp>
          </p:grpSp>
          <p:sp>
            <p:nvSpPr>
              <p:cNvPr id="9235" name="TextBox 124"/>
              <p:cNvSpPr txBox="1">
                <a:spLocks noChangeArrowheads="1"/>
              </p:cNvSpPr>
              <p:nvPr/>
            </p:nvSpPr>
            <p:spPr bwMode="auto">
              <a:xfrm>
                <a:off x="3419872" y="3760625"/>
                <a:ext cx="412413" cy="244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 b="1">
                    <a:cs typeface="Arial" charset="0"/>
                  </a:rPr>
                  <a:t>OH</a:t>
                </a:r>
                <a:endParaRPr lang="zh-CN" altLang="en-US" sz="1000" b="1">
                  <a:cs typeface="Arial" charset="0"/>
                </a:endParaRPr>
              </a:p>
            </p:txBody>
          </p:sp>
          <p:sp>
            <p:nvSpPr>
              <p:cNvPr id="9236" name="TextBox 125"/>
              <p:cNvSpPr txBox="1">
                <a:spLocks noChangeArrowheads="1"/>
              </p:cNvSpPr>
              <p:nvPr/>
            </p:nvSpPr>
            <p:spPr bwMode="auto">
              <a:xfrm>
                <a:off x="3162751" y="3976649"/>
                <a:ext cx="473145" cy="2444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altLang="zh-CN" sz="1000" b="1">
                    <a:cs typeface="Arial" charset="0"/>
                  </a:rPr>
                  <a:t>HO</a:t>
                </a:r>
                <a:endParaRPr lang="zh-CN" altLang="en-US" sz="1000" b="1">
                  <a:cs typeface="Arial" charset="0"/>
                </a:endParaRPr>
              </a:p>
            </p:txBody>
          </p:sp>
          <p:cxnSp>
            <p:nvCxnSpPr>
              <p:cNvPr id="52" name="直接连接符 51"/>
              <p:cNvCxnSpPr/>
              <p:nvPr/>
            </p:nvCxnSpPr>
            <p:spPr>
              <a:xfrm rot="-120000" flipH="1">
                <a:off x="3854819" y="3863962"/>
                <a:ext cx="192457" cy="143958"/>
              </a:xfrm>
              <a:prstGeom prst="line">
                <a:avLst/>
              </a:prstGeom>
              <a:ln w="16637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矩形 52"/>
              <p:cNvSpPr/>
              <p:nvPr/>
            </p:nvSpPr>
            <p:spPr>
              <a:xfrm>
                <a:off x="3275055" y="3718621"/>
                <a:ext cx="37057" cy="14257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>
                <a:off x="3312112" y="3861194"/>
                <a:ext cx="0" cy="163337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H="1">
                <a:off x="3312112" y="3779526"/>
                <a:ext cx="71723" cy="73363"/>
              </a:xfrm>
              <a:prstGeom prst="line">
                <a:avLst/>
              </a:prstGeom>
              <a:ln w="1587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" name="矩形 68"/>
          <p:cNvSpPr/>
          <p:nvPr/>
        </p:nvSpPr>
        <p:spPr>
          <a:xfrm>
            <a:off x="2046288" y="1289050"/>
            <a:ext cx="2316162" cy="28162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71" name="直接连接符 70"/>
          <p:cNvCxnSpPr/>
          <p:nvPr/>
        </p:nvCxnSpPr>
        <p:spPr bwMode="auto">
          <a:xfrm rot="21480000" flipH="1">
            <a:off x="3802063" y="2847975"/>
            <a:ext cx="255587" cy="165100"/>
          </a:xfrm>
          <a:prstGeom prst="line">
            <a:avLst/>
          </a:prstGeom>
          <a:ln w="16637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20</Words>
  <Application>Microsoft Office PowerPoint</Application>
  <PresentationFormat>全屏显示(4:3)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>Lenovo (Beijing)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 User</dc:creator>
  <cp:lastModifiedBy>Lenovo User</cp:lastModifiedBy>
  <cp:revision>5</cp:revision>
  <dcterms:created xsi:type="dcterms:W3CDTF">2013-10-15T08:08:20Z</dcterms:created>
  <dcterms:modified xsi:type="dcterms:W3CDTF">2014-01-23T02:26:02Z</dcterms:modified>
</cp:coreProperties>
</file>