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25" d="100"/>
          <a:sy n="125" d="100"/>
        </p:scale>
        <p:origin x="-180" y="708"/>
      </p:cViewPr>
      <p:guideLst>
        <p:guide orient="horz" pos="812"/>
        <p:guide pos="3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23F7-6AFA-D44F-89BC-99BE19447FC6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A2472-2815-CB48-A8BB-E554EA2FA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6.pd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49" y="12968029"/>
            <a:ext cx="5428852" cy="446624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449" y="13120429"/>
            <a:ext cx="5428852" cy="4466243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849" y="13272829"/>
            <a:ext cx="5428852" cy="446624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30195" y="174823"/>
            <a:ext cx="6872022" cy="8578506"/>
            <a:chOff x="130195" y="174823"/>
            <a:chExt cx="6872022" cy="8578506"/>
          </a:xfrm>
        </p:grpSpPr>
        <p:sp>
          <p:nvSpPr>
            <p:cNvPr id="4" name="TextBox 3"/>
            <p:cNvSpPr txBox="1"/>
            <p:nvPr/>
          </p:nvSpPr>
          <p:spPr>
            <a:xfrm>
              <a:off x="130195" y="174823"/>
              <a:ext cx="4454966" cy="307777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Arial"/>
                  <a:cs typeface="Arial"/>
                </a:rPr>
                <a:t>Bainer</a:t>
              </a:r>
              <a:r>
                <a:rPr lang="en-US" sz="1400" b="1" dirty="0" smtClean="0">
                  <a:latin typeface="Arial"/>
                  <a:cs typeface="Arial"/>
                </a:rPr>
                <a:t> and </a:t>
              </a:r>
              <a:r>
                <a:rPr lang="en-US" sz="1400" b="1" dirty="0" err="1" smtClean="0">
                  <a:latin typeface="Arial"/>
                  <a:cs typeface="Arial"/>
                </a:rPr>
                <a:t>Veneris</a:t>
              </a:r>
              <a:r>
                <a:rPr lang="en-US" sz="1400" b="1" dirty="0" smtClean="0">
                  <a:latin typeface="Arial"/>
                  <a:cs typeface="Arial"/>
                </a:rPr>
                <a:t>, </a:t>
              </a:r>
              <a:r>
                <a:rPr lang="en-US" sz="1400" b="1" i="1" dirty="0" smtClean="0">
                  <a:latin typeface="Arial"/>
                  <a:cs typeface="Arial"/>
                </a:rPr>
                <a:t>et al</a:t>
              </a:r>
              <a:r>
                <a:rPr lang="en-US" sz="1400" b="1" dirty="0" smtClean="0">
                  <a:latin typeface="Arial"/>
                  <a:cs typeface="Arial"/>
                </a:rPr>
                <a:t>.  Supplemental Figure S1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225053" y="520330"/>
              <a:ext cx="3632" cy="1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 b="1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41845" y="1122133"/>
              <a:ext cx="319257" cy="307777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747018" y="1122133"/>
              <a:ext cx="314321" cy="307777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/>
                  <a:cs typeface="Arial"/>
                </a:rPr>
                <a:t>C</a:t>
              </a:r>
              <a:endParaRPr lang="en-US" sz="1400" b="1" dirty="0">
                <a:latin typeface="Arial"/>
                <a:cs typeface="Arial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2963380" y="298345"/>
              <a:ext cx="1867359" cy="4669630"/>
              <a:chOff x="1266372" y="606966"/>
              <a:chExt cx="1867359" cy="4669630"/>
            </a:xfrm>
          </p:grpSpPr>
          <p:sp>
            <p:nvSpPr>
              <p:cNvPr id="23" name="Text Box 43"/>
              <p:cNvSpPr txBox="1">
                <a:spLocks noChangeArrowheads="1"/>
              </p:cNvSpPr>
              <p:nvPr/>
            </p:nvSpPr>
            <p:spPr bwMode="auto">
              <a:xfrm rot="16200000" flipH="1">
                <a:off x="707495" y="1498997"/>
                <a:ext cx="1870391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ea typeface="Arial" charset="0"/>
                    <a:cs typeface="Arial" charset="0"/>
                  </a:rPr>
                  <a:t>24 hr -80ºC</a:t>
                </a:r>
              </a:p>
            </p:txBody>
          </p:sp>
          <p:pic>
            <p:nvPicPr>
              <p:cNvPr id="24" name="Picture 44" descr="Spleen 02 Feb 08.jpg                                           000001D5USERSSHARED                    00000000:"/>
              <p:cNvPicPr>
                <a:picLocks noChangeAspect="1" noChangeArrowheads="1"/>
              </p:cNvPicPr>
              <p:nvPr/>
            </p:nvPicPr>
            <p:blipFill>
              <a:blip r:embed="rId3"/>
              <a:srcRect l="31798" t="12056" r="41967" b="28748"/>
              <a:stretch>
                <a:fillRect/>
              </a:stretch>
            </p:blipFill>
            <p:spPr bwMode="auto">
              <a:xfrm>
                <a:off x="1292298" y="2547271"/>
                <a:ext cx="976398" cy="272932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26" name="Text Box 50"/>
              <p:cNvSpPr txBox="1">
                <a:spLocks noChangeArrowheads="1"/>
              </p:cNvSpPr>
              <p:nvPr/>
            </p:nvSpPr>
            <p:spPr bwMode="auto">
              <a:xfrm rot="16200000" flipH="1">
                <a:off x="813792" y="1844020"/>
                <a:ext cx="118216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ea typeface="Arial" charset="0"/>
                    <a:cs typeface="Arial" charset="0"/>
                  </a:rPr>
                  <a:t>Unstained</a:t>
                </a:r>
              </a:p>
            </p:txBody>
          </p:sp>
          <p:sp>
            <p:nvSpPr>
              <p:cNvPr id="27" name="Text Box 51"/>
              <p:cNvSpPr txBox="1">
                <a:spLocks noChangeArrowheads="1"/>
              </p:cNvSpPr>
              <p:nvPr/>
            </p:nvSpPr>
            <p:spPr bwMode="auto">
              <a:xfrm rot="16200000" flipH="1">
                <a:off x="930011" y="1451784"/>
                <a:ext cx="196663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200" b="1" dirty="0">
                    <a:solidFill>
                      <a:srgbClr val="000000"/>
                    </a:solidFill>
                    <a:latin typeface="Arial"/>
                    <a:ea typeface="Arial" charset="0"/>
                    <a:cs typeface="Arial" charset="0"/>
                  </a:rPr>
                  <a:t>24 hr -80ºC, </a:t>
                </a:r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ea typeface="Arial" charset="0"/>
                    <a:cs typeface="Arial" charset="0"/>
                  </a:rPr>
                  <a:t>H&amp;E</a:t>
                </a:r>
                <a:endParaRPr lang="en-US" sz="1200" b="1" dirty="0">
                  <a:solidFill>
                    <a:srgbClr val="000000"/>
                  </a:solidFill>
                  <a:latin typeface="Arial"/>
                  <a:ea typeface="Arial" charset="0"/>
                  <a:cs typeface="Arial" charset="0"/>
                </a:endParaRPr>
              </a:p>
            </p:txBody>
          </p:sp>
          <p:sp>
            <p:nvSpPr>
              <p:cNvPr id="28" name="Text Box 52"/>
              <p:cNvSpPr txBox="1">
                <a:spLocks noChangeArrowheads="1"/>
              </p:cNvSpPr>
              <p:nvPr/>
            </p:nvSpPr>
            <p:spPr bwMode="auto">
              <a:xfrm rot="16200000" flipH="1">
                <a:off x="1189686" y="1469943"/>
                <a:ext cx="192850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ea typeface="Arial" charset="0"/>
                    <a:cs typeface="Arial" charset="0"/>
                  </a:rPr>
                  <a:t>H&amp;E</a:t>
                </a:r>
                <a:r>
                  <a:rPr lang="en-US" sz="1200" b="1" dirty="0">
                    <a:solidFill>
                      <a:srgbClr val="000000"/>
                    </a:solidFill>
                    <a:latin typeface="Arial"/>
                    <a:ea typeface="Arial" charset="0"/>
                    <a:cs typeface="Arial" charset="0"/>
                  </a:rPr>
                  <a:t>, 25 ºC 15 min</a:t>
                </a: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2292436" y="3791752"/>
                <a:ext cx="841295" cy="628440"/>
                <a:chOff x="2292436" y="3791752"/>
                <a:chExt cx="841295" cy="628440"/>
              </a:xfrm>
            </p:grpSpPr>
            <p:sp>
              <p:nvSpPr>
                <p:cNvPr id="31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403734" y="3791752"/>
                  <a:ext cx="729997" cy="2778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Arial"/>
                      <a:ea typeface="Arial" charset="0"/>
                      <a:cs typeface="Arial" charset="0"/>
                    </a:rPr>
                    <a:t>28S</a:t>
                  </a:r>
                </a:p>
              </p:txBody>
            </p:sp>
            <p:sp>
              <p:nvSpPr>
                <p:cNvPr id="3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389206" y="4142357"/>
                  <a:ext cx="695495" cy="2778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Arial"/>
                      <a:ea typeface="Arial" charset="0"/>
                      <a:cs typeface="Arial" charset="0"/>
                    </a:rPr>
                    <a:t>18S</a:t>
                  </a:r>
                </a:p>
              </p:txBody>
            </p:sp>
            <p:sp>
              <p:nvSpPr>
                <p:cNvPr id="56" name="Line 41"/>
                <p:cNvSpPr>
                  <a:spLocks noChangeShapeType="1"/>
                </p:cNvSpPr>
                <p:nvPr/>
              </p:nvSpPr>
              <p:spPr bwMode="auto">
                <a:xfrm>
                  <a:off x="2292436" y="3948146"/>
                  <a:ext cx="143688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latin typeface="Arial"/>
                  </a:endParaRPr>
                </a:p>
              </p:txBody>
            </p:sp>
            <p:sp>
              <p:nvSpPr>
                <p:cNvPr id="58" name="Line 41"/>
                <p:cNvSpPr>
                  <a:spLocks noChangeShapeType="1"/>
                </p:cNvSpPr>
                <p:nvPr/>
              </p:nvSpPr>
              <p:spPr bwMode="auto">
                <a:xfrm>
                  <a:off x="2302396" y="4302336"/>
                  <a:ext cx="143688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latin typeface="Arial"/>
                  </a:endParaRPr>
                </a:p>
              </p:txBody>
            </p:sp>
          </p:grpSp>
        </p:grpSp>
        <p:pic>
          <p:nvPicPr>
            <p:cNvPr id="17" name="Picture 28" descr="Agilient_day14crop_08Jan08"/>
            <p:cNvPicPr>
              <a:picLocks noChangeAspect="1" noChangeArrowheads="1"/>
            </p:cNvPicPr>
            <p:nvPr/>
          </p:nvPicPr>
          <p:blipFill>
            <a:blip r:embed="rId4"/>
            <a:srcRect l="32844" t="21107" r="60834" b="7115"/>
            <a:stretch>
              <a:fillRect/>
            </a:stretch>
          </p:blipFill>
          <p:spPr bwMode="auto">
            <a:xfrm>
              <a:off x="5035421" y="2236736"/>
              <a:ext cx="228610" cy="222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0" descr="Agilient_day14crop_08Jan08"/>
            <p:cNvPicPr>
              <a:picLocks noChangeAspect="1" noChangeArrowheads="1"/>
            </p:cNvPicPr>
            <p:nvPr/>
          </p:nvPicPr>
          <p:blipFill>
            <a:blip r:embed="rId4"/>
            <a:srcRect l="60832" t="21322" r="31837" b="6847"/>
            <a:stretch>
              <a:fillRect/>
            </a:stretch>
          </p:blipFill>
          <p:spPr bwMode="auto">
            <a:xfrm>
              <a:off x="5875210" y="2236736"/>
              <a:ext cx="265010" cy="2223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31" descr="Agilient_day14crop_08Jan08"/>
            <p:cNvPicPr>
              <a:picLocks noChangeAspect="1" noChangeArrowheads="1"/>
            </p:cNvPicPr>
            <p:nvPr/>
          </p:nvPicPr>
          <p:blipFill>
            <a:blip r:embed="rId4"/>
            <a:srcRect l="75340" t="21106" r="17360" b="6847"/>
            <a:stretch>
              <a:fillRect/>
            </a:stretch>
          </p:blipFill>
          <p:spPr bwMode="auto">
            <a:xfrm>
              <a:off x="5591401" y="2236736"/>
              <a:ext cx="263933" cy="2230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32" descr="Agilient_day14crop_08Jan08"/>
            <p:cNvPicPr>
              <a:picLocks noChangeAspect="1" noChangeArrowheads="1"/>
            </p:cNvPicPr>
            <p:nvPr/>
          </p:nvPicPr>
          <p:blipFill>
            <a:blip r:embed="rId4"/>
            <a:srcRect l="46412" t="21106" r="45992" b="7332"/>
            <a:stretch>
              <a:fillRect/>
            </a:stretch>
          </p:blipFill>
          <p:spPr bwMode="auto">
            <a:xfrm>
              <a:off x="5294128" y="2236736"/>
              <a:ext cx="274664" cy="2215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38"/>
            <p:cNvSpPr txBox="1">
              <a:spLocks noChangeArrowheads="1"/>
            </p:cNvSpPr>
            <p:nvPr/>
          </p:nvSpPr>
          <p:spPr bwMode="auto">
            <a:xfrm rot="16200000">
              <a:off x="4683628" y="1466701"/>
              <a:ext cx="11430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200" b="1" dirty="0" smtClean="0">
                  <a:solidFill>
                    <a:srgbClr val="000000"/>
                  </a:solidFill>
                  <a:latin typeface="Arial"/>
                  <a:ea typeface="Arial" charset="0"/>
                  <a:cs typeface="Arial" charset="0"/>
                </a:rPr>
                <a:t>HA-MKK4</a:t>
              </a:r>
              <a:endParaRPr lang="en-US" sz="1200" b="1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endParaRPr>
            </a:p>
          </p:txBody>
        </p:sp>
        <p:sp>
          <p:nvSpPr>
            <p:cNvPr id="10" name="Text Box 39"/>
            <p:cNvSpPr txBox="1">
              <a:spLocks noChangeArrowheads="1"/>
            </p:cNvSpPr>
            <p:nvPr/>
          </p:nvSpPr>
          <p:spPr bwMode="auto">
            <a:xfrm rot="16200000">
              <a:off x="5295017" y="1559841"/>
              <a:ext cx="110799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200" b="1" dirty="0" smtClean="0">
                  <a:solidFill>
                    <a:srgbClr val="000000"/>
                  </a:solidFill>
                  <a:latin typeface="Arial"/>
                  <a:ea typeface="Arial" charset="0"/>
                  <a:cs typeface="Arial" charset="0"/>
                </a:rPr>
                <a:t>Vector</a:t>
              </a:r>
              <a:endParaRPr lang="en-US" sz="1200" b="1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/>
          </p:nvSpPr>
          <p:spPr bwMode="auto">
            <a:xfrm>
              <a:off x="5068033" y="2018127"/>
              <a:ext cx="424016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200" b="1">
                <a:latin typeface="Arial"/>
              </a:endParaRPr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>
              <a:off x="5653816" y="2019606"/>
              <a:ext cx="424016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200" b="1">
                <a:latin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11681" y="197932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1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294128" y="197932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2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91401" y="197741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1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73848" y="197741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2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61" name="Text Box 48"/>
            <p:cNvSpPr txBox="1">
              <a:spLocks noChangeArrowheads="1"/>
            </p:cNvSpPr>
            <p:nvPr/>
          </p:nvSpPr>
          <p:spPr bwMode="auto">
            <a:xfrm>
              <a:off x="6272220" y="3124832"/>
              <a:ext cx="729997" cy="277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 charset="0"/>
                  <a:cs typeface="Arial" charset="0"/>
                </a:rPr>
                <a:t>28S</a:t>
              </a:r>
            </a:p>
          </p:txBody>
        </p:sp>
        <p:sp>
          <p:nvSpPr>
            <p:cNvPr id="62" name="Text Box 49"/>
            <p:cNvSpPr txBox="1">
              <a:spLocks noChangeArrowheads="1"/>
            </p:cNvSpPr>
            <p:nvPr/>
          </p:nvSpPr>
          <p:spPr bwMode="auto">
            <a:xfrm>
              <a:off x="6257692" y="3416087"/>
              <a:ext cx="695495" cy="277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 charset="0"/>
                  <a:cs typeface="Arial" charset="0"/>
                </a:rPr>
                <a:t>18S</a:t>
              </a:r>
            </a:p>
          </p:txBody>
        </p:sp>
        <p:sp>
          <p:nvSpPr>
            <p:cNvPr id="63" name="Line 41"/>
            <p:cNvSpPr>
              <a:spLocks noChangeShapeType="1"/>
            </p:cNvSpPr>
            <p:nvPr/>
          </p:nvSpPr>
          <p:spPr bwMode="auto">
            <a:xfrm>
              <a:off x="6160922" y="3281226"/>
              <a:ext cx="143688" cy="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200" b="1">
                <a:latin typeface="Arial"/>
              </a:endParaRPr>
            </a:p>
          </p:txBody>
        </p:sp>
        <p:sp>
          <p:nvSpPr>
            <p:cNvPr id="64" name="Line 41"/>
            <p:cNvSpPr>
              <a:spLocks noChangeShapeType="1"/>
            </p:cNvSpPr>
            <p:nvPr/>
          </p:nvSpPr>
          <p:spPr bwMode="auto">
            <a:xfrm>
              <a:off x="6170882" y="3576066"/>
              <a:ext cx="143688" cy="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200" b="1">
                <a:latin typeface="Arial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87375" y="1268126"/>
              <a:ext cx="1949450" cy="2140182"/>
              <a:chOff x="85725" y="1979326"/>
              <a:chExt cx="1949450" cy="2140182"/>
            </a:xfrm>
          </p:grpSpPr>
          <p:pic>
            <p:nvPicPr>
              <p:cNvPr id="42" name="Picture 5" descr="actin-19May09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10000"/>
                <a:grayscl/>
              </a:blip>
              <a:srcRect l="36449" t="39832" r="50925" b="43799"/>
              <a:stretch>
                <a:fillRect/>
              </a:stretch>
            </p:blipFill>
            <p:spPr bwMode="auto">
              <a:xfrm>
                <a:off x="85725" y="3595633"/>
                <a:ext cx="812800" cy="5238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43" name="Picture 6" descr="HA_18May09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10000"/>
                <a:grayscl/>
              </a:blip>
              <a:srcRect l="22546" t="30082" r="62539" b="53233"/>
              <a:stretch>
                <a:fillRect/>
              </a:stretch>
            </p:blipFill>
            <p:spPr bwMode="auto">
              <a:xfrm>
                <a:off x="85725" y="2939887"/>
                <a:ext cx="812800" cy="5432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5" name="Text Box 8"/>
              <p:cNvSpPr txBox="1">
                <a:spLocks noChangeArrowheads="1"/>
              </p:cNvSpPr>
              <p:nvPr/>
            </p:nvSpPr>
            <p:spPr bwMode="auto">
              <a:xfrm>
                <a:off x="1116012" y="3079560"/>
                <a:ext cx="91281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 dirty="0">
                    <a:latin typeface="Arial"/>
                    <a:cs typeface="Arial"/>
                  </a:rPr>
                  <a:t>HA-MKK4</a:t>
                </a:r>
              </a:p>
            </p:txBody>
          </p:sp>
          <p:sp>
            <p:nvSpPr>
              <p:cNvPr id="46" name="Text Box 9"/>
              <p:cNvSpPr txBox="1">
                <a:spLocks noChangeArrowheads="1"/>
              </p:cNvSpPr>
              <p:nvPr/>
            </p:nvSpPr>
            <p:spPr bwMode="auto">
              <a:xfrm>
                <a:off x="1122362" y="3733610"/>
                <a:ext cx="91281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 dirty="0">
                    <a:latin typeface="Arial"/>
                    <a:cs typeface="Arial"/>
                  </a:rPr>
                  <a:t>Actin</a:t>
                </a:r>
              </a:p>
            </p:txBody>
          </p:sp>
          <p:sp>
            <p:nvSpPr>
              <p:cNvPr id="47" name="Text Box 10"/>
              <p:cNvSpPr txBox="1">
                <a:spLocks noChangeArrowheads="1"/>
              </p:cNvSpPr>
              <p:nvPr/>
            </p:nvSpPr>
            <p:spPr bwMode="auto">
              <a:xfrm rot="16200000">
                <a:off x="254222" y="2402325"/>
                <a:ext cx="72821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 dirty="0" smtClean="0">
                    <a:latin typeface="Arial"/>
                    <a:cs typeface="Arial"/>
                  </a:rPr>
                  <a:t>Vector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48" name="Text Box 11"/>
              <p:cNvSpPr txBox="1">
                <a:spLocks noChangeArrowheads="1"/>
              </p:cNvSpPr>
              <p:nvPr/>
            </p:nvSpPr>
            <p:spPr bwMode="auto">
              <a:xfrm rot="16200000">
                <a:off x="-122285" y="2303631"/>
                <a:ext cx="92561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 b="1" dirty="0" smtClean="0">
                    <a:latin typeface="Arial"/>
                    <a:cs typeface="Arial"/>
                  </a:rPr>
                  <a:t>HA-MKK4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49" name="Line 41"/>
              <p:cNvSpPr>
                <a:spLocks noChangeShapeType="1"/>
              </p:cNvSpPr>
              <p:nvPr/>
            </p:nvSpPr>
            <p:spPr bwMode="auto">
              <a:xfrm>
                <a:off x="993775" y="3244660"/>
                <a:ext cx="143688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200" b="1">
                  <a:latin typeface="Arial"/>
                </a:endParaRPr>
              </a:p>
            </p:txBody>
          </p:sp>
          <p:sp>
            <p:nvSpPr>
              <p:cNvPr id="50" name="Line 41"/>
              <p:cNvSpPr>
                <a:spLocks noChangeShapeType="1"/>
              </p:cNvSpPr>
              <p:nvPr/>
            </p:nvSpPr>
            <p:spPr bwMode="auto">
              <a:xfrm>
                <a:off x="1025525" y="3886010"/>
                <a:ext cx="143688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200" b="1">
                  <a:latin typeface="Arial"/>
                </a:endParaRP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349335" y="1122133"/>
              <a:ext cx="319257" cy="307777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54805" y="5192356"/>
              <a:ext cx="314321" cy="307777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/>
                  <a:cs typeface="Arial"/>
                </a:rPr>
                <a:t>D</a:t>
              </a:r>
              <a:endParaRPr lang="en-US" sz="1400" b="1" dirty="0">
                <a:latin typeface="Arial"/>
                <a:cs typeface="Arial"/>
              </a:endParaRP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7"/>
                <a:srcRect l="6550" t="15062" r="4750" b="5952"/>
                <a:stretch>
                  <a:fillRect/>
                </a:stretch>
              </p:blipFill>
            </mc:Choice>
            <mc:Fallback>
              <p:blipFill>
                <a:blip r:embed="rId8"/>
                <a:srcRect l="6550" t="15062" r="4750" b="5952"/>
                <a:stretch>
                  <a:fillRect/>
                </a:stretch>
              </p:blipFill>
            </mc:Fallback>
          </mc:AlternateContent>
          <p:spPr>
            <a:xfrm>
              <a:off x="1061996" y="5181600"/>
              <a:ext cx="4793338" cy="3522133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1989281" y="8476330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10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399696" y="8476330"/>
              <a:ext cx="27025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655934" y="8476330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20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299863" y="8476330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30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40135" y="8476330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40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603790" y="8476330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50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255564" y="8476330"/>
              <a:ext cx="36866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60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020004" y="7763931"/>
              <a:ext cx="27025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7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020004" y="7162800"/>
              <a:ext cx="27025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8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013630" y="6561663"/>
              <a:ext cx="27025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/>
                </a:rPr>
                <a:t>9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989137" y="5985934"/>
              <a:ext cx="30321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</a:rPr>
                <a:t>10</a:t>
              </a:r>
              <a:endParaRPr lang="en-US" sz="1200" b="1" dirty="0">
                <a:latin typeface="Arial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80669" y="5386293"/>
              <a:ext cx="30321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</a:rPr>
                <a:t>11</a:t>
              </a:r>
              <a:endParaRPr lang="en-US" sz="1200" b="1" dirty="0">
                <a:latin typeface="Arial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 rot="16200000">
              <a:off x="-88876" y="6704208"/>
              <a:ext cx="1696298" cy="444416"/>
              <a:chOff x="-1689100" y="5346244"/>
              <a:chExt cx="1696298" cy="444416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-1689100" y="5346244"/>
                <a:ext cx="16962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Expression Estimate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-1450252" y="5536744"/>
                <a:ext cx="121860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itchFamily="34" charset="0"/>
                    <a:cs typeface="Arial" pitchFamily="34" charset="0"/>
                  </a:rPr>
                  <a:t>(Arbitrary Units)</a:t>
                </a:r>
                <a:endParaRPr lang="en-US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79" name="Text Box 8"/>
          <p:cNvSpPr txBox="1">
            <a:spLocks noChangeArrowheads="1"/>
          </p:cNvSpPr>
          <p:nvPr/>
        </p:nvSpPr>
        <p:spPr bwMode="auto">
          <a:xfrm>
            <a:off x="1495742" y="2558860"/>
            <a:ext cx="120857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>
                <a:latin typeface="Arial"/>
                <a:cs typeface="Arial"/>
              </a:rPr>
              <a:t>(HA.11 antibody)</a:t>
            </a:r>
            <a:endParaRPr lang="en-US"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</TotalTime>
  <Words>67</Words>
  <Application>Microsoft Office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Carrie Rinker-Schaeffer</dc:creator>
  <cp:lastModifiedBy>CBIS</cp:lastModifiedBy>
  <cp:revision>18</cp:revision>
  <dcterms:created xsi:type="dcterms:W3CDTF">2011-11-10T19:09:12Z</dcterms:created>
  <dcterms:modified xsi:type="dcterms:W3CDTF">2011-12-08T21:34:15Z</dcterms:modified>
</cp:coreProperties>
</file>