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72" r:id="rId2"/>
    <p:sldId id="265" r:id="rId3"/>
    <p:sldId id="271" r:id="rId4"/>
    <p:sldId id="266" r:id="rId5"/>
    <p:sldId id="258" r:id="rId6"/>
    <p:sldId id="261" r:id="rId7"/>
    <p:sldId id="263" r:id="rId8"/>
    <p:sldId id="269" r:id="rId9"/>
    <p:sldId id="267" r:id="rId10"/>
    <p:sldId id="268" r:id="rId11"/>
    <p:sldId id="270" r:id="rId12"/>
    <p:sldId id="262" r:id="rId13"/>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9" d="100"/>
          <a:sy n="89" d="100"/>
        </p:scale>
        <p:origin x="-1267"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15C9DB6-3B83-4D18-B148-1AA14C090954}" type="datetimeFigureOut">
              <a:rPr kumimoji="1" lang="ja-JP" altLang="en-US" smtClean="0"/>
              <a:t>2014/3/26</a:t>
            </a:fld>
            <a:endParaRPr kumimoji="1" lang="ja-JP" altLang="en-US"/>
          </a:p>
        </p:txBody>
      </p:sp>
      <p:sp>
        <p:nvSpPr>
          <p:cNvPr id="4" name="スライド イメージ プレースホルダー 3"/>
          <p:cNvSpPr>
            <a:spLocks noGrp="1" noRot="1" noChangeAspect="1"/>
          </p:cNvSpPr>
          <p:nvPr>
            <p:ph type="sldImg" idx="2"/>
          </p:nvPr>
        </p:nvSpPr>
        <p:spPr>
          <a:xfrm>
            <a:off x="919163" y="744538"/>
            <a:ext cx="4960937"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4"/>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4"/>
            <a:ext cx="2945659" cy="496332"/>
          </a:xfrm>
          <a:prstGeom prst="rect">
            <a:avLst/>
          </a:prstGeom>
        </p:spPr>
        <p:txBody>
          <a:bodyPr vert="horz" lIns="91440" tIns="45720" rIns="91440" bIns="45720" rtlCol="0" anchor="b"/>
          <a:lstStyle>
            <a:lvl1pPr algn="r">
              <a:defRPr sz="1200"/>
            </a:lvl1pPr>
          </a:lstStyle>
          <a:p>
            <a:fld id="{F3071F1A-6215-4272-891E-230B90E2700B}" type="slidenum">
              <a:rPr kumimoji="1" lang="ja-JP" altLang="en-US" smtClean="0"/>
              <a:t>‹#›</a:t>
            </a:fld>
            <a:endParaRPr kumimoji="1" lang="ja-JP" altLang="en-US"/>
          </a:p>
        </p:txBody>
      </p:sp>
    </p:spTree>
    <p:extLst>
      <p:ext uri="{BB962C8B-B14F-4D97-AF65-F5344CB8AC3E}">
        <p14:creationId xmlns:p14="http://schemas.microsoft.com/office/powerpoint/2010/main" val="299389569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
        <p:nvSpPr>
          <p:cNvPr id="2048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fld id="{E0D12E02-0C6D-412B-B715-26309827D369}" type="slidenum">
              <a:rPr lang="ja-JP" altLang="en-US" smtClean="0"/>
              <a:pPr eaLnBrk="1" hangingPunct="1"/>
              <a:t>2</a:t>
            </a:fld>
            <a:endParaRPr lang="ja-JP"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
        <p:nvSpPr>
          <p:cNvPr id="2253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fld id="{D3DEE7E9-7DF4-4348-804E-0E18D43F47D0}" type="slidenum">
              <a:rPr lang="ja-JP" altLang="en-US" smtClean="0"/>
              <a:pPr eaLnBrk="1" hangingPunct="1"/>
              <a:t>4</a:t>
            </a:fld>
            <a:endParaRPr lang="ja-JP"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
        <p:nvSpPr>
          <p:cNvPr id="22532"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1363" indent="-284163" eaLnBrk="0" hangingPunct="0">
              <a:spcBef>
                <a:spcPct val="30000"/>
              </a:spcBef>
              <a:defRPr kumimoji="1" sz="1200">
                <a:solidFill>
                  <a:schemeClr val="tx1"/>
                </a:solidFill>
                <a:latin typeface="Calibri" pitchFamily="34" charset="0"/>
                <a:ea typeface="ＭＳ Ｐゴシック" pitchFamily="50" charset="-128"/>
              </a:defRPr>
            </a:lvl2pPr>
            <a:lvl3pPr marL="1141413" indent="-227013" eaLnBrk="0" hangingPunct="0">
              <a:spcBef>
                <a:spcPct val="30000"/>
              </a:spcBef>
              <a:defRPr kumimoji="1" sz="1200">
                <a:solidFill>
                  <a:schemeClr val="tx1"/>
                </a:solidFill>
                <a:latin typeface="Calibri" pitchFamily="34" charset="0"/>
                <a:ea typeface="ＭＳ Ｐゴシック" pitchFamily="50" charset="-128"/>
              </a:defRPr>
            </a:lvl3pPr>
            <a:lvl4pPr marL="1597025" indent="-227013" eaLnBrk="0" hangingPunct="0">
              <a:spcBef>
                <a:spcPct val="30000"/>
              </a:spcBef>
              <a:defRPr kumimoji="1" sz="1200">
                <a:solidFill>
                  <a:schemeClr val="tx1"/>
                </a:solidFill>
                <a:latin typeface="Calibri" pitchFamily="34" charset="0"/>
                <a:ea typeface="ＭＳ Ｐゴシック" pitchFamily="50" charset="-128"/>
              </a:defRPr>
            </a:lvl4pPr>
            <a:lvl5pPr marL="2054225" indent="-227013" eaLnBrk="0" hangingPunct="0">
              <a:spcBef>
                <a:spcPct val="30000"/>
              </a:spcBef>
              <a:defRPr kumimoji="1" sz="1200">
                <a:solidFill>
                  <a:schemeClr val="tx1"/>
                </a:solidFill>
                <a:latin typeface="Calibri" pitchFamily="34" charset="0"/>
                <a:ea typeface="ＭＳ Ｐゴシック" pitchFamily="50" charset="-128"/>
              </a:defRPr>
            </a:lvl5pPr>
            <a:lvl6pPr marL="2511425" indent="-227013"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68625" indent="-227013"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5825" indent="-227013"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3025" indent="-227013"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F25404C6-E398-4896-B0C7-124EAB76014C}" type="slidenum">
              <a:rPr lang="ja-JP" altLang="en-US" smtClean="0">
                <a:latin typeface="Arial" charset="0"/>
              </a:rPr>
              <a:pPr eaLnBrk="1" hangingPunct="1">
                <a:spcBef>
                  <a:spcPct val="0"/>
                </a:spcBef>
              </a:pPr>
              <a:t>5</a:t>
            </a:fld>
            <a:endParaRPr lang="ja-JP" alt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
        <p:nvSpPr>
          <p:cNvPr id="2560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1363" indent="-284163" eaLnBrk="0" hangingPunct="0">
              <a:spcBef>
                <a:spcPct val="30000"/>
              </a:spcBef>
              <a:defRPr kumimoji="1" sz="1200">
                <a:solidFill>
                  <a:schemeClr val="tx1"/>
                </a:solidFill>
                <a:latin typeface="Calibri" pitchFamily="34" charset="0"/>
                <a:ea typeface="ＭＳ Ｐゴシック" pitchFamily="50" charset="-128"/>
              </a:defRPr>
            </a:lvl2pPr>
            <a:lvl3pPr marL="1141413" indent="-227013" eaLnBrk="0" hangingPunct="0">
              <a:spcBef>
                <a:spcPct val="30000"/>
              </a:spcBef>
              <a:defRPr kumimoji="1" sz="1200">
                <a:solidFill>
                  <a:schemeClr val="tx1"/>
                </a:solidFill>
                <a:latin typeface="Calibri" pitchFamily="34" charset="0"/>
                <a:ea typeface="ＭＳ Ｐゴシック" pitchFamily="50" charset="-128"/>
              </a:defRPr>
            </a:lvl3pPr>
            <a:lvl4pPr marL="1597025" indent="-227013" eaLnBrk="0" hangingPunct="0">
              <a:spcBef>
                <a:spcPct val="30000"/>
              </a:spcBef>
              <a:defRPr kumimoji="1" sz="1200">
                <a:solidFill>
                  <a:schemeClr val="tx1"/>
                </a:solidFill>
                <a:latin typeface="Calibri" pitchFamily="34" charset="0"/>
                <a:ea typeface="ＭＳ Ｐゴシック" pitchFamily="50" charset="-128"/>
              </a:defRPr>
            </a:lvl4pPr>
            <a:lvl5pPr marL="2054225" indent="-227013" eaLnBrk="0" hangingPunct="0">
              <a:spcBef>
                <a:spcPct val="30000"/>
              </a:spcBef>
              <a:defRPr kumimoji="1" sz="1200">
                <a:solidFill>
                  <a:schemeClr val="tx1"/>
                </a:solidFill>
                <a:latin typeface="Calibri" pitchFamily="34" charset="0"/>
                <a:ea typeface="ＭＳ Ｐゴシック" pitchFamily="50" charset="-128"/>
              </a:defRPr>
            </a:lvl5pPr>
            <a:lvl6pPr marL="2511425" indent="-227013"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68625" indent="-227013"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5825" indent="-227013"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3025" indent="-227013"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F19D73F1-7A58-4951-90CF-A285D7165F7A}" type="slidenum">
              <a:rPr lang="ja-JP" altLang="en-US" smtClean="0">
                <a:latin typeface="Arial" charset="0"/>
              </a:rPr>
              <a:pPr eaLnBrk="1" hangingPunct="1">
                <a:spcBef>
                  <a:spcPct val="0"/>
                </a:spcBef>
              </a:pPr>
              <a:t>6</a:t>
            </a:fld>
            <a:endParaRPr lang="ja-JP" alt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
        <p:nvSpPr>
          <p:cNvPr id="25604"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fld id="{6673D32B-A349-48D7-9F2D-FBF9ADD66543}" type="slidenum">
              <a:rPr lang="ja-JP" altLang="en-US" smtClean="0"/>
              <a:pPr eaLnBrk="1" hangingPunct="1"/>
              <a:t>7</a:t>
            </a:fld>
            <a:endParaRPr lang="ja-JP"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
        <p:nvSpPr>
          <p:cNvPr id="26628" name="スライド番号プレースホルダー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1363" indent="-284163" eaLnBrk="0" hangingPunct="0">
              <a:spcBef>
                <a:spcPct val="30000"/>
              </a:spcBef>
              <a:defRPr kumimoji="1" sz="1200">
                <a:solidFill>
                  <a:schemeClr val="tx1"/>
                </a:solidFill>
                <a:latin typeface="Calibri" pitchFamily="34" charset="0"/>
                <a:ea typeface="ＭＳ Ｐゴシック" pitchFamily="50" charset="-128"/>
              </a:defRPr>
            </a:lvl2pPr>
            <a:lvl3pPr marL="1141413" indent="-227013" eaLnBrk="0" hangingPunct="0">
              <a:spcBef>
                <a:spcPct val="30000"/>
              </a:spcBef>
              <a:defRPr kumimoji="1" sz="1200">
                <a:solidFill>
                  <a:schemeClr val="tx1"/>
                </a:solidFill>
                <a:latin typeface="Calibri" pitchFamily="34" charset="0"/>
                <a:ea typeface="ＭＳ Ｐゴシック" pitchFamily="50" charset="-128"/>
              </a:defRPr>
            </a:lvl3pPr>
            <a:lvl4pPr marL="1597025" indent="-227013" eaLnBrk="0" hangingPunct="0">
              <a:spcBef>
                <a:spcPct val="30000"/>
              </a:spcBef>
              <a:defRPr kumimoji="1" sz="1200">
                <a:solidFill>
                  <a:schemeClr val="tx1"/>
                </a:solidFill>
                <a:latin typeface="Calibri" pitchFamily="34" charset="0"/>
                <a:ea typeface="ＭＳ Ｐゴシック" pitchFamily="50" charset="-128"/>
              </a:defRPr>
            </a:lvl4pPr>
            <a:lvl5pPr marL="2054225" indent="-227013" eaLnBrk="0" hangingPunct="0">
              <a:spcBef>
                <a:spcPct val="30000"/>
              </a:spcBef>
              <a:defRPr kumimoji="1" sz="1200">
                <a:solidFill>
                  <a:schemeClr val="tx1"/>
                </a:solidFill>
                <a:latin typeface="Calibri" pitchFamily="34" charset="0"/>
                <a:ea typeface="ＭＳ Ｐゴシック" pitchFamily="50" charset="-128"/>
              </a:defRPr>
            </a:lvl5pPr>
            <a:lvl6pPr marL="2511425" indent="-227013"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68625" indent="-227013"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5825" indent="-227013"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3025" indent="-227013"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6F9722CE-6160-44A8-9362-C0E6BF18CA00}" type="slidenum">
              <a:rPr lang="ja-JP" altLang="en-US" smtClean="0">
                <a:latin typeface="Arial" charset="0"/>
              </a:rPr>
              <a:pPr eaLnBrk="1" hangingPunct="1">
                <a:spcBef>
                  <a:spcPct val="0"/>
                </a:spcBef>
              </a:pPr>
              <a:t>12</a:t>
            </a:fld>
            <a:endParaRPr lang="ja-JP" alt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E342AA16-7DB7-476E-9B4C-6B1ED1F316BA}" type="datetimeFigureOut">
              <a:rPr kumimoji="1" lang="ja-JP" altLang="en-US" smtClean="0"/>
              <a:t>2014/3/26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D8A3300-B9AC-48DB-A249-DF7BCDC8BCAA}" type="slidenum">
              <a:rPr kumimoji="1" lang="ja-JP" altLang="en-US" smtClean="0"/>
              <a:t>‹#›</a:t>
            </a:fld>
            <a:endParaRPr kumimoji="1" lang="ja-JP" altLang="en-US"/>
          </a:p>
        </p:txBody>
      </p:sp>
    </p:spTree>
    <p:extLst>
      <p:ext uri="{BB962C8B-B14F-4D97-AF65-F5344CB8AC3E}">
        <p14:creationId xmlns:p14="http://schemas.microsoft.com/office/powerpoint/2010/main" val="2454867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342AA16-7DB7-476E-9B4C-6B1ED1F316BA}" type="datetimeFigureOut">
              <a:rPr kumimoji="1" lang="ja-JP" altLang="en-US" smtClean="0"/>
              <a:t>2014/3/26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D8A3300-B9AC-48DB-A249-DF7BCDC8BCAA}" type="slidenum">
              <a:rPr kumimoji="1" lang="ja-JP" altLang="en-US" smtClean="0"/>
              <a:t>‹#›</a:t>
            </a:fld>
            <a:endParaRPr kumimoji="1" lang="ja-JP" altLang="en-US"/>
          </a:p>
        </p:txBody>
      </p:sp>
    </p:spTree>
    <p:extLst>
      <p:ext uri="{BB962C8B-B14F-4D97-AF65-F5344CB8AC3E}">
        <p14:creationId xmlns:p14="http://schemas.microsoft.com/office/powerpoint/2010/main" val="3024900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342AA16-7DB7-476E-9B4C-6B1ED1F316BA}" type="datetimeFigureOut">
              <a:rPr kumimoji="1" lang="ja-JP" altLang="en-US" smtClean="0"/>
              <a:t>2014/3/26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D8A3300-B9AC-48DB-A249-DF7BCDC8BCAA}" type="slidenum">
              <a:rPr kumimoji="1" lang="ja-JP" altLang="en-US" smtClean="0"/>
              <a:t>‹#›</a:t>
            </a:fld>
            <a:endParaRPr kumimoji="1" lang="ja-JP" altLang="en-US"/>
          </a:p>
        </p:txBody>
      </p:sp>
    </p:spTree>
    <p:extLst>
      <p:ext uri="{BB962C8B-B14F-4D97-AF65-F5344CB8AC3E}">
        <p14:creationId xmlns:p14="http://schemas.microsoft.com/office/powerpoint/2010/main" val="2751570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342AA16-7DB7-476E-9B4C-6B1ED1F316BA}" type="datetimeFigureOut">
              <a:rPr kumimoji="1" lang="ja-JP" altLang="en-US" smtClean="0"/>
              <a:t>2014/3/26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D8A3300-B9AC-48DB-A249-DF7BCDC8BCAA}" type="slidenum">
              <a:rPr kumimoji="1" lang="ja-JP" altLang="en-US" smtClean="0"/>
              <a:t>‹#›</a:t>
            </a:fld>
            <a:endParaRPr kumimoji="1" lang="ja-JP" altLang="en-US"/>
          </a:p>
        </p:txBody>
      </p:sp>
    </p:spTree>
    <p:extLst>
      <p:ext uri="{BB962C8B-B14F-4D97-AF65-F5344CB8AC3E}">
        <p14:creationId xmlns:p14="http://schemas.microsoft.com/office/powerpoint/2010/main" val="2642281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E342AA16-7DB7-476E-9B4C-6B1ED1F316BA}" type="datetimeFigureOut">
              <a:rPr kumimoji="1" lang="ja-JP" altLang="en-US" smtClean="0"/>
              <a:t>2014/3/26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D8A3300-B9AC-48DB-A249-DF7BCDC8BCAA}" type="slidenum">
              <a:rPr kumimoji="1" lang="ja-JP" altLang="en-US" smtClean="0"/>
              <a:t>‹#›</a:t>
            </a:fld>
            <a:endParaRPr kumimoji="1" lang="ja-JP" altLang="en-US"/>
          </a:p>
        </p:txBody>
      </p:sp>
    </p:spTree>
    <p:extLst>
      <p:ext uri="{BB962C8B-B14F-4D97-AF65-F5344CB8AC3E}">
        <p14:creationId xmlns:p14="http://schemas.microsoft.com/office/powerpoint/2010/main" val="3001135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342AA16-7DB7-476E-9B4C-6B1ED1F316BA}" type="datetimeFigureOut">
              <a:rPr kumimoji="1" lang="ja-JP" altLang="en-US" smtClean="0"/>
              <a:t>2014/3/26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D8A3300-B9AC-48DB-A249-DF7BCDC8BCAA}" type="slidenum">
              <a:rPr kumimoji="1" lang="ja-JP" altLang="en-US" smtClean="0"/>
              <a:t>‹#›</a:t>
            </a:fld>
            <a:endParaRPr kumimoji="1" lang="ja-JP" altLang="en-US"/>
          </a:p>
        </p:txBody>
      </p:sp>
    </p:spTree>
    <p:extLst>
      <p:ext uri="{BB962C8B-B14F-4D97-AF65-F5344CB8AC3E}">
        <p14:creationId xmlns:p14="http://schemas.microsoft.com/office/powerpoint/2010/main" val="46146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E342AA16-7DB7-476E-9B4C-6B1ED1F316BA}" type="datetimeFigureOut">
              <a:rPr kumimoji="1" lang="ja-JP" altLang="en-US" smtClean="0"/>
              <a:t>2014/3/26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D8A3300-B9AC-48DB-A249-DF7BCDC8BCAA}" type="slidenum">
              <a:rPr kumimoji="1" lang="ja-JP" altLang="en-US" smtClean="0"/>
              <a:t>‹#›</a:t>
            </a:fld>
            <a:endParaRPr kumimoji="1" lang="ja-JP" altLang="en-US"/>
          </a:p>
        </p:txBody>
      </p:sp>
    </p:spTree>
    <p:extLst>
      <p:ext uri="{BB962C8B-B14F-4D97-AF65-F5344CB8AC3E}">
        <p14:creationId xmlns:p14="http://schemas.microsoft.com/office/powerpoint/2010/main" val="2669941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342AA16-7DB7-476E-9B4C-6B1ED1F316BA}" type="datetimeFigureOut">
              <a:rPr kumimoji="1" lang="ja-JP" altLang="en-US" smtClean="0"/>
              <a:t>2014/3/26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D8A3300-B9AC-48DB-A249-DF7BCDC8BCAA}" type="slidenum">
              <a:rPr kumimoji="1" lang="ja-JP" altLang="en-US" smtClean="0"/>
              <a:t>‹#›</a:t>
            </a:fld>
            <a:endParaRPr kumimoji="1" lang="ja-JP" altLang="en-US"/>
          </a:p>
        </p:txBody>
      </p:sp>
    </p:spTree>
    <p:extLst>
      <p:ext uri="{BB962C8B-B14F-4D97-AF65-F5344CB8AC3E}">
        <p14:creationId xmlns:p14="http://schemas.microsoft.com/office/powerpoint/2010/main" val="1378713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342AA16-7DB7-476E-9B4C-6B1ED1F316BA}" type="datetimeFigureOut">
              <a:rPr kumimoji="1" lang="ja-JP" altLang="en-US" smtClean="0"/>
              <a:t>2014/3/26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D8A3300-B9AC-48DB-A249-DF7BCDC8BCAA}" type="slidenum">
              <a:rPr kumimoji="1" lang="ja-JP" altLang="en-US" smtClean="0"/>
              <a:t>‹#›</a:t>
            </a:fld>
            <a:endParaRPr kumimoji="1" lang="ja-JP" altLang="en-US"/>
          </a:p>
        </p:txBody>
      </p:sp>
    </p:spTree>
    <p:extLst>
      <p:ext uri="{BB962C8B-B14F-4D97-AF65-F5344CB8AC3E}">
        <p14:creationId xmlns:p14="http://schemas.microsoft.com/office/powerpoint/2010/main" val="2698572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342AA16-7DB7-476E-9B4C-6B1ED1F316BA}" type="datetimeFigureOut">
              <a:rPr kumimoji="1" lang="ja-JP" altLang="en-US" smtClean="0"/>
              <a:t>2014/3/26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D8A3300-B9AC-48DB-A249-DF7BCDC8BCAA}" type="slidenum">
              <a:rPr kumimoji="1" lang="ja-JP" altLang="en-US" smtClean="0"/>
              <a:t>‹#›</a:t>
            </a:fld>
            <a:endParaRPr kumimoji="1" lang="ja-JP" altLang="en-US"/>
          </a:p>
        </p:txBody>
      </p:sp>
    </p:spTree>
    <p:extLst>
      <p:ext uri="{BB962C8B-B14F-4D97-AF65-F5344CB8AC3E}">
        <p14:creationId xmlns:p14="http://schemas.microsoft.com/office/powerpoint/2010/main" val="4152098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342AA16-7DB7-476E-9B4C-6B1ED1F316BA}" type="datetimeFigureOut">
              <a:rPr kumimoji="1" lang="ja-JP" altLang="en-US" smtClean="0"/>
              <a:t>2014/3/26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D8A3300-B9AC-48DB-A249-DF7BCDC8BCAA}" type="slidenum">
              <a:rPr kumimoji="1" lang="ja-JP" altLang="en-US" smtClean="0"/>
              <a:t>‹#›</a:t>
            </a:fld>
            <a:endParaRPr kumimoji="1" lang="ja-JP" altLang="en-US"/>
          </a:p>
        </p:txBody>
      </p:sp>
    </p:spTree>
    <p:extLst>
      <p:ext uri="{BB962C8B-B14F-4D97-AF65-F5344CB8AC3E}">
        <p14:creationId xmlns:p14="http://schemas.microsoft.com/office/powerpoint/2010/main" val="1577917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42AA16-7DB7-476E-9B4C-6B1ED1F316BA}" type="datetimeFigureOut">
              <a:rPr kumimoji="1" lang="ja-JP" altLang="en-US" smtClean="0"/>
              <a:t>2014/3/26</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8A3300-B9AC-48DB-A249-DF7BCDC8BCAA}" type="slidenum">
              <a:rPr kumimoji="1" lang="ja-JP" altLang="en-US" smtClean="0"/>
              <a:t>‹#›</a:t>
            </a:fld>
            <a:endParaRPr kumimoji="1" lang="ja-JP" altLang="en-US"/>
          </a:p>
        </p:txBody>
      </p:sp>
    </p:spTree>
    <p:extLst>
      <p:ext uri="{BB962C8B-B14F-4D97-AF65-F5344CB8AC3E}">
        <p14:creationId xmlns:p14="http://schemas.microsoft.com/office/powerpoint/2010/main" val="8735290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07504" y="260648"/>
            <a:ext cx="8795642" cy="6394058"/>
          </a:xfrm>
          <a:prstGeom prst="rect">
            <a:avLst/>
          </a:prstGeom>
        </p:spPr>
        <p:txBody>
          <a:bodyPr wrap="square">
            <a:spAutoFit/>
          </a:bodyPr>
          <a:lstStyle/>
          <a:p>
            <a:r>
              <a:rPr lang="en-US" altLang="ja-JP" sz="1050" b="1" dirty="0">
                <a:latin typeface="Times New Roman" panose="02020603050405020304" pitchFamily="18" charset="0"/>
                <a:cs typeface="Times New Roman" panose="02020603050405020304" pitchFamily="18" charset="0"/>
              </a:rPr>
              <a:t>Supplementary Materials </a:t>
            </a:r>
            <a:r>
              <a:rPr lang="en-US" altLang="ja-JP" sz="1050" b="1" dirty="0" smtClean="0">
                <a:latin typeface="Times New Roman" panose="02020603050405020304" pitchFamily="18" charset="0"/>
                <a:cs typeface="Times New Roman" panose="02020603050405020304" pitchFamily="18" charset="0"/>
              </a:rPr>
              <a:t>online</a:t>
            </a:r>
          </a:p>
          <a:p>
            <a:endParaRPr lang="ja-JP" altLang="ja-JP" sz="1050" dirty="0">
              <a:latin typeface="Times New Roman" panose="02020603050405020304" pitchFamily="18" charset="0"/>
              <a:cs typeface="Times New Roman" panose="02020603050405020304" pitchFamily="18" charset="0"/>
            </a:endParaRPr>
          </a:p>
          <a:p>
            <a:r>
              <a:rPr lang="en-US" altLang="ja-JP" sz="1050" b="1" dirty="0">
                <a:latin typeface="Times New Roman" panose="02020603050405020304" pitchFamily="18" charset="0"/>
                <a:cs typeface="Times New Roman" panose="02020603050405020304" pitchFamily="18" charset="0"/>
              </a:rPr>
              <a:t>Fig. S1. Variability of V1R alleles in LV cichlids. </a:t>
            </a:r>
            <a:r>
              <a:rPr lang="en-US" altLang="ja-JP" sz="1050" i="1" dirty="0">
                <a:latin typeface="Times New Roman" panose="02020603050405020304" pitchFamily="18" charset="0"/>
                <a:cs typeface="Times New Roman" panose="02020603050405020304" pitchFamily="18" charset="0"/>
              </a:rPr>
              <a:t>(A)</a:t>
            </a:r>
            <a:r>
              <a:rPr lang="en-US" altLang="ja-JP" sz="1050" b="1" dirty="0">
                <a:latin typeface="Times New Roman" panose="02020603050405020304" pitchFamily="18" charset="0"/>
                <a:cs typeface="Times New Roman" panose="02020603050405020304" pitchFamily="18" charset="0"/>
              </a:rPr>
              <a:t> </a:t>
            </a:r>
            <a:r>
              <a:rPr lang="en-US" altLang="ja-JP" sz="1050" dirty="0">
                <a:latin typeface="Times New Roman" panose="02020603050405020304" pitchFamily="18" charset="0"/>
                <a:cs typeface="Times New Roman" panose="02020603050405020304" pitchFamily="18" charset="0"/>
              </a:rPr>
              <a:t>Seventeen individuals were used as representatives of LV cichlids. Species names are summarized in supplementary table S1</a:t>
            </a:r>
            <a:r>
              <a:rPr lang="en-US" altLang="ja-JP" sz="1050" i="1" dirty="0">
                <a:latin typeface="Times New Roman" panose="02020603050405020304" pitchFamily="18" charset="0"/>
                <a:cs typeface="Times New Roman" panose="02020603050405020304" pitchFamily="18" charset="0"/>
              </a:rPr>
              <a:t>A</a:t>
            </a:r>
            <a:r>
              <a:rPr lang="en-US" altLang="ja-JP" sz="1050" dirty="0">
                <a:latin typeface="Times New Roman" panose="02020603050405020304" pitchFamily="18" charset="0"/>
                <a:cs typeface="Times New Roman" panose="02020603050405020304" pitchFamily="18" charset="0"/>
              </a:rPr>
              <a:t>. Only variable sites are shown in the nucleotide alignments. Dots indicate nucleotides that are identical to the top sequence. S: number of segregating sites; d: genetic distance. (</a:t>
            </a:r>
            <a:r>
              <a:rPr lang="en-US" altLang="ja-JP" sz="1050" i="1" dirty="0">
                <a:latin typeface="Times New Roman" panose="02020603050405020304" pitchFamily="18" charset="0"/>
                <a:cs typeface="Times New Roman" panose="02020603050405020304" pitchFamily="18" charset="0"/>
              </a:rPr>
              <a:t>B</a:t>
            </a:r>
            <a:r>
              <a:rPr lang="en-US" altLang="ja-JP" sz="1050" dirty="0">
                <a:latin typeface="Times New Roman" panose="02020603050405020304" pitchFamily="18" charset="0"/>
                <a:cs typeface="Times New Roman" panose="02020603050405020304" pitchFamily="18" charset="0"/>
              </a:rPr>
              <a:t>) Pie charts indicating the frequencies of each allele in the populations of the LV cichlids. The coloration of the alleles is consistent with that of fig. 2. The species names and the localities are shown above and below the pie charts, respectively. The number of samples used for the analysis is shown in parentheses. The proportions (%) of the clade I and clade II in each population are indicated below the localities. Note that </a:t>
            </a:r>
            <a:r>
              <a:rPr lang="en-US" altLang="ja-JP" sz="1050" i="1" dirty="0">
                <a:latin typeface="Times New Roman" panose="02020603050405020304" pitchFamily="18" charset="0"/>
                <a:cs typeface="Times New Roman" panose="02020603050405020304" pitchFamily="18" charset="0"/>
              </a:rPr>
              <a:t>V1R2</a:t>
            </a:r>
            <a:r>
              <a:rPr lang="en-US" altLang="ja-JP" sz="1050" dirty="0">
                <a:latin typeface="Times New Roman" panose="02020603050405020304" pitchFamily="18" charset="0"/>
                <a:cs typeface="Times New Roman" panose="02020603050405020304" pitchFamily="18" charset="0"/>
              </a:rPr>
              <a:t> alleles appear to be fixed in several populations whereas clade I and II are highly polymorphic in the other populations. *Fish were purchased at the market in </a:t>
            </a:r>
            <a:r>
              <a:rPr lang="en-US" altLang="ja-JP" sz="1050" dirty="0" err="1">
                <a:latin typeface="Times New Roman" panose="02020603050405020304" pitchFamily="18" charset="0"/>
                <a:cs typeface="Times New Roman" panose="02020603050405020304" pitchFamily="18" charset="0"/>
              </a:rPr>
              <a:t>Kirumba</a:t>
            </a:r>
            <a:r>
              <a:rPr lang="en-US" altLang="ja-JP" sz="1050" dirty="0">
                <a:latin typeface="Times New Roman" panose="02020603050405020304" pitchFamily="18" charset="0"/>
                <a:cs typeface="Times New Roman" panose="02020603050405020304" pitchFamily="18" charset="0"/>
              </a:rPr>
              <a:t> beach, lake side of </a:t>
            </a:r>
            <a:r>
              <a:rPr lang="en-US" altLang="ja-JP" sz="1050" dirty="0" err="1">
                <a:latin typeface="Times New Roman" panose="02020603050405020304" pitchFamily="18" charset="0"/>
                <a:cs typeface="Times New Roman" panose="02020603050405020304" pitchFamily="18" charset="0"/>
              </a:rPr>
              <a:t>Mwanza</a:t>
            </a:r>
            <a:r>
              <a:rPr lang="en-US" altLang="ja-JP" sz="1050" dirty="0">
                <a:latin typeface="Times New Roman" panose="02020603050405020304" pitchFamily="18" charset="0"/>
                <a:cs typeface="Times New Roman" panose="02020603050405020304" pitchFamily="18" charset="0"/>
              </a:rPr>
              <a:t> gulf.</a:t>
            </a:r>
            <a:endParaRPr lang="ja-JP" altLang="ja-JP" sz="1050" dirty="0">
              <a:latin typeface="Times New Roman" panose="02020603050405020304" pitchFamily="18" charset="0"/>
              <a:cs typeface="Times New Roman" panose="02020603050405020304" pitchFamily="18" charset="0"/>
            </a:endParaRPr>
          </a:p>
          <a:p>
            <a:r>
              <a:rPr lang="en-US" altLang="ja-JP" sz="1050" dirty="0">
                <a:latin typeface="Times New Roman" panose="02020603050405020304" pitchFamily="18" charset="0"/>
                <a:cs typeface="Times New Roman" panose="02020603050405020304" pitchFamily="18" charset="0"/>
              </a:rPr>
              <a:t> </a:t>
            </a:r>
            <a:endParaRPr lang="ja-JP" altLang="ja-JP" sz="1050" dirty="0">
              <a:latin typeface="Times New Roman" panose="02020603050405020304" pitchFamily="18" charset="0"/>
              <a:cs typeface="Times New Roman" panose="02020603050405020304" pitchFamily="18" charset="0"/>
            </a:endParaRPr>
          </a:p>
          <a:p>
            <a:r>
              <a:rPr lang="en-US" altLang="ja-JP" sz="1050" dirty="0">
                <a:latin typeface="Times New Roman" panose="02020603050405020304" pitchFamily="18" charset="0"/>
                <a:cs typeface="Times New Roman" panose="02020603050405020304" pitchFamily="18" charset="0"/>
              </a:rPr>
              <a:t> </a:t>
            </a:r>
            <a:endParaRPr lang="ja-JP" altLang="ja-JP" sz="1050" dirty="0">
              <a:latin typeface="Times New Roman" panose="02020603050405020304" pitchFamily="18" charset="0"/>
              <a:cs typeface="Times New Roman" panose="02020603050405020304" pitchFamily="18" charset="0"/>
            </a:endParaRPr>
          </a:p>
          <a:p>
            <a:r>
              <a:rPr lang="en-US" altLang="ja-JP" sz="1050" b="1" dirty="0">
                <a:latin typeface="Times New Roman" panose="02020603050405020304" pitchFamily="18" charset="0"/>
                <a:cs typeface="Times New Roman" panose="02020603050405020304" pitchFamily="18" charset="0"/>
              </a:rPr>
              <a:t>Fig. 2. Sliding-window analysis of </a:t>
            </a:r>
            <a:r>
              <a:rPr lang="en-US" altLang="ja-JP" sz="1050" b="1" i="1" dirty="0">
                <a:latin typeface="Times New Roman" panose="02020603050405020304" pitchFamily="18" charset="0"/>
                <a:cs typeface="Times New Roman" panose="02020603050405020304" pitchFamily="18" charset="0"/>
              </a:rPr>
              <a:t>V1R2</a:t>
            </a:r>
            <a:r>
              <a:rPr lang="en-US" altLang="ja-JP" sz="1050" b="1" dirty="0">
                <a:latin typeface="Times New Roman" panose="02020603050405020304" pitchFamily="18" charset="0"/>
                <a:cs typeface="Times New Roman" panose="02020603050405020304" pitchFamily="18" charset="0"/>
              </a:rPr>
              <a:t> coding sequences and flanking genomic regions in LV cichlids.</a:t>
            </a:r>
            <a:r>
              <a:rPr lang="en-US" altLang="ja-JP" sz="1050" dirty="0">
                <a:latin typeface="Times New Roman" panose="02020603050405020304" pitchFamily="18" charset="0"/>
                <a:cs typeface="Times New Roman" panose="02020603050405020304" pitchFamily="18" charset="0"/>
              </a:rPr>
              <a:t> Sliding-window analyses of nucleotide diversity (π) (</a:t>
            </a:r>
            <a:r>
              <a:rPr lang="en-US" altLang="ja-JP" sz="1050" i="1" dirty="0">
                <a:latin typeface="Times New Roman" panose="02020603050405020304" pitchFamily="18" charset="0"/>
                <a:cs typeface="Times New Roman" panose="02020603050405020304" pitchFamily="18" charset="0"/>
              </a:rPr>
              <a:t>A</a:t>
            </a:r>
            <a:r>
              <a:rPr lang="en-US" altLang="ja-JP" sz="1050" dirty="0">
                <a:latin typeface="Times New Roman" panose="02020603050405020304" pitchFamily="18" charset="0"/>
                <a:cs typeface="Times New Roman" panose="02020603050405020304" pitchFamily="18" charset="0"/>
              </a:rPr>
              <a:t>) and Tajima’s D (</a:t>
            </a:r>
            <a:r>
              <a:rPr lang="en-US" altLang="ja-JP" sz="1050" i="1" dirty="0">
                <a:latin typeface="Times New Roman" panose="02020603050405020304" pitchFamily="18" charset="0"/>
                <a:cs typeface="Times New Roman" panose="02020603050405020304" pitchFamily="18" charset="0"/>
              </a:rPr>
              <a:t>B</a:t>
            </a:r>
            <a:r>
              <a:rPr lang="en-US" altLang="ja-JP" sz="1050" dirty="0">
                <a:latin typeface="Times New Roman" panose="02020603050405020304" pitchFamily="18" charset="0"/>
                <a:cs typeface="Times New Roman" panose="02020603050405020304" pitchFamily="18" charset="0"/>
              </a:rPr>
              <a:t>) using a 300-bp window and 25-bp steps. The values of Tajima’s D with significance levels greater than 5%, 1%, and 0.1% are indicated by light gray, dark gray, and black bars, respectively. </a:t>
            </a:r>
            <a:r>
              <a:rPr lang="en-US" altLang="ja-JP" sz="1050" dirty="0" smtClean="0">
                <a:latin typeface="Times New Roman" panose="02020603050405020304" pitchFamily="18" charset="0"/>
                <a:cs typeface="Times New Roman" panose="02020603050405020304" pitchFamily="18" charset="0"/>
              </a:rPr>
              <a:t>The degree </a:t>
            </a:r>
            <a:r>
              <a:rPr lang="en-US" altLang="ja-JP" sz="1050" dirty="0">
                <a:latin typeface="Times New Roman" panose="02020603050405020304" pitchFamily="18" charset="0"/>
                <a:cs typeface="Times New Roman" panose="02020603050405020304" pitchFamily="18" charset="0"/>
              </a:rPr>
              <a:t>of Linkage </a:t>
            </a:r>
            <a:r>
              <a:rPr lang="en-US" altLang="ja-JP" sz="1050" dirty="0" smtClean="0">
                <a:latin typeface="Times New Roman" panose="02020603050405020304" pitchFamily="18" charset="0"/>
                <a:cs typeface="Times New Roman" panose="02020603050405020304" pitchFamily="18" charset="0"/>
              </a:rPr>
              <a:t>disequilibrium (LD) between coding region and 5’ or 3’ region were indicated by the parameter D’. The statistical significance of the LD was examined </a:t>
            </a:r>
            <a:r>
              <a:rPr lang="en-US" altLang="ja-JP" sz="1050" dirty="0">
                <a:latin typeface="Times New Roman" panose="02020603050405020304" pitchFamily="18" charset="0"/>
                <a:cs typeface="Times New Roman" panose="02020603050405020304" pitchFamily="18" charset="0"/>
              </a:rPr>
              <a:t>by two-tailed Fisher's exact </a:t>
            </a:r>
            <a:r>
              <a:rPr lang="en-US" altLang="ja-JP" sz="1050" dirty="0" smtClean="0">
                <a:latin typeface="Times New Roman" panose="02020603050405020304" pitchFamily="18" charset="0"/>
                <a:cs typeface="Times New Roman" panose="02020603050405020304" pitchFamily="18" charset="0"/>
              </a:rPr>
              <a:t>test. </a:t>
            </a:r>
            <a:r>
              <a:rPr lang="en-US" altLang="ja-JP" sz="1050" dirty="0">
                <a:latin typeface="Times New Roman" panose="02020603050405020304" pitchFamily="18" charset="0"/>
                <a:cs typeface="Times New Roman" panose="02020603050405020304" pitchFamily="18" charset="0"/>
              </a:rPr>
              <a:t>(</a:t>
            </a:r>
            <a:r>
              <a:rPr lang="en-US" altLang="ja-JP" sz="1050" i="1" dirty="0" smtClean="0">
                <a:latin typeface="Times New Roman" panose="02020603050405020304" pitchFamily="18" charset="0"/>
                <a:cs typeface="Times New Roman" panose="02020603050405020304" pitchFamily="18" charset="0"/>
              </a:rPr>
              <a:t>C</a:t>
            </a:r>
            <a:r>
              <a:rPr lang="en-US" altLang="ja-JP" sz="1050" dirty="0">
                <a:latin typeface="Times New Roman" panose="02020603050405020304" pitchFamily="18" charset="0"/>
                <a:cs typeface="Times New Roman" panose="02020603050405020304" pitchFamily="18" charset="0"/>
              </a:rPr>
              <a:t>) Position of the V1R2 coding region, which is aligned with graphs from panels A and B. Sixteen </a:t>
            </a:r>
            <a:r>
              <a:rPr lang="en-US" altLang="ja-JP" sz="1050" i="1" dirty="0" err="1">
                <a:latin typeface="Times New Roman" panose="02020603050405020304" pitchFamily="18" charset="0"/>
                <a:cs typeface="Times New Roman" panose="02020603050405020304" pitchFamily="18" charset="0"/>
              </a:rPr>
              <a:t>Haplochromis</a:t>
            </a:r>
            <a:r>
              <a:rPr lang="en-US" altLang="ja-JP" sz="1050" i="1" dirty="0">
                <a:latin typeface="Times New Roman" panose="02020603050405020304" pitchFamily="18" charset="0"/>
                <a:cs typeface="Times New Roman" panose="02020603050405020304" pitchFamily="18" charset="0"/>
              </a:rPr>
              <a:t> </a:t>
            </a:r>
            <a:r>
              <a:rPr lang="en-US" altLang="ja-JP" sz="1050" i="1" dirty="0" err="1">
                <a:latin typeface="Times New Roman" panose="02020603050405020304" pitchFamily="18" charset="0"/>
                <a:cs typeface="Times New Roman" panose="02020603050405020304" pitchFamily="18" charset="0"/>
              </a:rPr>
              <a:t>sauvagei</a:t>
            </a:r>
            <a:r>
              <a:rPr lang="en-US" altLang="ja-JP" sz="1050" i="1" dirty="0">
                <a:latin typeface="Times New Roman" panose="02020603050405020304" pitchFamily="18" charset="0"/>
                <a:cs typeface="Times New Roman" panose="02020603050405020304" pitchFamily="18" charset="0"/>
              </a:rPr>
              <a:t> </a:t>
            </a:r>
            <a:r>
              <a:rPr lang="en-US" altLang="ja-JP" sz="1050" dirty="0">
                <a:latin typeface="Times New Roman" panose="02020603050405020304" pitchFamily="18" charset="0"/>
                <a:cs typeface="Times New Roman" panose="02020603050405020304" pitchFamily="18" charset="0"/>
              </a:rPr>
              <a:t>individuals, collected at </a:t>
            </a:r>
            <a:r>
              <a:rPr lang="en-US" altLang="ja-JP" sz="1050" dirty="0" err="1">
                <a:latin typeface="Times New Roman" panose="02020603050405020304" pitchFamily="18" charset="0"/>
                <a:cs typeface="Times New Roman" panose="02020603050405020304" pitchFamily="18" charset="0"/>
              </a:rPr>
              <a:t>Bwiru</a:t>
            </a:r>
            <a:r>
              <a:rPr lang="en-US" altLang="ja-JP" sz="1050" dirty="0">
                <a:latin typeface="Times New Roman" panose="02020603050405020304" pitchFamily="18" charset="0"/>
                <a:cs typeface="Times New Roman" panose="02020603050405020304" pitchFamily="18" charset="0"/>
              </a:rPr>
              <a:t> point (Table S2B), were used for this analysis.</a:t>
            </a:r>
            <a:endParaRPr lang="ja-JP" altLang="ja-JP" sz="1050" dirty="0">
              <a:latin typeface="Times New Roman" panose="02020603050405020304" pitchFamily="18" charset="0"/>
              <a:cs typeface="Times New Roman" panose="02020603050405020304" pitchFamily="18" charset="0"/>
            </a:endParaRPr>
          </a:p>
          <a:p>
            <a:r>
              <a:rPr lang="en-US" altLang="ja-JP" sz="1050" dirty="0">
                <a:latin typeface="Times New Roman" panose="02020603050405020304" pitchFamily="18" charset="0"/>
                <a:cs typeface="Times New Roman" panose="02020603050405020304" pitchFamily="18" charset="0"/>
              </a:rPr>
              <a:t> </a:t>
            </a:r>
            <a:endParaRPr lang="ja-JP" altLang="ja-JP" sz="1050" dirty="0">
              <a:latin typeface="Times New Roman" panose="02020603050405020304" pitchFamily="18" charset="0"/>
              <a:cs typeface="Times New Roman" panose="02020603050405020304" pitchFamily="18" charset="0"/>
            </a:endParaRPr>
          </a:p>
          <a:p>
            <a:r>
              <a:rPr lang="en-US" altLang="ja-JP" sz="1050" b="1" dirty="0">
                <a:latin typeface="Times New Roman" panose="02020603050405020304" pitchFamily="18" charset="0"/>
                <a:cs typeface="Times New Roman" panose="02020603050405020304" pitchFamily="18" charset="0"/>
              </a:rPr>
              <a:t>Fig.S3. Alignment of </a:t>
            </a:r>
            <a:r>
              <a:rPr lang="en-US" altLang="ja-JP" sz="1050" b="1" i="1" dirty="0">
                <a:latin typeface="Times New Roman" panose="02020603050405020304" pitchFamily="18" charset="0"/>
                <a:cs typeface="Times New Roman" panose="02020603050405020304" pitchFamily="18" charset="0"/>
              </a:rPr>
              <a:t>V1R2</a:t>
            </a:r>
            <a:r>
              <a:rPr lang="en-US" altLang="ja-JP" sz="1050" b="1" dirty="0">
                <a:latin typeface="Times New Roman" panose="02020603050405020304" pitchFamily="18" charset="0"/>
                <a:cs typeface="Times New Roman" panose="02020603050405020304" pitchFamily="18" charset="0"/>
              </a:rPr>
              <a:t> sequences of cichlids including the species inhabiting areas outside East Africa. </a:t>
            </a:r>
            <a:r>
              <a:rPr lang="en-US" altLang="ja-JP" sz="1050" dirty="0">
                <a:latin typeface="Times New Roman" panose="02020603050405020304" pitchFamily="18" charset="0"/>
                <a:cs typeface="Times New Roman" panose="02020603050405020304" pitchFamily="18" charset="0"/>
              </a:rPr>
              <a:t>The partial amino acid sequences of </a:t>
            </a:r>
            <a:r>
              <a:rPr lang="en-US" altLang="ja-JP" sz="1050" i="1" dirty="0">
                <a:latin typeface="Times New Roman" panose="02020603050405020304" pitchFamily="18" charset="0"/>
                <a:cs typeface="Times New Roman" panose="02020603050405020304" pitchFamily="18" charset="0"/>
              </a:rPr>
              <a:t>V1R2</a:t>
            </a:r>
            <a:r>
              <a:rPr lang="en-US" altLang="ja-JP" sz="1050" dirty="0">
                <a:latin typeface="Times New Roman" panose="02020603050405020304" pitchFamily="18" charset="0"/>
                <a:cs typeface="Times New Roman" panose="02020603050405020304" pitchFamily="18" charset="0"/>
              </a:rPr>
              <a:t> were compared by additionally adding the species from outside East Africa to examine the presence of clade II in this species. Only variable sites are shown. A dot indicates a site identical to the top sequence (</a:t>
            </a:r>
            <a:r>
              <a:rPr lang="en-US" altLang="ja-JP" sz="1050" dirty="0" err="1">
                <a:latin typeface="Times New Roman" panose="02020603050405020304" pitchFamily="18" charset="0"/>
                <a:cs typeface="Times New Roman" panose="02020603050405020304" pitchFamily="18" charset="0"/>
              </a:rPr>
              <a:t>Nru</a:t>
            </a:r>
            <a:r>
              <a:rPr lang="en-US" altLang="ja-JP" sz="1050" dirty="0">
                <a:latin typeface="Times New Roman" panose="02020603050405020304" pitchFamily="18" charset="0"/>
                <a:cs typeface="Times New Roman" panose="02020603050405020304" pitchFamily="18" charset="0"/>
              </a:rPr>
              <a:t>: </a:t>
            </a:r>
            <a:r>
              <a:rPr lang="en-US" altLang="ja-JP" sz="1050" i="1" dirty="0" err="1">
                <a:latin typeface="Times New Roman" panose="02020603050405020304" pitchFamily="18" charset="0"/>
                <a:cs typeface="Times New Roman" panose="02020603050405020304" pitchFamily="18" charset="0"/>
              </a:rPr>
              <a:t>Neochromis</a:t>
            </a:r>
            <a:r>
              <a:rPr lang="en-US" altLang="ja-JP" sz="1050" i="1" dirty="0">
                <a:latin typeface="Times New Roman" panose="02020603050405020304" pitchFamily="18" charset="0"/>
                <a:cs typeface="Times New Roman" panose="02020603050405020304" pitchFamily="18" charset="0"/>
              </a:rPr>
              <a:t> </a:t>
            </a:r>
            <a:r>
              <a:rPr lang="en-US" altLang="ja-JP" sz="1050" i="1" dirty="0" err="1">
                <a:latin typeface="Times New Roman" panose="02020603050405020304" pitchFamily="18" charset="0"/>
                <a:cs typeface="Times New Roman" panose="02020603050405020304" pitchFamily="18" charset="0"/>
              </a:rPr>
              <a:t>rufocaudalis</a:t>
            </a:r>
            <a:r>
              <a:rPr lang="en-US" altLang="ja-JP" sz="1050" dirty="0">
                <a:latin typeface="Times New Roman" panose="02020603050405020304" pitchFamily="18" charset="0"/>
                <a:cs typeface="Times New Roman" panose="02020603050405020304" pitchFamily="18" charset="0"/>
              </a:rPr>
              <a:t>). The amino acids diagnostic for clade II are highlighted by grey bars. The “I” or “II” in parentheses after the species name indicate the </a:t>
            </a:r>
            <a:r>
              <a:rPr lang="en-US" altLang="ja-JP" sz="1050" i="1" dirty="0">
                <a:latin typeface="Times New Roman" panose="02020603050405020304" pitchFamily="18" charset="0"/>
                <a:cs typeface="Times New Roman" panose="02020603050405020304" pitchFamily="18" charset="0"/>
              </a:rPr>
              <a:t>V1R2</a:t>
            </a:r>
            <a:r>
              <a:rPr lang="en-US" altLang="ja-JP" sz="1050" dirty="0">
                <a:latin typeface="Times New Roman" panose="02020603050405020304" pitchFamily="18" charset="0"/>
                <a:cs typeface="Times New Roman" panose="02020603050405020304" pitchFamily="18" charset="0"/>
              </a:rPr>
              <a:t> clade. Note that clade II alleles are apparently absent in Pan (or West) Africa, South America, and Madagascar.</a:t>
            </a:r>
            <a:endParaRPr lang="ja-JP" altLang="ja-JP" sz="1050" dirty="0">
              <a:latin typeface="Times New Roman" panose="02020603050405020304" pitchFamily="18" charset="0"/>
              <a:cs typeface="Times New Roman" panose="02020603050405020304" pitchFamily="18" charset="0"/>
            </a:endParaRPr>
          </a:p>
          <a:p>
            <a:r>
              <a:rPr lang="en-US" altLang="ja-JP" sz="1050" dirty="0">
                <a:latin typeface="Times New Roman" panose="02020603050405020304" pitchFamily="18" charset="0"/>
                <a:cs typeface="Times New Roman" panose="02020603050405020304" pitchFamily="18" charset="0"/>
              </a:rPr>
              <a:t> </a:t>
            </a:r>
            <a:endParaRPr lang="ja-JP" altLang="ja-JP" sz="1050" dirty="0">
              <a:latin typeface="Times New Roman" panose="02020603050405020304" pitchFamily="18" charset="0"/>
              <a:cs typeface="Times New Roman" panose="02020603050405020304" pitchFamily="18" charset="0"/>
            </a:endParaRPr>
          </a:p>
          <a:p>
            <a:r>
              <a:rPr lang="en-US" altLang="ja-JP" sz="1050" b="1" dirty="0">
                <a:latin typeface="Times New Roman" panose="02020603050405020304" pitchFamily="18" charset="0"/>
                <a:cs typeface="Times New Roman" panose="02020603050405020304" pitchFamily="18" charset="0"/>
              </a:rPr>
              <a:t>Fig.S4. The contrasting pattern of gene trees between the 5ʹ and 3ʹ regions flanking </a:t>
            </a:r>
            <a:r>
              <a:rPr lang="en-US" altLang="ja-JP" sz="1050" b="1" i="1" dirty="0">
                <a:latin typeface="Times New Roman" panose="02020603050405020304" pitchFamily="18" charset="0"/>
                <a:cs typeface="Times New Roman" panose="02020603050405020304" pitchFamily="18" charset="0"/>
              </a:rPr>
              <a:t>V1R2</a:t>
            </a:r>
            <a:r>
              <a:rPr lang="en-US" altLang="ja-JP" sz="1050" b="1" dirty="0">
                <a:latin typeface="Times New Roman" panose="02020603050405020304" pitchFamily="18" charset="0"/>
                <a:cs typeface="Times New Roman" panose="02020603050405020304" pitchFamily="18" charset="0"/>
              </a:rPr>
              <a:t>.</a:t>
            </a:r>
            <a:r>
              <a:rPr lang="en-US" altLang="ja-JP" sz="1050" dirty="0">
                <a:latin typeface="Times New Roman" panose="02020603050405020304" pitchFamily="18" charset="0"/>
                <a:cs typeface="Times New Roman" panose="02020603050405020304" pitchFamily="18" charset="0"/>
              </a:rPr>
              <a:t> Note that the neighbor-joining tree topology based on the 5ʹ flanking region (about 1 </a:t>
            </a:r>
            <a:r>
              <a:rPr lang="en-US" altLang="ja-JP" sz="1050" dirty="0" err="1">
                <a:latin typeface="Times New Roman" panose="02020603050405020304" pitchFamily="18" charset="0"/>
                <a:cs typeface="Times New Roman" panose="02020603050405020304" pitchFamily="18" charset="0"/>
              </a:rPr>
              <a:t>kbp</a:t>
            </a:r>
            <a:r>
              <a:rPr lang="en-US" altLang="ja-JP" sz="1050" dirty="0">
                <a:latin typeface="Times New Roman" panose="02020603050405020304" pitchFamily="18" charset="0"/>
                <a:cs typeface="Times New Roman" panose="02020603050405020304" pitchFamily="18" charset="0"/>
              </a:rPr>
              <a:t>) was consistent with the species tree, indicating that clade I and clade II are orthologous sequences. Neighbor-joining tree topology based on the 3ʹ flanking region (about 1 </a:t>
            </a:r>
            <a:r>
              <a:rPr lang="en-US" altLang="ja-JP" sz="1050" dirty="0" err="1">
                <a:latin typeface="Times New Roman" panose="02020603050405020304" pitchFamily="18" charset="0"/>
                <a:cs typeface="Times New Roman" panose="02020603050405020304" pitchFamily="18" charset="0"/>
              </a:rPr>
              <a:t>kbp</a:t>
            </a:r>
            <a:r>
              <a:rPr lang="en-US" altLang="ja-JP" sz="1050" dirty="0">
                <a:latin typeface="Times New Roman" panose="02020603050405020304" pitchFamily="18" charset="0"/>
                <a:cs typeface="Times New Roman" panose="02020603050405020304" pitchFamily="18" charset="0"/>
              </a:rPr>
              <a:t>) appears to be similar to that of the </a:t>
            </a:r>
            <a:r>
              <a:rPr lang="en-US" altLang="ja-JP" sz="1050" i="1" dirty="0">
                <a:latin typeface="Times New Roman" panose="02020603050405020304" pitchFamily="18" charset="0"/>
                <a:cs typeface="Times New Roman" panose="02020603050405020304" pitchFamily="18" charset="0"/>
              </a:rPr>
              <a:t>V1R2</a:t>
            </a:r>
            <a:r>
              <a:rPr lang="en-US" altLang="ja-JP" sz="1050" dirty="0">
                <a:latin typeface="Times New Roman" panose="02020603050405020304" pitchFamily="18" charset="0"/>
                <a:cs typeface="Times New Roman" panose="02020603050405020304" pitchFamily="18" charset="0"/>
              </a:rPr>
              <a:t> coding regions (see fig. 2</a:t>
            </a:r>
            <a:r>
              <a:rPr lang="en-US" altLang="ja-JP" sz="1050" i="1" dirty="0">
                <a:latin typeface="Times New Roman" panose="02020603050405020304" pitchFamily="18" charset="0"/>
                <a:cs typeface="Times New Roman" panose="02020603050405020304" pitchFamily="18" charset="0"/>
              </a:rPr>
              <a:t>B</a:t>
            </a:r>
            <a:r>
              <a:rPr lang="en-US" altLang="ja-JP" sz="1050" dirty="0">
                <a:latin typeface="Times New Roman" panose="02020603050405020304" pitchFamily="18" charset="0"/>
                <a:cs typeface="Times New Roman" panose="02020603050405020304" pitchFamily="18" charset="0"/>
              </a:rPr>
              <a:t>) that was caused by suppression of recombination between the coding region and the 3ʹ flanking region.</a:t>
            </a:r>
            <a:endParaRPr lang="ja-JP" altLang="ja-JP" sz="1050" dirty="0">
              <a:latin typeface="Times New Roman" panose="02020603050405020304" pitchFamily="18" charset="0"/>
              <a:cs typeface="Times New Roman" panose="02020603050405020304" pitchFamily="18" charset="0"/>
            </a:endParaRPr>
          </a:p>
          <a:p>
            <a:r>
              <a:rPr lang="en-US" altLang="ja-JP" sz="1050" dirty="0">
                <a:latin typeface="Times New Roman" panose="02020603050405020304" pitchFamily="18" charset="0"/>
                <a:cs typeface="Times New Roman" panose="02020603050405020304" pitchFamily="18" charset="0"/>
              </a:rPr>
              <a:t> </a:t>
            </a:r>
            <a:endParaRPr lang="ja-JP" altLang="ja-JP" sz="1050" dirty="0">
              <a:latin typeface="Times New Roman" panose="02020603050405020304" pitchFamily="18" charset="0"/>
              <a:cs typeface="Times New Roman" panose="02020603050405020304" pitchFamily="18" charset="0"/>
            </a:endParaRPr>
          </a:p>
          <a:p>
            <a:r>
              <a:rPr lang="en-US" altLang="ja-JP" sz="1050" b="1" dirty="0">
                <a:latin typeface="Times New Roman" panose="02020603050405020304" pitchFamily="18" charset="0"/>
                <a:cs typeface="Times New Roman" panose="02020603050405020304" pitchFamily="18" charset="0"/>
              </a:rPr>
              <a:t>Fig. S5. Phylogenetic tree and the signature of additional episodic events in V1R genes of East-African cichlids. </a:t>
            </a:r>
            <a:r>
              <a:rPr lang="en-US" altLang="ja-JP" sz="1050" dirty="0">
                <a:latin typeface="Times New Roman" panose="02020603050405020304" pitchFamily="18" charset="0"/>
                <a:cs typeface="Times New Roman" panose="02020603050405020304" pitchFamily="18" charset="0"/>
              </a:rPr>
              <a:t>ML trees of (</a:t>
            </a:r>
            <a:r>
              <a:rPr lang="en-US" altLang="ja-JP" sz="1050" i="1" dirty="0">
                <a:latin typeface="Times New Roman" panose="02020603050405020304" pitchFamily="18" charset="0"/>
                <a:cs typeface="Times New Roman" panose="02020603050405020304" pitchFamily="18" charset="0"/>
              </a:rPr>
              <a:t>A</a:t>
            </a:r>
            <a:r>
              <a:rPr lang="en-US" altLang="ja-JP" sz="1050" dirty="0">
                <a:latin typeface="Times New Roman" panose="02020603050405020304" pitchFamily="18" charset="0"/>
                <a:cs typeface="Times New Roman" panose="02020603050405020304" pitchFamily="18" charset="0"/>
              </a:rPr>
              <a:t>) </a:t>
            </a:r>
            <a:r>
              <a:rPr lang="en-US" altLang="ja-JP" sz="1050" i="1" dirty="0">
                <a:latin typeface="Times New Roman" panose="02020603050405020304" pitchFamily="18" charset="0"/>
                <a:cs typeface="Times New Roman" panose="02020603050405020304" pitchFamily="18" charset="0"/>
              </a:rPr>
              <a:t>V1R1</a:t>
            </a:r>
            <a:r>
              <a:rPr lang="en-US" altLang="ja-JP" sz="1050" dirty="0">
                <a:latin typeface="Times New Roman" panose="02020603050405020304" pitchFamily="18" charset="0"/>
                <a:cs typeface="Times New Roman" panose="02020603050405020304" pitchFamily="18" charset="0"/>
              </a:rPr>
              <a:t>, (</a:t>
            </a:r>
            <a:r>
              <a:rPr lang="en-US" altLang="ja-JP" sz="1050" i="1" dirty="0">
                <a:latin typeface="Times New Roman" panose="02020603050405020304" pitchFamily="18" charset="0"/>
                <a:cs typeface="Times New Roman" panose="02020603050405020304" pitchFamily="18" charset="0"/>
              </a:rPr>
              <a:t>B</a:t>
            </a:r>
            <a:r>
              <a:rPr lang="en-US" altLang="ja-JP" sz="1050" dirty="0">
                <a:latin typeface="Times New Roman" panose="02020603050405020304" pitchFamily="18" charset="0"/>
                <a:cs typeface="Times New Roman" panose="02020603050405020304" pitchFamily="18" charset="0"/>
              </a:rPr>
              <a:t>) </a:t>
            </a:r>
            <a:r>
              <a:rPr lang="en-US" altLang="ja-JP" sz="1050" i="1" dirty="0">
                <a:latin typeface="Times New Roman" panose="02020603050405020304" pitchFamily="18" charset="0"/>
                <a:cs typeface="Times New Roman" panose="02020603050405020304" pitchFamily="18" charset="0"/>
              </a:rPr>
              <a:t>V1R3</a:t>
            </a:r>
            <a:r>
              <a:rPr lang="en-US" altLang="ja-JP" sz="1050" dirty="0">
                <a:latin typeface="Times New Roman" panose="02020603050405020304" pitchFamily="18" charset="0"/>
                <a:cs typeface="Times New Roman" panose="02020603050405020304" pitchFamily="18" charset="0"/>
              </a:rPr>
              <a:t>, (</a:t>
            </a:r>
            <a:r>
              <a:rPr lang="en-US" altLang="ja-JP" sz="1050" i="1" dirty="0">
                <a:latin typeface="Times New Roman" panose="02020603050405020304" pitchFamily="18" charset="0"/>
                <a:cs typeface="Times New Roman" panose="02020603050405020304" pitchFamily="18" charset="0"/>
              </a:rPr>
              <a:t>C</a:t>
            </a:r>
            <a:r>
              <a:rPr lang="en-US" altLang="ja-JP" sz="1050" dirty="0">
                <a:latin typeface="Times New Roman" panose="02020603050405020304" pitchFamily="18" charset="0"/>
                <a:cs typeface="Times New Roman" panose="02020603050405020304" pitchFamily="18" charset="0"/>
              </a:rPr>
              <a:t>) </a:t>
            </a:r>
            <a:r>
              <a:rPr lang="en-US" altLang="ja-JP" sz="1050" i="1" dirty="0">
                <a:latin typeface="Times New Roman" panose="02020603050405020304" pitchFamily="18" charset="0"/>
                <a:cs typeface="Times New Roman" panose="02020603050405020304" pitchFamily="18" charset="0"/>
              </a:rPr>
              <a:t>V1R4</a:t>
            </a:r>
            <a:r>
              <a:rPr lang="en-US" altLang="ja-JP" sz="1050" dirty="0">
                <a:latin typeface="Times New Roman" panose="02020603050405020304" pitchFamily="18" charset="0"/>
                <a:cs typeface="Times New Roman" panose="02020603050405020304" pitchFamily="18" charset="0"/>
              </a:rPr>
              <a:t>, (</a:t>
            </a:r>
            <a:r>
              <a:rPr lang="en-US" altLang="ja-JP" sz="1050" i="1" dirty="0">
                <a:latin typeface="Times New Roman" panose="02020603050405020304" pitchFamily="18" charset="0"/>
                <a:cs typeface="Times New Roman" panose="02020603050405020304" pitchFamily="18" charset="0"/>
              </a:rPr>
              <a:t>D</a:t>
            </a:r>
            <a:r>
              <a:rPr lang="en-US" altLang="ja-JP" sz="1050" dirty="0">
                <a:latin typeface="Times New Roman" panose="02020603050405020304" pitchFamily="18" charset="0"/>
                <a:cs typeface="Times New Roman" panose="02020603050405020304" pitchFamily="18" charset="0"/>
              </a:rPr>
              <a:t>) </a:t>
            </a:r>
            <a:r>
              <a:rPr lang="en-US" altLang="ja-JP" sz="1050" i="1" dirty="0">
                <a:latin typeface="Times New Roman" panose="02020603050405020304" pitchFamily="18" charset="0"/>
                <a:cs typeface="Times New Roman" panose="02020603050405020304" pitchFamily="18" charset="0"/>
              </a:rPr>
              <a:t>V1R5</a:t>
            </a:r>
            <a:r>
              <a:rPr lang="en-US" altLang="ja-JP" sz="1050" dirty="0">
                <a:latin typeface="Times New Roman" panose="02020603050405020304" pitchFamily="18" charset="0"/>
                <a:cs typeface="Times New Roman" panose="02020603050405020304" pitchFamily="18" charset="0"/>
              </a:rPr>
              <a:t>, and (</a:t>
            </a:r>
            <a:r>
              <a:rPr lang="en-US" altLang="ja-JP" sz="1050" i="1" dirty="0">
                <a:latin typeface="Times New Roman" panose="02020603050405020304" pitchFamily="18" charset="0"/>
                <a:cs typeface="Times New Roman" panose="02020603050405020304" pitchFamily="18" charset="0"/>
              </a:rPr>
              <a:t>E</a:t>
            </a:r>
            <a:r>
              <a:rPr lang="en-US" altLang="ja-JP" sz="1050" dirty="0">
                <a:latin typeface="Times New Roman" panose="02020603050405020304" pitchFamily="18" charset="0"/>
                <a:cs typeface="Times New Roman" panose="02020603050405020304" pitchFamily="18" charset="0"/>
              </a:rPr>
              <a:t>) </a:t>
            </a:r>
            <a:r>
              <a:rPr lang="en-US" altLang="ja-JP" sz="1050" i="1" dirty="0">
                <a:latin typeface="Times New Roman" panose="02020603050405020304" pitchFamily="18" charset="0"/>
                <a:cs typeface="Times New Roman" panose="02020603050405020304" pitchFamily="18" charset="0"/>
              </a:rPr>
              <a:t>V1R6</a:t>
            </a:r>
            <a:r>
              <a:rPr lang="en-US" altLang="ja-JP" sz="1050" dirty="0">
                <a:latin typeface="Times New Roman" panose="02020603050405020304" pitchFamily="18" charset="0"/>
                <a:cs typeface="Times New Roman" panose="02020603050405020304" pitchFamily="18" charset="0"/>
              </a:rPr>
              <a:t> under the sequence model by MODELTEST (the best fit models are shown under each tree). The trees were rooted with two species of genus </a:t>
            </a:r>
            <a:r>
              <a:rPr lang="en-US" altLang="ja-JP" sz="1050" dirty="0" err="1">
                <a:latin typeface="Times New Roman" panose="02020603050405020304" pitchFamily="18" charset="0"/>
                <a:cs typeface="Times New Roman" panose="02020603050405020304" pitchFamily="18" charset="0"/>
              </a:rPr>
              <a:t>Oreochromis</a:t>
            </a:r>
            <a:r>
              <a:rPr lang="en-US" altLang="ja-JP" sz="1050" dirty="0">
                <a:latin typeface="Times New Roman" panose="02020603050405020304" pitchFamily="18" charset="0"/>
                <a:cs typeface="Times New Roman" panose="02020603050405020304" pitchFamily="18" charset="0"/>
              </a:rPr>
              <a:t> (</a:t>
            </a:r>
            <a:r>
              <a:rPr lang="en-US" altLang="ja-JP" sz="1050" i="1" dirty="0">
                <a:latin typeface="Times New Roman" panose="02020603050405020304" pitchFamily="18" charset="0"/>
                <a:cs typeface="Times New Roman" panose="02020603050405020304" pitchFamily="18" charset="0"/>
              </a:rPr>
              <a:t>O. </a:t>
            </a:r>
            <a:r>
              <a:rPr lang="en-US" altLang="ja-JP" sz="1050" i="1" dirty="0" err="1">
                <a:latin typeface="Times New Roman" panose="02020603050405020304" pitchFamily="18" charset="0"/>
                <a:cs typeface="Times New Roman" panose="02020603050405020304" pitchFamily="18" charset="0"/>
              </a:rPr>
              <a:t>niloticus</a:t>
            </a:r>
            <a:r>
              <a:rPr lang="en-US" altLang="ja-JP" sz="1050" dirty="0">
                <a:latin typeface="Times New Roman" panose="02020603050405020304" pitchFamily="18" charset="0"/>
                <a:cs typeface="Times New Roman" panose="02020603050405020304" pitchFamily="18" charset="0"/>
              </a:rPr>
              <a:t> and</a:t>
            </a:r>
            <a:r>
              <a:rPr lang="en-US" altLang="ja-JP" sz="1050" i="1" dirty="0">
                <a:latin typeface="Times New Roman" panose="02020603050405020304" pitchFamily="18" charset="0"/>
                <a:cs typeface="Times New Roman" panose="02020603050405020304" pitchFamily="18" charset="0"/>
              </a:rPr>
              <a:t> O. </a:t>
            </a:r>
            <a:r>
              <a:rPr lang="en-US" altLang="ja-JP" sz="1050" i="1" dirty="0" err="1">
                <a:latin typeface="Times New Roman" panose="02020603050405020304" pitchFamily="18" charset="0"/>
                <a:cs typeface="Times New Roman" panose="02020603050405020304" pitchFamily="18" charset="0"/>
              </a:rPr>
              <a:t>tanganicae</a:t>
            </a:r>
            <a:r>
              <a:rPr lang="en-US" altLang="ja-JP" sz="1050" dirty="0">
                <a:latin typeface="Times New Roman" panose="02020603050405020304" pitchFamily="18" charset="0"/>
                <a:cs typeface="Times New Roman" panose="02020603050405020304" pitchFamily="18" charset="0"/>
              </a:rPr>
              <a:t>). Only bootstrap values &gt;60 are shown near the respective nodes. Scale bars indicate the number of nucleotide substitutions per site. The apparent acceleration of non-synonymous substitutions (long branches indicated by thick lines) was found in </a:t>
            </a:r>
            <a:r>
              <a:rPr lang="en-US" altLang="ja-JP" sz="1050" i="1" dirty="0">
                <a:latin typeface="Times New Roman" panose="02020603050405020304" pitchFamily="18" charset="0"/>
                <a:cs typeface="Times New Roman" panose="02020603050405020304" pitchFamily="18" charset="0"/>
              </a:rPr>
              <a:t>V1R1</a:t>
            </a:r>
            <a:r>
              <a:rPr lang="en-US" altLang="ja-JP" sz="1050" dirty="0">
                <a:latin typeface="Times New Roman" panose="02020603050405020304" pitchFamily="18" charset="0"/>
                <a:cs typeface="Times New Roman" panose="02020603050405020304" pitchFamily="18" charset="0"/>
              </a:rPr>
              <a:t>, </a:t>
            </a:r>
            <a:r>
              <a:rPr lang="en-US" altLang="ja-JP" sz="1050" i="1" dirty="0">
                <a:latin typeface="Times New Roman" panose="02020603050405020304" pitchFamily="18" charset="0"/>
                <a:cs typeface="Times New Roman" panose="02020603050405020304" pitchFamily="18" charset="0"/>
              </a:rPr>
              <a:t>V1R3</a:t>
            </a:r>
            <a:r>
              <a:rPr lang="en-US" altLang="ja-JP" sz="1050" dirty="0">
                <a:latin typeface="Times New Roman" panose="02020603050405020304" pitchFamily="18" charset="0"/>
                <a:cs typeface="Times New Roman" panose="02020603050405020304" pitchFamily="18" charset="0"/>
              </a:rPr>
              <a:t>, and </a:t>
            </a:r>
            <a:r>
              <a:rPr lang="en-US" altLang="ja-JP" sz="1050" i="1" dirty="0">
                <a:latin typeface="Times New Roman" panose="02020603050405020304" pitchFamily="18" charset="0"/>
                <a:cs typeface="Times New Roman" panose="02020603050405020304" pitchFamily="18" charset="0"/>
              </a:rPr>
              <a:t>V1R6</a:t>
            </a:r>
            <a:r>
              <a:rPr lang="en-US" altLang="ja-JP" sz="1050" dirty="0">
                <a:latin typeface="Times New Roman" panose="02020603050405020304" pitchFamily="18" charset="0"/>
                <a:cs typeface="Times New Roman" panose="02020603050405020304" pitchFamily="18" charset="0"/>
              </a:rPr>
              <a:t>. The numbers of non-synonymous and synonymous substitutions are shown inside the thick branches (</a:t>
            </a:r>
            <a:r>
              <a:rPr lang="en-US" altLang="ja-JP" sz="1050" dirty="0" err="1">
                <a:latin typeface="Times New Roman" panose="02020603050405020304" pitchFamily="18" charset="0"/>
                <a:cs typeface="Times New Roman" panose="02020603050405020304" pitchFamily="18" charset="0"/>
              </a:rPr>
              <a:t>non-synonymous:synonymous</a:t>
            </a:r>
            <a:r>
              <a:rPr lang="en-US" altLang="ja-JP" sz="1050" dirty="0">
                <a:latin typeface="Times New Roman" panose="02020603050405020304" pitchFamily="18" charset="0"/>
                <a:cs typeface="Times New Roman" panose="02020603050405020304" pitchFamily="18" charset="0"/>
              </a:rPr>
              <a:t>). The indication of the species names, locality and phase of the heterozygous are explained in Fig. 2.</a:t>
            </a:r>
            <a:endParaRPr lang="ja-JP" altLang="ja-JP" sz="1050" dirty="0">
              <a:latin typeface="Times New Roman" panose="02020603050405020304" pitchFamily="18" charset="0"/>
              <a:cs typeface="Times New Roman" panose="02020603050405020304" pitchFamily="18" charset="0"/>
            </a:endParaRPr>
          </a:p>
          <a:p>
            <a:r>
              <a:rPr lang="en-US" altLang="ja-JP" sz="1050" dirty="0">
                <a:latin typeface="Times New Roman" panose="02020603050405020304" pitchFamily="18" charset="0"/>
                <a:cs typeface="Times New Roman" panose="02020603050405020304" pitchFamily="18" charset="0"/>
              </a:rPr>
              <a:t> </a:t>
            </a:r>
            <a:endParaRPr lang="ja-JP" altLang="ja-JP" sz="1050" dirty="0">
              <a:latin typeface="Times New Roman" panose="02020603050405020304" pitchFamily="18" charset="0"/>
              <a:cs typeface="Times New Roman" panose="02020603050405020304" pitchFamily="18" charset="0"/>
            </a:endParaRPr>
          </a:p>
          <a:p>
            <a:r>
              <a:rPr lang="en-US" altLang="ja-JP" sz="1050" b="1" dirty="0">
                <a:latin typeface="Times New Roman" panose="02020603050405020304" pitchFamily="18" charset="0"/>
                <a:cs typeface="Times New Roman" panose="02020603050405020304" pitchFamily="18" charset="0"/>
              </a:rPr>
              <a:t>Fig. S6. Single copy of V1R1 genes and mRNA expression within the olfactory epithelium. </a:t>
            </a:r>
            <a:r>
              <a:rPr lang="en-US" altLang="ja-JP" sz="1050" dirty="0">
                <a:latin typeface="Times New Roman" panose="02020603050405020304" pitchFamily="18" charset="0"/>
                <a:cs typeface="Times New Roman" panose="02020603050405020304" pitchFamily="18" charset="0"/>
              </a:rPr>
              <a:t>Genomic</a:t>
            </a:r>
            <a:r>
              <a:rPr lang="en-US" altLang="ja-JP" sz="1050" b="1" dirty="0">
                <a:latin typeface="Times New Roman" panose="02020603050405020304" pitchFamily="18" charset="0"/>
                <a:cs typeface="Times New Roman" panose="02020603050405020304" pitchFamily="18" charset="0"/>
              </a:rPr>
              <a:t> </a:t>
            </a:r>
            <a:r>
              <a:rPr lang="en-US" altLang="ja-JP" sz="1050" dirty="0">
                <a:latin typeface="Times New Roman" panose="02020603050405020304" pitchFamily="18" charset="0"/>
                <a:cs typeface="Times New Roman" panose="02020603050405020304" pitchFamily="18" charset="0"/>
              </a:rPr>
              <a:t>Southern blot analysis of </a:t>
            </a:r>
            <a:r>
              <a:rPr lang="en-US" altLang="ja-JP" sz="1050" i="1" dirty="0">
                <a:latin typeface="Times New Roman" panose="02020603050405020304" pitchFamily="18" charset="0"/>
                <a:cs typeface="Times New Roman" panose="02020603050405020304" pitchFamily="18" charset="0"/>
              </a:rPr>
              <a:t>T. </a:t>
            </a:r>
            <a:r>
              <a:rPr lang="en-US" altLang="ja-JP" sz="1050" i="1" dirty="0" err="1">
                <a:latin typeface="Times New Roman" panose="02020603050405020304" pitchFamily="18" charset="0"/>
                <a:cs typeface="Times New Roman" panose="02020603050405020304" pitchFamily="18" charset="0"/>
              </a:rPr>
              <a:t>duboisi</a:t>
            </a:r>
            <a:r>
              <a:rPr lang="en-US" altLang="ja-JP" sz="1050" dirty="0">
                <a:latin typeface="Times New Roman" panose="02020603050405020304" pitchFamily="18" charset="0"/>
                <a:cs typeface="Times New Roman" panose="02020603050405020304" pitchFamily="18" charset="0"/>
              </a:rPr>
              <a:t> using a </a:t>
            </a:r>
            <a:r>
              <a:rPr lang="en-US" altLang="ja-JP" sz="1050" i="1" dirty="0">
                <a:latin typeface="Times New Roman" panose="02020603050405020304" pitchFamily="18" charset="0"/>
                <a:cs typeface="Times New Roman" panose="02020603050405020304" pitchFamily="18" charset="0"/>
              </a:rPr>
              <a:t>V1R1</a:t>
            </a:r>
            <a:r>
              <a:rPr lang="en-US" altLang="ja-JP" sz="1050" dirty="0">
                <a:latin typeface="Times New Roman" panose="02020603050405020304" pitchFamily="18" charset="0"/>
                <a:cs typeface="Times New Roman" panose="02020603050405020304" pitchFamily="18" charset="0"/>
              </a:rPr>
              <a:t> probe (</a:t>
            </a:r>
            <a:r>
              <a:rPr lang="en-US" altLang="ja-JP" sz="1050" i="1" dirty="0">
                <a:latin typeface="Times New Roman" panose="02020603050405020304" pitchFamily="18" charset="0"/>
                <a:cs typeface="Times New Roman" panose="02020603050405020304" pitchFamily="18" charset="0"/>
              </a:rPr>
              <a:t>B</a:t>
            </a:r>
            <a:r>
              <a:rPr lang="en-US" altLang="ja-JP" sz="1050" dirty="0">
                <a:latin typeface="Times New Roman" panose="02020603050405020304" pitchFamily="18" charset="0"/>
                <a:cs typeface="Times New Roman" panose="02020603050405020304" pitchFamily="18" charset="0"/>
              </a:rPr>
              <a:t>). Each of the DNAs was digested with </a:t>
            </a:r>
            <a:r>
              <a:rPr lang="en-US" altLang="ja-JP" sz="1050" dirty="0" err="1">
                <a:latin typeface="Times New Roman" panose="02020603050405020304" pitchFamily="18" charset="0"/>
                <a:cs typeface="Times New Roman" panose="02020603050405020304" pitchFamily="18" charset="0"/>
              </a:rPr>
              <a:t>Hind</a:t>
            </a:r>
            <a:r>
              <a:rPr lang="en-US" altLang="ja-JP" sz="1050" i="1" dirty="0" err="1">
                <a:latin typeface="Times New Roman" panose="02020603050405020304" pitchFamily="18" charset="0"/>
                <a:cs typeface="Times New Roman" panose="02020603050405020304" pitchFamily="18" charset="0"/>
              </a:rPr>
              <a:t>III</a:t>
            </a:r>
            <a:r>
              <a:rPr lang="en-US" altLang="ja-JP" sz="1050" dirty="0">
                <a:latin typeface="Times New Roman" panose="02020603050405020304" pitchFamily="18" charset="0"/>
                <a:cs typeface="Times New Roman" panose="02020603050405020304" pitchFamily="18" charset="0"/>
              </a:rPr>
              <a:t>, </a:t>
            </a:r>
            <a:r>
              <a:rPr lang="en-US" altLang="ja-JP" sz="1050" dirty="0" err="1">
                <a:latin typeface="Times New Roman" panose="02020603050405020304" pitchFamily="18" charset="0"/>
                <a:cs typeface="Times New Roman" panose="02020603050405020304" pitchFamily="18" charset="0"/>
              </a:rPr>
              <a:t>Pst</a:t>
            </a:r>
            <a:r>
              <a:rPr lang="en-US" altLang="ja-JP" sz="1050" i="1" dirty="0" err="1">
                <a:latin typeface="Times New Roman" panose="02020603050405020304" pitchFamily="18" charset="0"/>
                <a:cs typeface="Times New Roman" panose="02020603050405020304" pitchFamily="18" charset="0"/>
              </a:rPr>
              <a:t>I</a:t>
            </a:r>
            <a:r>
              <a:rPr lang="en-US" altLang="ja-JP" sz="1050" dirty="0">
                <a:latin typeface="Times New Roman" panose="02020603050405020304" pitchFamily="18" charset="0"/>
                <a:cs typeface="Times New Roman" panose="02020603050405020304" pitchFamily="18" charset="0"/>
              </a:rPr>
              <a:t>, and </a:t>
            </a:r>
            <a:r>
              <a:rPr lang="en-US" altLang="ja-JP" sz="1050" dirty="0" err="1">
                <a:latin typeface="Times New Roman" panose="02020603050405020304" pitchFamily="18" charset="0"/>
                <a:cs typeface="Times New Roman" panose="02020603050405020304" pitchFamily="18" charset="0"/>
              </a:rPr>
              <a:t>Bgl</a:t>
            </a:r>
            <a:r>
              <a:rPr lang="en-US" altLang="ja-JP" sz="1050" i="1" dirty="0" err="1">
                <a:latin typeface="Times New Roman" panose="02020603050405020304" pitchFamily="18" charset="0"/>
                <a:cs typeface="Times New Roman" panose="02020603050405020304" pitchFamily="18" charset="0"/>
              </a:rPr>
              <a:t>II</a:t>
            </a:r>
            <a:r>
              <a:rPr lang="en-US" altLang="ja-JP" sz="1050" dirty="0">
                <a:latin typeface="Times New Roman" panose="02020603050405020304" pitchFamily="18" charset="0"/>
                <a:cs typeface="Times New Roman" panose="02020603050405020304" pitchFamily="18" charset="0"/>
              </a:rPr>
              <a:t> before electrophoresis. Size markers are indicated to the right. Horizontal sections (7 µm) were hybridized with a DIG-labeled </a:t>
            </a:r>
            <a:r>
              <a:rPr lang="en-US" altLang="ja-JP" sz="1050" dirty="0" err="1">
                <a:latin typeface="Times New Roman" panose="02020603050405020304" pitchFamily="18" charset="0"/>
                <a:cs typeface="Times New Roman" panose="02020603050405020304" pitchFamily="18" charset="0"/>
              </a:rPr>
              <a:t>cRNA</a:t>
            </a:r>
            <a:r>
              <a:rPr lang="en-US" altLang="ja-JP" sz="1050" dirty="0">
                <a:latin typeface="Times New Roman" panose="02020603050405020304" pitchFamily="18" charset="0"/>
                <a:cs typeface="Times New Roman" panose="02020603050405020304" pitchFamily="18" charset="0"/>
              </a:rPr>
              <a:t> probe to evaluate the expression of clade II </a:t>
            </a:r>
            <a:r>
              <a:rPr lang="en-US" altLang="ja-JP" sz="1050" i="1" dirty="0">
                <a:latin typeface="Times New Roman" panose="02020603050405020304" pitchFamily="18" charset="0"/>
                <a:cs typeface="Times New Roman" panose="02020603050405020304" pitchFamily="18" charset="0"/>
              </a:rPr>
              <a:t>V1R1</a:t>
            </a:r>
            <a:r>
              <a:rPr lang="en-US" altLang="ja-JP" sz="1050" dirty="0">
                <a:latin typeface="Times New Roman" panose="02020603050405020304" pitchFamily="18" charset="0"/>
                <a:cs typeface="Times New Roman" panose="02020603050405020304" pitchFamily="18" charset="0"/>
              </a:rPr>
              <a:t> in</a:t>
            </a:r>
            <a:r>
              <a:rPr lang="en-US" altLang="ja-JP" sz="1050" i="1" dirty="0">
                <a:latin typeface="Times New Roman" panose="02020603050405020304" pitchFamily="18" charset="0"/>
                <a:cs typeface="Times New Roman" panose="02020603050405020304" pitchFamily="18" charset="0"/>
              </a:rPr>
              <a:t> T. </a:t>
            </a:r>
            <a:r>
              <a:rPr lang="en-US" altLang="ja-JP" sz="1050" i="1" dirty="0" err="1">
                <a:latin typeface="Times New Roman" panose="02020603050405020304" pitchFamily="18" charset="0"/>
                <a:cs typeface="Times New Roman" panose="02020603050405020304" pitchFamily="18" charset="0"/>
              </a:rPr>
              <a:t>moorii</a:t>
            </a:r>
            <a:r>
              <a:rPr lang="en-US" altLang="ja-JP" sz="1050" dirty="0">
                <a:latin typeface="Times New Roman" panose="02020603050405020304" pitchFamily="18" charset="0"/>
                <a:cs typeface="Times New Roman" panose="02020603050405020304" pitchFamily="18" charset="0"/>
              </a:rPr>
              <a:t>. Two magnifications of the thin sections of the olfactory rosette are shown. Scale bars indicate 100 µm.</a:t>
            </a:r>
            <a:endParaRPr lang="ja-JP" altLang="ja-JP" sz="105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61060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980728"/>
            <a:ext cx="4870450" cy="4906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2" name="Text Box 436"/>
          <p:cNvSpPr txBox="1">
            <a:spLocks noChangeArrowheads="1"/>
          </p:cNvSpPr>
          <p:nvPr/>
        </p:nvSpPr>
        <p:spPr bwMode="auto">
          <a:xfrm>
            <a:off x="7668345" y="6247398"/>
            <a:ext cx="86409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1600" b="1" dirty="0" smtClean="0">
                <a:latin typeface="Arial" panose="020B0604020202020204" pitchFamily="34" charset="0"/>
                <a:cs typeface="Arial" panose="020B0604020202020204" pitchFamily="34" charset="0"/>
              </a:rPr>
              <a:t>Fig. S5</a:t>
            </a:r>
          </a:p>
        </p:txBody>
      </p:sp>
      <p:sp>
        <p:nvSpPr>
          <p:cNvPr id="223" name="Text Box 436"/>
          <p:cNvSpPr txBox="1">
            <a:spLocks noChangeArrowheads="1"/>
          </p:cNvSpPr>
          <p:nvPr/>
        </p:nvSpPr>
        <p:spPr bwMode="auto">
          <a:xfrm>
            <a:off x="1907704" y="980728"/>
            <a:ext cx="50405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1600" b="1" dirty="0" smtClean="0">
                <a:latin typeface="Arial" panose="020B0604020202020204" pitchFamily="34" charset="0"/>
                <a:cs typeface="Arial" panose="020B0604020202020204" pitchFamily="34" charset="0"/>
              </a:rPr>
              <a:t>(D)</a:t>
            </a:r>
          </a:p>
        </p:txBody>
      </p:sp>
      <p:sp>
        <p:nvSpPr>
          <p:cNvPr id="5" name="テキスト ボックス 4"/>
          <p:cNvSpPr txBox="1"/>
          <p:nvPr/>
        </p:nvSpPr>
        <p:spPr>
          <a:xfrm>
            <a:off x="6890567" y="5210036"/>
            <a:ext cx="692818" cy="523220"/>
          </a:xfrm>
          <a:prstGeom prst="rect">
            <a:avLst/>
          </a:prstGeom>
          <a:noFill/>
        </p:spPr>
        <p:txBody>
          <a:bodyPr wrap="none" rtlCol="0">
            <a:spAutoFit/>
          </a:bodyPr>
          <a:lstStyle/>
          <a:p>
            <a:r>
              <a:rPr lang="en-US" altLang="ja-JP" sz="1400" b="1" dirty="0" smtClean="0"/>
              <a:t>V1R5</a:t>
            </a:r>
          </a:p>
          <a:p>
            <a:r>
              <a:rPr lang="en-US" altLang="ja-JP" sz="1400" b="1" dirty="0" smtClean="0"/>
              <a:t>HKY</a:t>
            </a:r>
            <a:r>
              <a:rPr kumimoji="1" lang="en-US" altLang="ja-JP" sz="1400" b="1" dirty="0" smtClean="0"/>
              <a:t>+G</a:t>
            </a:r>
            <a:endParaRPr kumimoji="1" lang="ja-JP" altLang="en-US" sz="1400" b="1" dirty="0"/>
          </a:p>
        </p:txBody>
      </p:sp>
    </p:spTree>
    <p:extLst>
      <p:ext uri="{BB962C8B-B14F-4D97-AF65-F5344CB8AC3E}">
        <p14:creationId xmlns:p14="http://schemas.microsoft.com/office/powerpoint/2010/main" val="1495406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814967"/>
            <a:ext cx="5184576" cy="513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436"/>
          <p:cNvSpPr txBox="1">
            <a:spLocks noChangeArrowheads="1"/>
          </p:cNvSpPr>
          <p:nvPr/>
        </p:nvSpPr>
        <p:spPr bwMode="auto">
          <a:xfrm>
            <a:off x="1907704" y="980728"/>
            <a:ext cx="50405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1600" b="1" dirty="0" smtClean="0">
                <a:latin typeface="Arial" panose="020B0604020202020204" pitchFamily="34" charset="0"/>
                <a:cs typeface="Arial" panose="020B0604020202020204" pitchFamily="34" charset="0"/>
              </a:rPr>
              <a:t>(E)</a:t>
            </a:r>
          </a:p>
        </p:txBody>
      </p:sp>
      <p:sp>
        <p:nvSpPr>
          <p:cNvPr id="6" name="Text Box 436"/>
          <p:cNvSpPr txBox="1">
            <a:spLocks noChangeArrowheads="1"/>
          </p:cNvSpPr>
          <p:nvPr/>
        </p:nvSpPr>
        <p:spPr bwMode="auto">
          <a:xfrm>
            <a:off x="7668345" y="6247398"/>
            <a:ext cx="86409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1600" b="1" dirty="0" smtClean="0">
                <a:latin typeface="Arial" panose="020B0604020202020204" pitchFamily="34" charset="0"/>
                <a:cs typeface="Arial" panose="020B0604020202020204" pitchFamily="34" charset="0"/>
              </a:rPr>
              <a:t>Fig. S5</a:t>
            </a:r>
          </a:p>
        </p:txBody>
      </p:sp>
      <p:sp>
        <p:nvSpPr>
          <p:cNvPr id="7" name="テキスト ボックス 6"/>
          <p:cNvSpPr txBox="1"/>
          <p:nvPr/>
        </p:nvSpPr>
        <p:spPr>
          <a:xfrm>
            <a:off x="7466631" y="5282044"/>
            <a:ext cx="777777" cy="523220"/>
          </a:xfrm>
          <a:prstGeom prst="rect">
            <a:avLst/>
          </a:prstGeom>
          <a:noFill/>
        </p:spPr>
        <p:txBody>
          <a:bodyPr wrap="none" rtlCol="0">
            <a:spAutoFit/>
          </a:bodyPr>
          <a:lstStyle/>
          <a:p>
            <a:r>
              <a:rPr lang="en-US" altLang="ja-JP" sz="1400" b="1" dirty="0" smtClean="0"/>
              <a:t>V1R6</a:t>
            </a:r>
          </a:p>
          <a:p>
            <a:r>
              <a:rPr lang="en-US" altLang="ja-JP" sz="1400" b="1" dirty="0" smtClean="0"/>
              <a:t>TN93</a:t>
            </a:r>
            <a:r>
              <a:rPr kumimoji="1" lang="en-US" altLang="ja-JP" sz="1400" b="1" dirty="0" smtClean="0"/>
              <a:t>+G</a:t>
            </a:r>
            <a:endParaRPr kumimoji="1" lang="ja-JP" altLang="en-US" sz="1400" b="1" dirty="0"/>
          </a:p>
        </p:txBody>
      </p:sp>
    </p:spTree>
    <p:extLst>
      <p:ext uri="{BB962C8B-B14F-4D97-AF65-F5344CB8AC3E}">
        <p14:creationId xmlns:p14="http://schemas.microsoft.com/office/powerpoint/2010/main" val="1096646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9" name="グループ化 5"/>
          <p:cNvGrpSpPr>
            <a:grpSpLocks/>
          </p:cNvGrpSpPr>
          <p:nvPr/>
        </p:nvGrpSpPr>
        <p:grpSpPr bwMode="auto">
          <a:xfrm>
            <a:off x="2295277" y="1844278"/>
            <a:ext cx="1844675" cy="2736850"/>
            <a:chOff x="4383683" y="692781"/>
            <a:chExt cx="1844501" cy="2736220"/>
          </a:xfrm>
        </p:grpSpPr>
        <p:pic>
          <p:nvPicPr>
            <p:cNvPr id="14371" name="Picture 9" descr="C:\Users\ota\Desktop\V1R1解析\100401 サザンブロット\100423 Tdu\100423V1R1 No2（JPEG）.jpg"/>
            <p:cNvPicPr>
              <a:picLocks noChangeAspect="1" noChangeArrowheads="1"/>
            </p:cNvPicPr>
            <p:nvPr/>
          </p:nvPicPr>
          <p:blipFill>
            <a:blip r:embed="rId3">
              <a:lum bright="10000"/>
              <a:extLst>
                <a:ext uri="{28A0092B-C50C-407E-A947-70E740481C1C}">
                  <a14:useLocalDpi xmlns:a14="http://schemas.microsoft.com/office/drawing/2010/main" val="0"/>
                </a:ext>
              </a:extLst>
            </a:blip>
            <a:srcRect/>
            <a:stretch>
              <a:fillRect/>
            </a:stretch>
          </p:blipFill>
          <p:spPr bwMode="auto">
            <a:xfrm>
              <a:off x="4383683" y="1275383"/>
              <a:ext cx="1282917" cy="2153618"/>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4372" name="Text Box 37"/>
            <p:cNvSpPr txBox="1">
              <a:spLocks noChangeArrowheads="1"/>
            </p:cNvSpPr>
            <p:nvPr/>
          </p:nvSpPr>
          <p:spPr bwMode="auto">
            <a:xfrm rot="-3260750">
              <a:off x="5310042" y="916180"/>
              <a:ext cx="56297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200" b="1"/>
                <a:t>Bgl II</a:t>
              </a:r>
            </a:p>
          </p:txBody>
        </p:sp>
        <p:sp>
          <p:nvSpPr>
            <p:cNvPr id="14373" name="Text Box 38"/>
            <p:cNvSpPr txBox="1">
              <a:spLocks noChangeArrowheads="1"/>
            </p:cNvSpPr>
            <p:nvPr/>
          </p:nvSpPr>
          <p:spPr bwMode="auto">
            <a:xfrm rot="-3260750">
              <a:off x="4404451" y="958443"/>
              <a:ext cx="4635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200" b="1"/>
                <a:t>PstI</a:t>
              </a:r>
            </a:p>
          </p:txBody>
        </p:sp>
        <p:sp>
          <p:nvSpPr>
            <p:cNvPr id="14374" name="Text Box 39"/>
            <p:cNvSpPr txBox="1">
              <a:spLocks noChangeArrowheads="1"/>
            </p:cNvSpPr>
            <p:nvPr/>
          </p:nvSpPr>
          <p:spPr bwMode="auto">
            <a:xfrm rot="-3260750">
              <a:off x="4803559" y="881693"/>
              <a:ext cx="65246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200" b="1"/>
                <a:t>HindIII</a:t>
              </a:r>
            </a:p>
          </p:txBody>
        </p:sp>
        <p:grpSp>
          <p:nvGrpSpPr>
            <p:cNvPr id="14375" name="Group 30"/>
            <p:cNvGrpSpPr>
              <a:grpSpLocks/>
            </p:cNvGrpSpPr>
            <p:nvPr/>
          </p:nvGrpSpPr>
          <p:grpSpPr bwMode="auto">
            <a:xfrm>
              <a:off x="5694784" y="2091705"/>
              <a:ext cx="533400" cy="244475"/>
              <a:chOff x="1728" y="1626"/>
              <a:chExt cx="336" cy="154"/>
            </a:xfrm>
          </p:grpSpPr>
          <p:sp>
            <p:nvSpPr>
              <p:cNvPr id="14379" name="Line 31"/>
              <p:cNvSpPr>
                <a:spLocks noChangeShapeType="1"/>
              </p:cNvSpPr>
              <p:nvPr/>
            </p:nvSpPr>
            <p:spPr bwMode="auto">
              <a:xfrm>
                <a:off x="1728" y="1712"/>
                <a:ext cx="5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80" name="Text Box 32"/>
              <p:cNvSpPr txBox="1">
                <a:spLocks noChangeArrowheads="1"/>
              </p:cNvSpPr>
              <p:nvPr/>
            </p:nvSpPr>
            <p:spPr bwMode="auto">
              <a:xfrm>
                <a:off x="1740" y="1626"/>
                <a:ext cx="32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000" b="1"/>
                  <a:t>4 kbp</a:t>
                </a:r>
              </a:p>
            </p:txBody>
          </p:sp>
        </p:grpSp>
        <p:grpSp>
          <p:nvGrpSpPr>
            <p:cNvPr id="14376" name="Group 33"/>
            <p:cNvGrpSpPr>
              <a:grpSpLocks/>
            </p:cNvGrpSpPr>
            <p:nvPr/>
          </p:nvGrpSpPr>
          <p:grpSpPr bwMode="auto">
            <a:xfrm>
              <a:off x="5694784" y="2464445"/>
              <a:ext cx="530225" cy="244475"/>
              <a:chOff x="1728" y="2036"/>
              <a:chExt cx="334" cy="154"/>
            </a:xfrm>
          </p:grpSpPr>
          <p:sp>
            <p:nvSpPr>
              <p:cNvPr id="14377" name="Line 34"/>
              <p:cNvSpPr>
                <a:spLocks noChangeShapeType="1"/>
              </p:cNvSpPr>
              <p:nvPr/>
            </p:nvSpPr>
            <p:spPr bwMode="auto">
              <a:xfrm>
                <a:off x="1728" y="2111"/>
                <a:ext cx="55"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78" name="Text Box 35"/>
              <p:cNvSpPr txBox="1">
                <a:spLocks noChangeArrowheads="1"/>
              </p:cNvSpPr>
              <p:nvPr/>
            </p:nvSpPr>
            <p:spPr bwMode="auto">
              <a:xfrm>
                <a:off x="1738" y="2036"/>
                <a:ext cx="32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000" b="1"/>
                  <a:t>2 kbp</a:t>
                </a:r>
              </a:p>
            </p:txBody>
          </p:sp>
        </p:grpSp>
      </p:grpSp>
      <p:sp>
        <p:nvSpPr>
          <p:cNvPr id="14340" name="Text Box 51"/>
          <p:cNvSpPr txBox="1">
            <a:spLocks noChangeArrowheads="1"/>
          </p:cNvSpPr>
          <p:nvPr/>
        </p:nvSpPr>
        <p:spPr bwMode="auto">
          <a:xfrm>
            <a:off x="7812088" y="6237288"/>
            <a:ext cx="85792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600" b="1" dirty="0"/>
              <a:t>Fig. </a:t>
            </a:r>
            <a:r>
              <a:rPr lang="en-US" altLang="ja-JP" sz="1600" b="1" smtClean="0"/>
              <a:t>S6</a:t>
            </a:r>
            <a:endParaRPr lang="en-US" altLang="ja-JP" sz="1600" b="1" dirty="0"/>
          </a:p>
        </p:txBody>
      </p:sp>
      <p:grpSp>
        <p:nvGrpSpPr>
          <p:cNvPr id="14342" name="グループ化 10"/>
          <p:cNvGrpSpPr>
            <a:grpSpLocks/>
          </p:cNvGrpSpPr>
          <p:nvPr/>
        </p:nvGrpSpPr>
        <p:grpSpPr bwMode="auto">
          <a:xfrm>
            <a:off x="1584077" y="1518840"/>
            <a:ext cx="2187575" cy="336550"/>
            <a:chOff x="4508277" y="510540"/>
            <a:chExt cx="2188473" cy="336550"/>
          </a:xfrm>
        </p:grpSpPr>
        <p:sp>
          <p:nvSpPr>
            <p:cNvPr id="14367" name="Text Box 5"/>
            <p:cNvSpPr txBox="1">
              <a:spLocks noChangeArrowheads="1"/>
            </p:cNvSpPr>
            <p:nvPr/>
          </p:nvSpPr>
          <p:spPr bwMode="auto">
            <a:xfrm>
              <a:off x="4508277" y="510540"/>
              <a:ext cx="466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600" b="1" dirty="0" smtClean="0"/>
                <a:t>(A)</a:t>
              </a:r>
              <a:endParaRPr lang="en-US" altLang="ja-JP" sz="1600" b="1" dirty="0"/>
            </a:p>
          </p:txBody>
        </p:sp>
        <p:sp>
          <p:nvSpPr>
            <p:cNvPr id="14368" name="テキスト ボックス 43"/>
            <p:cNvSpPr txBox="1">
              <a:spLocks noChangeArrowheads="1"/>
            </p:cNvSpPr>
            <p:nvPr/>
          </p:nvSpPr>
          <p:spPr bwMode="auto">
            <a:xfrm>
              <a:off x="4851565" y="565614"/>
              <a:ext cx="184518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200" b="1" i="1"/>
                <a:t>T. duboisi, V1R1</a:t>
              </a:r>
              <a:r>
                <a:rPr lang="en-US" altLang="ja-JP" sz="1200" b="1"/>
                <a:t> probe</a:t>
              </a:r>
              <a:endParaRPr lang="ja-JP" altLang="en-US" sz="1200" b="1"/>
            </a:p>
          </p:txBody>
        </p:sp>
      </p:grpSp>
      <p:grpSp>
        <p:nvGrpSpPr>
          <p:cNvPr id="14344" name="グループ化 2"/>
          <p:cNvGrpSpPr>
            <a:grpSpLocks/>
          </p:cNvGrpSpPr>
          <p:nvPr/>
        </p:nvGrpSpPr>
        <p:grpSpPr bwMode="auto">
          <a:xfrm>
            <a:off x="4644008" y="1556792"/>
            <a:ext cx="2411412" cy="2728912"/>
            <a:chOff x="-552450" y="3728773"/>
            <a:chExt cx="2411413" cy="2728912"/>
          </a:xfrm>
        </p:grpSpPr>
        <p:grpSp>
          <p:nvGrpSpPr>
            <p:cNvPr id="14345" name="グループ化 11"/>
            <p:cNvGrpSpPr>
              <a:grpSpLocks/>
            </p:cNvGrpSpPr>
            <p:nvPr/>
          </p:nvGrpSpPr>
          <p:grpSpPr bwMode="auto">
            <a:xfrm>
              <a:off x="0" y="4151048"/>
              <a:ext cx="1858963" cy="2306637"/>
              <a:chOff x="5098243" y="4215590"/>
              <a:chExt cx="1858963" cy="2306638"/>
            </a:xfrm>
          </p:grpSpPr>
          <p:grpSp>
            <p:nvGrpSpPr>
              <p:cNvPr id="14349" name="グループ化 39"/>
              <p:cNvGrpSpPr>
                <a:grpSpLocks noChangeAspect="1"/>
              </p:cNvGrpSpPr>
              <p:nvPr/>
            </p:nvGrpSpPr>
            <p:grpSpPr bwMode="auto">
              <a:xfrm>
                <a:off x="5098243" y="5401453"/>
                <a:ext cx="1858963" cy="1120775"/>
                <a:chOff x="4786314" y="4186053"/>
                <a:chExt cx="2160285" cy="1303020"/>
              </a:xfrm>
            </p:grpSpPr>
            <p:pic>
              <p:nvPicPr>
                <p:cNvPr id="14353" name="Picture 4" descr="C:\Users\ota\Desktop\V1R1解析\101209 in situ\101209 T_duboisi_V1R1（作業用）\101209_T_duboisi_(1-2_2)_40bai_1.jpg"/>
                <p:cNvPicPr preferRelativeResize="0">
                  <a:picLocks noChangeAspect="1" noChangeArrowheads="1"/>
                </p:cNvPicPr>
                <p:nvPr/>
              </p:nvPicPr>
              <p:blipFill>
                <a:blip r:embed="rId4">
                  <a:lum bright="14000" contrast="10000"/>
                  <a:extLst>
                    <a:ext uri="{28A0092B-C50C-407E-A947-70E740481C1C}">
                      <a14:useLocalDpi xmlns:a14="http://schemas.microsoft.com/office/drawing/2010/main" val="0"/>
                    </a:ext>
                  </a:extLst>
                </a:blip>
                <a:srcRect l="3004" t="8344" r="3845" b="19598"/>
                <a:stretch>
                  <a:fillRect/>
                </a:stretch>
              </p:blipFill>
              <p:spPr bwMode="auto">
                <a:xfrm>
                  <a:off x="4786314" y="4186053"/>
                  <a:ext cx="2160285" cy="130302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cxnSp>
              <p:nvCxnSpPr>
                <p:cNvPr id="76" name="直線コネクタ 75"/>
                <p:cNvCxnSpPr>
                  <a:cxnSpLocks noChangeAspect="1"/>
                </p:cNvCxnSpPr>
                <p:nvPr/>
              </p:nvCxnSpPr>
              <p:spPr>
                <a:xfrm>
                  <a:off x="6103516" y="5409711"/>
                  <a:ext cx="80434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350" name="グループ化 38"/>
              <p:cNvGrpSpPr>
                <a:grpSpLocks/>
              </p:cNvGrpSpPr>
              <p:nvPr/>
            </p:nvGrpSpPr>
            <p:grpSpPr bwMode="auto">
              <a:xfrm>
                <a:off x="5098243" y="4215590"/>
                <a:ext cx="1852613" cy="1100138"/>
                <a:chOff x="4786314" y="1500174"/>
                <a:chExt cx="3000396" cy="1781293"/>
              </a:xfrm>
            </p:grpSpPr>
            <p:pic>
              <p:nvPicPr>
                <p:cNvPr id="14351" name="Picture 3" descr="C:\Users\ota\Desktop\V1R1解析\101209 in situ\101209 T_duboisi_V1R1（作業用）\101209_T_duboisi_(1-2_2)_20bai_1.jpg"/>
                <p:cNvPicPr>
                  <a:picLocks noChangeAspect="1" noChangeArrowheads="1"/>
                </p:cNvPicPr>
                <p:nvPr/>
              </p:nvPicPr>
              <p:blipFill>
                <a:blip r:embed="rId5">
                  <a:lum bright="10000" contrast="10000"/>
                  <a:extLst>
                    <a:ext uri="{28A0092B-C50C-407E-A947-70E740481C1C}">
                      <a14:useLocalDpi xmlns:a14="http://schemas.microsoft.com/office/drawing/2010/main" val="0"/>
                    </a:ext>
                  </a:extLst>
                </a:blip>
                <a:srcRect l="4927" t="17773" r="421" b="11302"/>
                <a:stretch>
                  <a:fillRect/>
                </a:stretch>
              </p:blipFill>
              <p:spPr bwMode="auto">
                <a:xfrm>
                  <a:off x="4786314" y="1500174"/>
                  <a:ext cx="3000396" cy="1781293"/>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cxnSp>
              <p:nvCxnSpPr>
                <p:cNvPr id="83" name="直線コネクタ 82"/>
                <p:cNvCxnSpPr/>
                <p:nvPr/>
              </p:nvCxnSpPr>
              <p:spPr>
                <a:xfrm>
                  <a:off x="7143951" y="3152945"/>
                  <a:ext cx="57077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4346" name="グループ化 3"/>
            <p:cNvGrpSpPr>
              <a:grpSpLocks/>
            </p:cNvGrpSpPr>
            <p:nvPr/>
          </p:nvGrpSpPr>
          <p:grpSpPr bwMode="auto">
            <a:xfrm>
              <a:off x="-552450" y="3728773"/>
              <a:ext cx="2378075" cy="336550"/>
              <a:chOff x="4726768" y="4088655"/>
              <a:chExt cx="2378034" cy="336550"/>
            </a:xfrm>
          </p:grpSpPr>
          <p:sp>
            <p:nvSpPr>
              <p:cNvPr id="14347" name="Text Box 4"/>
              <p:cNvSpPr txBox="1">
                <a:spLocks noChangeArrowheads="1"/>
              </p:cNvSpPr>
              <p:nvPr/>
            </p:nvSpPr>
            <p:spPr bwMode="auto">
              <a:xfrm>
                <a:off x="4726768" y="4088655"/>
                <a:ext cx="466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600" b="1" dirty="0" smtClean="0"/>
                  <a:t>(B)</a:t>
                </a:r>
                <a:endParaRPr lang="en-US" altLang="ja-JP" sz="1600" b="1" dirty="0"/>
              </a:p>
            </p:txBody>
          </p:sp>
          <p:sp>
            <p:nvSpPr>
              <p:cNvPr id="14348" name="テキスト ボックス 47"/>
              <p:cNvSpPr txBox="1">
                <a:spLocks noChangeArrowheads="1"/>
              </p:cNvSpPr>
              <p:nvPr/>
            </p:nvSpPr>
            <p:spPr bwMode="auto">
              <a:xfrm>
                <a:off x="5105729" y="4134712"/>
                <a:ext cx="19990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200" b="1" i="1"/>
                  <a:t>T. moorii, V1R1</a:t>
                </a:r>
                <a:r>
                  <a:rPr lang="en-US" altLang="ja-JP" sz="1200" b="1"/>
                  <a:t> (II) probe</a:t>
                </a:r>
                <a:endParaRPr lang="ja-JP" altLang="en-US" sz="1200" b="1"/>
              </a:p>
            </p:txBody>
          </p:sp>
        </p:grpSp>
      </p:grpSp>
    </p:spTree>
    <p:extLst>
      <p:ext uri="{BB962C8B-B14F-4D97-AF65-F5344CB8AC3E}">
        <p14:creationId xmlns:p14="http://schemas.microsoft.com/office/powerpoint/2010/main" val="22848441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 Box 51"/>
          <p:cNvSpPr txBox="1">
            <a:spLocks noChangeArrowheads="1"/>
          </p:cNvSpPr>
          <p:nvPr/>
        </p:nvSpPr>
        <p:spPr bwMode="auto">
          <a:xfrm>
            <a:off x="7812088" y="6237288"/>
            <a:ext cx="857250"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600" b="1" dirty="0"/>
              <a:t>Fig. S1</a:t>
            </a:r>
          </a:p>
        </p:txBody>
      </p:sp>
      <p:pic>
        <p:nvPicPr>
          <p:cNvPr id="60" name="Picture 5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3925" y="1658342"/>
            <a:ext cx="7148513" cy="349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 name="テキスト ボックス 2"/>
          <p:cNvSpPr txBox="1">
            <a:spLocks noChangeArrowheads="1"/>
          </p:cNvSpPr>
          <p:nvPr/>
        </p:nvSpPr>
        <p:spPr bwMode="auto">
          <a:xfrm>
            <a:off x="419100" y="404813"/>
            <a:ext cx="504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800" b="1"/>
              <a:t>(A)</a:t>
            </a:r>
            <a:endParaRPr lang="ja-JP" altLang="en-US" sz="1800" b="1"/>
          </a:p>
        </p:txBody>
      </p:sp>
    </p:spTree>
    <p:extLst>
      <p:ext uri="{BB962C8B-B14F-4D97-AF65-F5344CB8AC3E}">
        <p14:creationId xmlns:p14="http://schemas.microsoft.com/office/powerpoint/2010/main" val="13522705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reeform 2"/>
          <p:cNvSpPr>
            <a:spLocks/>
          </p:cNvSpPr>
          <p:nvPr/>
        </p:nvSpPr>
        <p:spPr bwMode="auto">
          <a:xfrm>
            <a:off x="642938" y="1258888"/>
            <a:ext cx="3175" cy="3175"/>
          </a:xfrm>
          <a:custGeom>
            <a:avLst/>
            <a:gdLst>
              <a:gd name="T0" fmla="*/ 2 w 2"/>
              <a:gd name="T1" fmla="*/ 2 h 2"/>
              <a:gd name="T2" fmla="*/ 0 w 2"/>
              <a:gd name="T3" fmla="*/ 0 h 2"/>
              <a:gd name="T4" fmla="*/ 0 w 2"/>
              <a:gd name="T5" fmla="*/ 0 h 2"/>
              <a:gd name="T6" fmla="*/ 2 w 2"/>
              <a:gd name="T7" fmla="*/ 0 h 2"/>
              <a:gd name="T8" fmla="*/ 2 w 2"/>
              <a:gd name="T9" fmla="*/ 2 h 2"/>
              <a:gd name="T10" fmla="*/ 2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2" y="2"/>
                </a:moveTo>
                <a:lnTo>
                  <a:pt x="0" y="0"/>
                </a:lnTo>
                <a:lnTo>
                  <a:pt x="0" y="0"/>
                </a:lnTo>
                <a:lnTo>
                  <a:pt x="2" y="0"/>
                </a:lnTo>
                <a:lnTo>
                  <a:pt x="2" y="2"/>
                </a:lnTo>
                <a:lnTo>
                  <a:pt x="2" y="2"/>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171" name="Freeform 3"/>
          <p:cNvSpPr>
            <a:spLocks/>
          </p:cNvSpPr>
          <p:nvPr/>
        </p:nvSpPr>
        <p:spPr bwMode="auto">
          <a:xfrm>
            <a:off x="642938" y="1258888"/>
            <a:ext cx="3175" cy="3175"/>
          </a:xfrm>
          <a:custGeom>
            <a:avLst/>
            <a:gdLst>
              <a:gd name="T0" fmla="*/ 2 w 2"/>
              <a:gd name="T1" fmla="*/ 2 h 2"/>
              <a:gd name="T2" fmla="*/ 0 w 2"/>
              <a:gd name="T3" fmla="*/ 0 h 2"/>
              <a:gd name="T4" fmla="*/ 0 w 2"/>
              <a:gd name="T5" fmla="*/ 0 h 2"/>
              <a:gd name="T6" fmla="*/ 2 w 2"/>
              <a:gd name="T7" fmla="*/ 0 h 2"/>
              <a:gd name="T8" fmla="*/ 2 w 2"/>
              <a:gd name="T9" fmla="*/ 2 h 2"/>
              <a:gd name="T10" fmla="*/ 2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2" y="2"/>
                </a:moveTo>
                <a:lnTo>
                  <a:pt x="0" y="0"/>
                </a:lnTo>
                <a:lnTo>
                  <a:pt x="0" y="0"/>
                </a:lnTo>
                <a:lnTo>
                  <a:pt x="2" y="0"/>
                </a:lnTo>
                <a:lnTo>
                  <a:pt x="2" y="2"/>
                </a:lnTo>
                <a:lnTo>
                  <a:pt x="2" y="2"/>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172" name="Freeform 4"/>
          <p:cNvSpPr>
            <a:spLocks/>
          </p:cNvSpPr>
          <p:nvPr/>
        </p:nvSpPr>
        <p:spPr bwMode="auto">
          <a:xfrm>
            <a:off x="638175" y="1258888"/>
            <a:ext cx="11113" cy="6350"/>
          </a:xfrm>
          <a:custGeom>
            <a:avLst/>
            <a:gdLst>
              <a:gd name="T0" fmla="*/ 4 w 6"/>
              <a:gd name="T1" fmla="*/ 2 h 4"/>
              <a:gd name="T2" fmla="*/ 4 w 6"/>
              <a:gd name="T3" fmla="*/ 0 h 4"/>
              <a:gd name="T4" fmla="*/ 6 w 6"/>
              <a:gd name="T5" fmla="*/ 0 h 4"/>
              <a:gd name="T6" fmla="*/ 6 w 6"/>
              <a:gd name="T7" fmla="*/ 2 h 4"/>
              <a:gd name="T8" fmla="*/ 6 w 6"/>
              <a:gd name="T9" fmla="*/ 4 h 4"/>
              <a:gd name="T10" fmla="*/ 4 w 6"/>
              <a:gd name="T11" fmla="*/ 4 h 4"/>
              <a:gd name="T12" fmla="*/ 2 w 6"/>
              <a:gd name="T13" fmla="*/ 4 h 4"/>
              <a:gd name="T14" fmla="*/ 0 w 6"/>
              <a:gd name="T15" fmla="*/ 2 h 4"/>
              <a:gd name="T16" fmla="*/ 2 w 6"/>
              <a:gd name="T17" fmla="*/ 2 h 4"/>
              <a:gd name="T18" fmla="*/ 2 w 6"/>
              <a:gd name="T19" fmla="*/ 0 h 4"/>
              <a:gd name="T20" fmla="*/ 4 w 6"/>
              <a:gd name="T21" fmla="*/ 2 h 4"/>
              <a:gd name="T22" fmla="*/ 4 w 6"/>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4" y="2"/>
                </a:moveTo>
                <a:lnTo>
                  <a:pt x="4" y="0"/>
                </a:lnTo>
                <a:lnTo>
                  <a:pt x="6" y="0"/>
                </a:lnTo>
                <a:lnTo>
                  <a:pt x="6" y="2"/>
                </a:lnTo>
                <a:lnTo>
                  <a:pt x="6" y="4"/>
                </a:lnTo>
                <a:lnTo>
                  <a:pt x="4" y="4"/>
                </a:lnTo>
                <a:lnTo>
                  <a:pt x="2" y="4"/>
                </a:lnTo>
                <a:lnTo>
                  <a:pt x="0" y="2"/>
                </a:lnTo>
                <a:lnTo>
                  <a:pt x="2" y="2"/>
                </a:lnTo>
                <a:lnTo>
                  <a:pt x="2" y="0"/>
                </a:lnTo>
                <a:lnTo>
                  <a:pt x="4" y="2"/>
                </a:lnTo>
                <a:lnTo>
                  <a:pt x="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173" name="Freeform 5"/>
          <p:cNvSpPr>
            <a:spLocks/>
          </p:cNvSpPr>
          <p:nvPr/>
        </p:nvSpPr>
        <p:spPr bwMode="auto">
          <a:xfrm>
            <a:off x="638175" y="1258888"/>
            <a:ext cx="11113" cy="6350"/>
          </a:xfrm>
          <a:custGeom>
            <a:avLst/>
            <a:gdLst>
              <a:gd name="T0" fmla="*/ 4 w 6"/>
              <a:gd name="T1" fmla="*/ 2 h 4"/>
              <a:gd name="T2" fmla="*/ 4 w 6"/>
              <a:gd name="T3" fmla="*/ 0 h 4"/>
              <a:gd name="T4" fmla="*/ 6 w 6"/>
              <a:gd name="T5" fmla="*/ 0 h 4"/>
              <a:gd name="T6" fmla="*/ 6 w 6"/>
              <a:gd name="T7" fmla="*/ 2 h 4"/>
              <a:gd name="T8" fmla="*/ 6 w 6"/>
              <a:gd name="T9" fmla="*/ 4 h 4"/>
              <a:gd name="T10" fmla="*/ 4 w 6"/>
              <a:gd name="T11" fmla="*/ 4 h 4"/>
              <a:gd name="T12" fmla="*/ 2 w 6"/>
              <a:gd name="T13" fmla="*/ 4 h 4"/>
              <a:gd name="T14" fmla="*/ 0 w 6"/>
              <a:gd name="T15" fmla="*/ 2 h 4"/>
              <a:gd name="T16" fmla="*/ 2 w 6"/>
              <a:gd name="T17" fmla="*/ 2 h 4"/>
              <a:gd name="T18" fmla="*/ 2 w 6"/>
              <a:gd name="T19" fmla="*/ 0 h 4"/>
              <a:gd name="T20" fmla="*/ 4 w 6"/>
              <a:gd name="T21" fmla="*/ 2 h 4"/>
              <a:gd name="T22" fmla="*/ 4 w 6"/>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4" y="2"/>
                </a:moveTo>
                <a:lnTo>
                  <a:pt x="4" y="0"/>
                </a:lnTo>
                <a:lnTo>
                  <a:pt x="6" y="0"/>
                </a:lnTo>
                <a:lnTo>
                  <a:pt x="6" y="2"/>
                </a:lnTo>
                <a:lnTo>
                  <a:pt x="6" y="4"/>
                </a:lnTo>
                <a:lnTo>
                  <a:pt x="4" y="4"/>
                </a:lnTo>
                <a:lnTo>
                  <a:pt x="2" y="4"/>
                </a:lnTo>
                <a:lnTo>
                  <a:pt x="0" y="2"/>
                </a:lnTo>
                <a:lnTo>
                  <a:pt x="2" y="2"/>
                </a:lnTo>
                <a:lnTo>
                  <a:pt x="2" y="0"/>
                </a:lnTo>
                <a:lnTo>
                  <a:pt x="4" y="2"/>
                </a:lnTo>
                <a:lnTo>
                  <a:pt x="4" y="2"/>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174" name="Rectangle 6"/>
          <p:cNvSpPr>
            <a:spLocks noChangeArrowheads="1"/>
          </p:cNvSpPr>
          <p:nvPr/>
        </p:nvSpPr>
        <p:spPr bwMode="auto">
          <a:xfrm>
            <a:off x="752475" y="95250"/>
            <a:ext cx="19335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i="1">
                <a:latin typeface="Arial" panose="020B0604020202020204" pitchFamily="34" charset="0"/>
                <a:cs typeface="Arial" panose="020B0604020202020204" pitchFamily="34" charset="0"/>
              </a:rPr>
              <a:t>H.</a:t>
            </a:r>
            <a:r>
              <a:rPr lang="en-US" altLang="ja-JP" sz="1200" b="1">
                <a:latin typeface="Arial" panose="020B0604020202020204" pitchFamily="34" charset="0"/>
                <a:cs typeface="Arial" panose="020B0604020202020204" pitchFamily="34" charset="0"/>
              </a:rPr>
              <a:t> sp. "Matumbi hunter"</a:t>
            </a:r>
          </a:p>
        </p:txBody>
      </p:sp>
      <p:sp>
        <p:nvSpPr>
          <p:cNvPr id="7175" name="Rectangle 7"/>
          <p:cNvSpPr>
            <a:spLocks noChangeArrowheads="1"/>
          </p:cNvSpPr>
          <p:nvPr/>
        </p:nvSpPr>
        <p:spPr bwMode="auto">
          <a:xfrm>
            <a:off x="3221038" y="95250"/>
            <a:ext cx="15224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i="1">
                <a:latin typeface="Arial" panose="020B0604020202020204" pitchFamily="34" charset="0"/>
                <a:cs typeface="Arial" panose="020B0604020202020204" pitchFamily="34" charset="0"/>
              </a:rPr>
              <a:t>H. pyrrhocephalus</a:t>
            </a:r>
          </a:p>
        </p:txBody>
      </p:sp>
      <p:sp>
        <p:nvSpPr>
          <p:cNvPr id="7176" name="Rectangle 8"/>
          <p:cNvSpPr>
            <a:spLocks noChangeArrowheads="1"/>
          </p:cNvSpPr>
          <p:nvPr/>
        </p:nvSpPr>
        <p:spPr bwMode="auto">
          <a:xfrm>
            <a:off x="4975225" y="95250"/>
            <a:ext cx="19415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i="1">
                <a:latin typeface="Arial" panose="020B0604020202020204" pitchFamily="34" charset="0"/>
                <a:cs typeface="Arial" panose="020B0604020202020204" pitchFamily="34" charset="0"/>
              </a:rPr>
              <a:t>H.</a:t>
            </a:r>
            <a:r>
              <a:rPr lang="en-US" altLang="ja-JP" sz="1200" b="1">
                <a:latin typeface="Arial" panose="020B0604020202020204" pitchFamily="34" charset="0"/>
                <a:cs typeface="Arial" panose="020B0604020202020204" pitchFamily="34" charset="0"/>
              </a:rPr>
              <a:t> sp. "glaucocephalus"</a:t>
            </a:r>
          </a:p>
        </p:txBody>
      </p:sp>
      <p:sp>
        <p:nvSpPr>
          <p:cNvPr id="7177" name="Rectangle 9"/>
          <p:cNvSpPr>
            <a:spLocks noChangeArrowheads="1"/>
          </p:cNvSpPr>
          <p:nvPr/>
        </p:nvSpPr>
        <p:spPr bwMode="auto">
          <a:xfrm>
            <a:off x="6989763" y="95250"/>
            <a:ext cx="14700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i="1">
                <a:latin typeface="Arial" panose="020B0604020202020204" pitchFamily="34" charset="0"/>
                <a:cs typeface="Arial" panose="020B0604020202020204" pitchFamily="34" charset="0"/>
              </a:rPr>
              <a:t>H.  laparogramma</a:t>
            </a:r>
          </a:p>
        </p:txBody>
      </p:sp>
      <p:sp>
        <p:nvSpPr>
          <p:cNvPr id="7178" name="Rectangle 10"/>
          <p:cNvSpPr>
            <a:spLocks noChangeArrowheads="1"/>
          </p:cNvSpPr>
          <p:nvPr/>
        </p:nvSpPr>
        <p:spPr bwMode="auto">
          <a:xfrm>
            <a:off x="936625" y="1752600"/>
            <a:ext cx="132440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i="1" dirty="0">
                <a:latin typeface="Arial" panose="020B0604020202020204" pitchFamily="34" charset="0"/>
                <a:cs typeface="Arial" panose="020B0604020202020204" pitchFamily="34" charset="0"/>
              </a:rPr>
              <a:t>H.</a:t>
            </a:r>
            <a:r>
              <a:rPr lang="en-US" altLang="ja-JP" sz="1200" b="1" dirty="0">
                <a:latin typeface="Arial" panose="020B0604020202020204" pitchFamily="34" charset="0"/>
                <a:cs typeface="Arial" panose="020B0604020202020204" pitchFamily="34" charset="0"/>
              </a:rPr>
              <a:t> sp. cf. hiatus</a:t>
            </a:r>
          </a:p>
        </p:txBody>
      </p:sp>
      <p:sp>
        <p:nvSpPr>
          <p:cNvPr id="7179" name="Rectangle 11"/>
          <p:cNvSpPr>
            <a:spLocks noChangeArrowheads="1"/>
          </p:cNvSpPr>
          <p:nvPr/>
        </p:nvSpPr>
        <p:spPr bwMode="auto">
          <a:xfrm>
            <a:off x="3443358" y="1752600"/>
            <a:ext cx="95567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i="1" dirty="0">
                <a:latin typeface="Arial" panose="020B0604020202020204" pitchFamily="34" charset="0"/>
                <a:cs typeface="Arial" panose="020B0604020202020204" pitchFamily="34" charset="0"/>
              </a:rPr>
              <a:t>H. </a:t>
            </a:r>
            <a:r>
              <a:rPr lang="en-US" altLang="ja-JP" sz="1200" b="1" i="1" dirty="0" err="1">
                <a:latin typeface="Arial" panose="020B0604020202020204" pitchFamily="34" charset="0"/>
                <a:cs typeface="Arial" panose="020B0604020202020204" pitchFamily="34" charset="0"/>
              </a:rPr>
              <a:t>chilotes</a:t>
            </a:r>
            <a:endParaRPr lang="en-US" altLang="ja-JP" sz="1200" b="1" i="1" dirty="0">
              <a:latin typeface="Arial" panose="020B0604020202020204" pitchFamily="34" charset="0"/>
              <a:cs typeface="Arial" panose="020B0604020202020204" pitchFamily="34" charset="0"/>
            </a:endParaRPr>
          </a:p>
        </p:txBody>
      </p:sp>
      <p:sp>
        <p:nvSpPr>
          <p:cNvPr id="7180" name="Rectangle 12"/>
          <p:cNvSpPr>
            <a:spLocks noChangeArrowheads="1"/>
          </p:cNvSpPr>
          <p:nvPr/>
        </p:nvSpPr>
        <p:spPr bwMode="auto">
          <a:xfrm>
            <a:off x="5026025" y="1752600"/>
            <a:ext cx="8699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i="1">
                <a:latin typeface="Arial" panose="020B0604020202020204" pitchFamily="34" charset="0"/>
                <a:cs typeface="Arial" panose="020B0604020202020204" pitchFamily="34" charset="0"/>
              </a:rPr>
              <a:t>H. tanaos</a:t>
            </a:r>
          </a:p>
        </p:txBody>
      </p:sp>
      <p:sp>
        <p:nvSpPr>
          <p:cNvPr id="7181" name="Rectangle 13"/>
          <p:cNvSpPr>
            <a:spLocks noChangeArrowheads="1"/>
          </p:cNvSpPr>
          <p:nvPr/>
        </p:nvSpPr>
        <p:spPr bwMode="auto">
          <a:xfrm>
            <a:off x="7021513" y="1752600"/>
            <a:ext cx="12684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i="1">
                <a:latin typeface="Arial" panose="020B0604020202020204" pitchFamily="34" charset="0"/>
                <a:cs typeface="Arial" panose="020B0604020202020204" pitchFamily="34" charset="0"/>
              </a:rPr>
              <a:t>H. thereuterion</a:t>
            </a:r>
          </a:p>
        </p:txBody>
      </p:sp>
      <p:sp>
        <p:nvSpPr>
          <p:cNvPr id="7182" name="Rectangle 14"/>
          <p:cNvSpPr>
            <a:spLocks noChangeArrowheads="1"/>
          </p:cNvSpPr>
          <p:nvPr/>
        </p:nvSpPr>
        <p:spPr bwMode="auto">
          <a:xfrm>
            <a:off x="470497" y="3452813"/>
            <a:ext cx="103906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i="1" dirty="0">
                <a:latin typeface="Arial" panose="020B0604020202020204" pitchFamily="34" charset="0"/>
                <a:cs typeface="Arial" panose="020B0604020202020204" pitchFamily="34" charset="0"/>
              </a:rPr>
              <a:t>H. </a:t>
            </a:r>
            <a:r>
              <a:rPr lang="en-US" altLang="ja-JP" sz="1200" b="1" i="1" dirty="0" err="1" smtClean="0">
                <a:latin typeface="Arial" panose="020B0604020202020204" pitchFamily="34" charset="0"/>
                <a:cs typeface="Arial" panose="020B0604020202020204" pitchFamily="34" charset="0"/>
              </a:rPr>
              <a:t>sauvagei</a:t>
            </a:r>
            <a:endParaRPr lang="en-US" altLang="ja-JP" sz="1200" b="1" i="1" dirty="0">
              <a:latin typeface="Arial" panose="020B0604020202020204" pitchFamily="34" charset="0"/>
              <a:cs typeface="Arial" panose="020B0604020202020204" pitchFamily="34" charset="0"/>
            </a:endParaRPr>
          </a:p>
        </p:txBody>
      </p:sp>
      <p:sp>
        <p:nvSpPr>
          <p:cNvPr id="7183" name="Rectangle 15"/>
          <p:cNvSpPr>
            <a:spLocks noChangeArrowheads="1"/>
          </p:cNvSpPr>
          <p:nvPr/>
        </p:nvSpPr>
        <p:spPr bwMode="auto">
          <a:xfrm>
            <a:off x="2638425" y="3452813"/>
            <a:ext cx="11620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i="1">
                <a:latin typeface="Arial" panose="020B0604020202020204" pitchFamily="34" charset="0"/>
                <a:cs typeface="Arial" panose="020B0604020202020204" pitchFamily="34" charset="0"/>
              </a:rPr>
              <a:t>L. rubripinnis</a:t>
            </a:r>
          </a:p>
        </p:txBody>
      </p:sp>
      <p:sp>
        <p:nvSpPr>
          <p:cNvPr id="7184" name="Rectangle 16"/>
          <p:cNvSpPr>
            <a:spLocks noChangeArrowheads="1"/>
          </p:cNvSpPr>
          <p:nvPr/>
        </p:nvSpPr>
        <p:spPr bwMode="auto">
          <a:xfrm>
            <a:off x="5837238" y="3452813"/>
            <a:ext cx="74453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i="1">
                <a:latin typeface="Arial" panose="020B0604020202020204" pitchFamily="34" charset="0"/>
                <a:cs typeface="Arial" panose="020B0604020202020204" pitchFamily="34" charset="0"/>
              </a:rPr>
              <a:t>L. rufus</a:t>
            </a:r>
          </a:p>
        </p:txBody>
      </p:sp>
      <p:sp>
        <p:nvSpPr>
          <p:cNvPr id="7185" name="Rectangle 17"/>
          <p:cNvSpPr>
            <a:spLocks noChangeArrowheads="1"/>
          </p:cNvSpPr>
          <p:nvPr/>
        </p:nvSpPr>
        <p:spPr bwMode="auto">
          <a:xfrm>
            <a:off x="7707313" y="3452813"/>
            <a:ext cx="131921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i="1" dirty="0">
                <a:latin typeface="Arial" panose="020B0604020202020204" pitchFamily="34" charset="0"/>
                <a:cs typeface="Arial" panose="020B0604020202020204" pitchFamily="34" charset="0"/>
              </a:rPr>
              <a:t>L. </a:t>
            </a:r>
            <a:r>
              <a:rPr lang="en-US" altLang="en-US" sz="1200" b="1" i="1" dirty="0" err="1">
                <a:latin typeface="Arial" panose="020B0604020202020204" pitchFamily="34" charset="0"/>
                <a:cs typeface="Arial" panose="020B0604020202020204" pitchFamily="34" charset="0"/>
              </a:rPr>
              <a:t>xanthopteryx</a:t>
            </a:r>
            <a:endParaRPr lang="en-US" altLang="ja-JP" sz="1200" b="1" i="1" dirty="0">
              <a:latin typeface="Arial" panose="020B0604020202020204" pitchFamily="34" charset="0"/>
              <a:cs typeface="Arial" panose="020B0604020202020204" pitchFamily="34" charset="0"/>
            </a:endParaRPr>
          </a:p>
        </p:txBody>
      </p:sp>
      <p:sp>
        <p:nvSpPr>
          <p:cNvPr id="7186" name="Rectangle 18"/>
          <p:cNvSpPr>
            <a:spLocks noChangeArrowheads="1"/>
          </p:cNvSpPr>
          <p:nvPr/>
        </p:nvSpPr>
        <p:spPr bwMode="auto">
          <a:xfrm>
            <a:off x="366713" y="5199305"/>
            <a:ext cx="123666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i="1">
                <a:latin typeface="Arial" panose="020B0604020202020204" pitchFamily="34" charset="0"/>
                <a:cs typeface="Arial" panose="020B0604020202020204" pitchFamily="34" charset="0"/>
              </a:rPr>
              <a:t>N. greenwoodi</a:t>
            </a:r>
            <a:endParaRPr lang="en-US" altLang="ja-JP" sz="1200" b="1">
              <a:latin typeface="Arial" panose="020B0604020202020204" pitchFamily="34" charset="0"/>
              <a:cs typeface="Arial" panose="020B0604020202020204" pitchFamily="34" charset="0"/>
            </a:endParaRPr>
          </a:p>
        </p:txBody>
      </p:sp>
      <p:sp>
        <p:nvSpPr>
          <p:cNvPr id="7187" name="Rectangle 19"/>
          <p:cNvSpPr>
            <a:spLocks noChangeArrowheads="1"/>
          </p:cNvSpPr>
          <p:nvPr/>
        </p:nvSpPr>
        <p:spPr bwMode="auto">
          <a:xfrm>
            <a:off x="1933575" y="5199305"/>
            <a:ext cx="92845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i="1" dirty="0">
                <a:latin typeface="Arial" panose="020B0604020202020204" pitchFamily="34" charset="0"/>
                <a:cs typeface="Arial" panose="020B0604020202020204" pitchFamily="34" charset="0"/>
              </a:rPr>
              <a:t>H. </a:t>
            </a:r>
            <a:r>
              <a:rPr lang="en-US" altLang="ja-JP" sz="1200" b="1" i="1" dirty="0" err="1">
                <a:latin typeface="Arial" panose="020B0604020202020204" pitchFamily="34" charset="0"/>
                <a:cs typeface="Arial" panose="020B0604020202020204" pitchFamily="34" charset="0"/>
              </a:rPr>
              <a:t>fischeri</a:t>
            </a:r>
            <a:endParaRPr lang="en-US" altLang="ja-JP" sz="1200" b="1" i="1" dirty="0">
              <a:latin typeface="Arial" panose="020B0604020202020204" pitchFamily="34" charset="0"/>
              <a:cs typeface="Arial" panose="020B0604020202020204" pitchFamily="34" charset="0"/>
            </a:endParaRPr>
          </a:p>
        </p:txBody>
      </p:sp>
      <p:sp>
        <p:nvSpPr>
          <p:cNvPr id="7188" name="Rectangle 20"/>
          <p:cNvSpPr>
            <a:spLocks noChangeArrowheads="1"/>
          </p:cNvSpPr>
          <p:nvPr/>
        </p:nvSpPr>
        <p:spPr bwMode="auto">
          <a:xfrm>
            <a:off x="3471863" y="5199305"/>
            <a:ext cx="9620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i="1">
                <a:latin typeface="Arial" panose="020B0604020202020204" pitchFamily="34" charset="0"/>
                <a:cs typeface="Arial" panose="020B0604020202020204" pitchFamily="34" charset="0"/>
              </a:rPr>
              <a:t>P. nyererei</a:t>
            </a:r>
          </a:p>
        </p:txBody>
      </p:sp>
      <p:sp>
        <p:nvSpPr>
          <p:cNvPr id="7189" name="Rectangle 21"/>
          <p:cNvSpPr>
            <a:spLocks noChangeArrowheads="1"/>
          </p:cNvSpPr>
          <p:nvPr/>
        </p:nvSpPr>
        <p:spPr bwMode="auto">
          <a:xfrm>
            <a:off x="5000625" y="5199305"/>
            <a:ext cx="8636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i="1">
                <a:latin typeface="Arial" panose="020B0604020202020204" pitchFamily="34" charset="0"/>
                <a:cs typeface="Arial" panose="020B0604020202020204" pitchFamily="34" charset="0"/>
              </a:rPr>
              <a:t>P. degeni</a:t>
            </a:r>
          </a:p>
        </p:txBody>
      </p:sp>
      <p:grpSp>
        <p:nvGrpSpPr>
          <p:cNvPr id="7190" name="Group 22"/>
          <p:cNvGrpSpPr>
            <a:grpSpLocks noChangeAspect="1"/>
          </p:cNvGrpSpPr>
          <p:nvPr/>
        </p:nvGrpSpPr>
        <p:grpSpPr bwMode="auto">
          <a:xfrm>
            <a:off x="541342" y="427043"/>
            <a:ext cx="815815" cy="1017270"/>
            <a:chOff x="341" y="269"/>
            <a:chExt cx="571" cy="712"/>
          </a:xfrm>
        </p:grpSpPr>
        <p:grpSp>
          <p:nvGrpSpPr>
            <p:cNvPr id="7191" name="Group 23"/>
            <p:cNvGrpSpPr>
              <a:grpSpLocks noChangeAspect="1"/>
            </p:cNvGrpSpPr>
            <p:nvPr/>
          </p:nvGrpSpPr>
          <p:grpSpPr bwMode="auto">
            <a:xfrm>
              <a:off x="341" y="269"/>
              <a:ext cx="571" cy="572"/>
              <a:chOff x="340" y="353"/>
              <a:chExt cx="546" cy="547"/>
            </a:xfrm>
          </p:grpSpPr>
          <p:sp>
            <p:nvSpPr>
              <p:cNvPr id="7192" name="Freeform 24"/>
              <p:cNvSpPr>
                <a:spLocks noChangeAspect="1"/>
              </p:cNvSpPr>
              <p:nvPr/>
            </p:nvSpPr>
            <p:spPr bwMode="auto">
              <a:xfrm>
                <a:off x="452" y="353"/>
                <a:ext cx="160" cy="273"/>
              </a:xfrm>
              <a:custGeom>
                <a:avLst/>
                <a:gdLst>
                  <a:gd name="T0" fmla="*/ 138 w 138"/>
                  <a:gd name="T1" fmla="*/ 235 h 235"/>
                  <a:gd name="T2" fmla="*/ 0 w 138"/>
                  <a:gd name="T3" fmla="*/ 44 h 235"/>
                  <a:gd name="T4" fmla="*/ 32 w 138"/>
                  <a:gd name="T5" fmla="*/ 24 h 235"/>
                  <a:gd name="T6" fmla="*/ 66 w 138"/>
                  <a:gd name="T7" fmla="*/ 10 h 235"/>
                  <a:gd name="T8" fmla="*/ 100 w 138"/>
                  <a:gd name="T9" fmla="*/ 2 h 235"/>
                  <a:gd name="T10" fmla="*/ 138 w 138"/>
                  <a:gd name="T11" fmla="*/ 0 h 235"/>
                  <a:gd name="T12" fmla="*/ 138 w 138"/>
                  <a:gd name="T13" fmla="*/ 235 h 235"/>
                  <a:gd name="T14" fmla="*/ 138 w 138"/>
                  <a:gd name="T15" fmla="*/ 235 h 2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35">
                    <a:moveTo>
                      <a:pt x="138" y="235"/>
                    </a:moveTo>
                    <a:lnTo>
                      <a:pt x="0" y="44"/>
                    </a:lnTo>
                    <a:lnTo>
                      <a:pt x="32" y="24"/>
                    </a:lnTo>
                    <a:lnTo>
                      <a:pt x="66" y="10"/>
                    </a:lnTo>
                    <a:lnTo>
                      <a:pt x="100" y="2"/>
                    </a:lnTo>
                    <a:lnTo>
                      <a:pt x="138" y="0"/>
                    </a:lnTo>
                    <a:lnTo>
                      <a:pt x="138" y="235"/>
                    </a:lnTo>
                    <a:lnTo>
                      <a:pt x="138" y="235"/>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193" name="Freeform 25"/>
              <p:cNvSpPr>
                <a:spLocks noChangeAspect="1"/>
              </p:cNvSpPr>
              <p:nvPr/>
            </p:nvSpPr>
            <p:spPr bwMode="auto">
              <a:xfrm>
                <a:off x="452" y="353"/>
                <a:ext cx="160" cy="273"/>
              </a:xfrm>
              <a:custGeom>
                <a:avLst/>
                <a:gdLst>
                  <a:gd name="T0" fmla="*/ 138 w 138"/>
                  <a:gd name="T1" fmla="*/ 235 h 235"/>
                  <a:gd name="T2" fmla="*/ 0 w 138"/>
                  <a:gd name="T3" fmla="*/ 44 h 235"/>
                  <a:gd name="T4" fmla="*/ 32 w 138"/>
                  <a:gd name="T5" fmla="*/ 24 h 235"/>
                  <a:gd name="T6" fmla="*/ 66 w 138"/>
                  <a:gd name="T7" fmla="*/ 10 h 235"/>
                  <a:gd name="T8" fmla="*/ 100 w 138"/>
                  <a:gd name="T9" fmla="*/ 2 h 235"/>
                  <a:gd name="T10" fmla="*/ 138 w 138"/>
                  <a:gd name="T11" fmla="*/ 0 h 235"/>
                  <a:gd name="T12" fmla="*/ 138 w 138"/>
                  <a:gd name="T13" fmla="*/ 235 h 235"/>
                  <a:gd name="T14" fmla="*/ 138 w 138"/>
                  <a:gd name="T15" fmla="*/ 235 h 2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35">
                    <a:moveTo>
                      <a:pt x="138" y="235"/>
                    </a:moveTo>
                    <a:lnTo>
                      <a:pt x="0" y="44"/>
                    </a:lnTo>
                    <a:lnTo>
                      <a:pt x="32" y="24"/>
                    </a:lnTo>
                    <a:lnTo>
                      <a:pt x="66" y="10"/>
                    </a:lnTo>
                    <a:lnTo>
                      <a:pt x="100" y="2"/>
                    </a:lnTo>
                    <a:lnTo>
                      <a:pt x="138" y="0"/>
                    </a:lnTo>
                    <a:lnTo>
                      <a:pt x="138" y="235"/>
                    </a:lnTo>
                    <a:lnTo>
                      <a:pt x="138" y="23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194" name="Freeform 26"/>
              <p:cNvSpPr>
                <a:spLocks noChangeAspect="1"/>
              </p:cNvSpPr>
              <p:nvPr/>
            </p:nvSpPr>
            <p:spPr bwMode="auto">
              <a:xfrm>
                <a:off x="340" y="353"/>
                <a:ext cx="546" cy="547"/>
              </a:xfrm>
              <a:custGeom>
                <a:avLst/>
                <a:gdLst>
                  <a:gd name="T0" fmla="*/ 235 w 471"/>
                  <a:gd name="T1" fmla="*/ 235 h 470"/>
                  <a:gd name="T2" fmla="*/ 235 w 471"/>
                  <a:gd name="T3" fmla="*/ 0 h 470"/>
                  <a:gd name="T4" fmla="*/ 260 w 471"/>
                  <a:gd name="T5" fmla="*/ 2 h 470"/>
                  <a:gd name="T6" fmla="*/ 282 w 471"/>
                  <a:gd name="T7" fmla="*/ 4 h 470"/>
                  <a:gd name="T8" fmla="*/ 306 w 471"/>
                  <a:gd name="T9" fmla="*/ 10 h 470"/>
                  <a:gd name="T10" fmla="*/ 326 w 471"/>
                  <a:gd name="T11" fmla="*/ 18 h 470"/>
                  <a:gd name="T12" fmla="*/ 366 w 471"/>
                  <a:gd name="T13" fmla="*/ 40 h 470"/>
                  <a:gd name="T14" fmla="*/ 403 w 471"/>
                  <a:gd name="T15" fmla="*/ 68 h 470"/>
                  <a:gd name="T16" fmla="*/ 431 w 471"/>
                  <a:gd name="T17" fmla="*/ 102 h 470"/>
                  <a:gd name="T18" fmla="*/ 453 w 471"/>
                  <a:gd name="T19" fmla="*/ 143 h 470"/>
                  <a:gd name="T20" fmla="*/ 461 w 471"/>
                  <a:gd name="T21" fmla="*/ 165 h 470"/>
                  <a:gd name="T22" fmla="*/ 467 w 471"/>
                  <a:gd name="T23" fmla="*/ 187 h 470"/>
                  <a:gd name="T24" fmla="*/ 469 w 471"/>
                  <a:gd name="T25" fmla="*/ 211 h 470"/>
                  <a:gd name="T26" fmla="*/ 471 w 471"/>
                  <a:gd name="T27" fmla="*/ 235 h 470"/>
                  <a:gd name="T28" fmla="*/ 469 w 471"/>
                  <a:gd name="T29" fmla="*/ 259 h 470"/>
                  <a:gd name="T30" fmla="*/ 467 w 471"/>
                  <a:gd name="T31" fmla="*/ 281 h 470"/>
                  <a:gd name="T32" fmla="*/ 461 w 471"/>
                  <a:gd name="T33" fmla="*/ 305 h 470"/>
                  <a:gd name="T34" fmla="*/ 453 w 471"/>
                  <a:gd name="T35" fmla="*/ 325 h 470"/>
                  <a:gd name="T36" fmla="*/ 431 w 471"/>
                  <a:gd name="T37" fmla="*/ 365 h 470"/>
                  <a:gd name="T38" fmla="*/ 403 w 471"/>
                  <a:gd name="T39" fmla="*/ 402 h 470"/>
                  <a:gd name="T40" fmla="*/ 366 w 471"/>
                  <a:gd name="T41" fmla="*/ 430 h 470"/>
                  <a:gd name="T42" fmla="*/ 326 w 471"/>
                  <a:gd name="T43" fmla="*/ 452 h 470"/>
                  <a:gd name="T44" fmla="*/ 306 w 471"/>
                  <a:gd name="T45" fmla="*/ 460 h 470"/>
                  <a:gd name="T46" fmla="*/ 282 w 471"/>
                  <a:gd name="T47" fmla="*/ 466 h 470"/>
                  <a:gd name="T48" fmla="*/ 260 w 471"/>
                  <a:gd name="T49" fmla="*/ 468 h 470"/>
                  <a:gd name="T50" fmla="*/ 235 w 471"/>
                  <a:gd name="T51" fmla="*/ 470 h 470"/>
                  <a:gd name="T52" fmla="*/ 211 w 471"/>
                  <a:gd name="T53" fmla="*/ 468 h 470"/>
                  <a:gd name="T54" fmla="*/ 187 w 471"/>
                  <a:gd name="T55" fmla="*/ 466 h 470"/>
                  <a:gd name="T56" fmla="*/ 165 w 471"/>
                  <a:gd name="T57" fmla="*/ 460 h 470"/>
                  <a:gd name="T58" fmla="*/ 143 w 471"/>
                  <a:gd name="T59" fmla="*/ 452 h 470"/>
                  <a:gd name="T60" fmla="*/ 103 w 471"/>
                  <a:gd name="T61" fmla="*/ 430 h 470"/>
                  <a:gd name="T62" fmla="*/ 68 w 471"/>
                  <a:gd name="T63" fmla="*/ 402 h 470"/>
                  <a:gd name="T64" fmla="*/ 40 w 471"/>
                  <a:gd name="T65" fmla="*/ 365 h 470"/>
                  <a:gd name="T66" fmla="*/ 18 w 471"/>
                  <a:gd name="T67" fmla="*/ 325 h 470"/>
                  <a:gd name="T68" fmla="*/ 10 w 471"/>
                  <a:gd name="T69" fmla="*/ 305 h 470"/>
                  <a:gd name="T70" fmla="*/ 4 w 471"/>
                  <a:gd name="T71" fmla="*/ 281 h 470"/>
                  <a:gd name="T72" fmla="*/ 2 w 471"/>
                  <a:gd name="T73" fmla="*/ 259 h 470"/>
                  <a:gd name="T74" fmla="*/ 0 w 471"/>
                  <a:gd name="T75" fmla="*/ 235 h 470"/>
                  <a:gd name="T76" fmla="*/ 2 w 471"/>
                  <a:gd name="T77" fmla="*/ 207 h 470"/>
                  <a:gd name="T78" fmla="*/ 6 w 471"/>
                  <a:gd name="T79" fmla="*/ 179 h 470"/>
                  <a:gd name="T80" fmla="*/ 14 w 471"/>
                  <a:gd name="T81" fmla="*/ 153 h 470"/>
                  <a:gd name="T82" fmla="*/ 24 w 471"/>
                  <a:gd name="T83" fmla="*/ 129 h 470"/>
                  <a:gd name="T84" fmla="*/ 38 w 471"/>
                  <a:gd name="T85" fmla="*/ 104 h 470"/>
                  <a:gd name="T86" fmla="*/ 54 w 471"/>
                  <a:gd name="T87" fmla="*/ 82 h 470"/>
                  <a:gd name="T88" fmla="*/ 74 w 471"/>
                  <a:gd name="T89" fmla="*/ 62 h 470"/>
                  <a:gd name="T90" fmla="*/ 97 w 471"/>
                  <a:gd name="T91" fmla="*/ 44 h 470"/>
                  <a:gd name="T92" fmla="*/ 235 w 471"/>
                  <a:gd name="T93" fmla="*/ 235 h 470"/>
                  <a:gd name="T94" fmla="*/ 235 w 471"/>
                  <a:gd name="T95" fmla="*/ 2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1" h="470">
                    <a:moveTo>
                      <a:pt x="235" y="235"/>
                    </a:moveTo>
                    <a:lnTo>
                      <a:pt x="235" y="0"/>
                    </a:lnTo>
                    <a:lnTo>
                      <a:pt x="260" y="2"/>
                    </a:lnTo>
                    <a:lnTo>
                      <a:pt x="282" y="4"/>
                    </a:lnTo>
                    <a:lnTo>
                      <a:pt x="306" y="10"/>
                    </a:lnTo>
                    <a:lnTo>
                      <a:pt x="326" y="18"/>
                    </a:lnTo>
                    <a:lnTo>
                      <a:pt x="366" y="40"/>
                    </a:lnTo>
                    <a:lnTo>
                      <a:pt x="403" y="68"/>
                    </a:lnTo>
                    <a:lnTo>
                      <a:pt x="431" y="102"/>
                    </a:lnTo>
                    <a:lnTo>
                      <a:pt x="453" y="143"/>
                    </a:lnTo>
                    <a:lnTo>
                      <a:pt x="461" y="165"/>
                    </a:lnTo>
                    <a:lnTo>
                      <a:pt x="467" y="187"/>
                    </a:lnTo>
                    <a:lnTo>
                      <a:pt x="469" y="211"/>
                    </a:lnTo>
                    <a:lnTo>
                      <a:pt x="471" y="235"/>
                    </a:lnTo>
                    <a:lnTo>
                      <a:pt x="469" y="259"/>
                    </a:lnTo>
                    <a:lnTo>
                      <a:pt x="467" y="281"/>
                    </a:lnTo>
                    <a:lnTo>
                      <a:pt x="461" y="305"/>
                    </a:lnTo>
                    <a:lnTo>
                      <a:pt x="453" y="325"/>
                    </a:lnTo>
                    <a:lnTo>
                      <a:pt x="431" y="365"/>
                    </a:lnTo>
                    <a:lnTo>
                      <a:pt x="403" y="402"/>
                    </a:lnTo>
                    <a:lnTo>
                      <a:pt x="366" y="430"/>
                    </a:lnTo>
                    <a:lnTo>
                      <a:pt x="326" y="452"/>
                    </a:lnTo>
                    <a:lnTo>
                      <a:pt x="306" y="460"/>
                    </a:lnTo>
                    <a:lnTo>
                      <a:pt x="282" y="466"/>
                    </a:lnTo>
                    <a:lnTo>
                      <a:pt x="260" y="468"/>
                    </a:lnTo>
                    <a:lnTo>
                      <a:pt x="235" y="470"/>
                    </a:lnTo>
                    <a:lnTo>
                      <a:pt x="211" y="468"/>
                    </a:lnTo>
                    <a:lnTo>
                      <a:pt x="187" y="466"/>
                    </a:lnTo>
                    <a:lnTo>
                      <a:pt x="165" y="460"/>
                    </a:lnTo>
                    <a:lnTo>
                      <a:pt x="143" y="452"/>
                    </a:lnTo>
                    <a:lnTo>
                      <a:pt x="103" y="430"/>
                    </a:lnTo>
                    <a:lnTo>
                      <a:pt x="68" y="402"/>
                    </a:lnTo>
                    <a:lnTo>
                      <a:pt x="40" y="365"/>
                    </a:lnTo>
                    <a:lnTo>
                      <a:pt x="18" y="325"/>
                    </a:lnTo>
                    <a:lnTo>
                      <a:pt x="10" y="305"/>
                    </a:lnTo>
                    <a:lnTo>
                      <a:pt x="4" y="281"/>
                    </a:lnTo>
                    <a:lnTo>
                      <a:pt x="2" y="259"/>
                    </a:lnTo>
                    <a:lnTo>
                      <a:pt x="0" y="235"/>
                    </a:lnTo>
                    <a:lnTo>
                      <a:pt x="2" y="207"/>
                    </a:lnTo>
                    <a:lnTo>
                      <a:pt x="6" y="179"/>
                    </a:lnTo>
                    <a:lnTo>
                      <a:pt x="14" y="153"/>
                    </a:lnTo>
                    <a:lnTo>
                      <a:pt x="24" y="129"/>
                    </a:lnTo>
                    <a:lnTo>
                      <a:pt x="38" y="104"/>
                    </a:lnTo>
                    <a:lnTo>
                      <a:pt x="54" y="82"/>
                    </a:lnTo>
                    <a:lnTo>
                      <a:pt x="74" y="62"/>
                    </a:lnTo>
                    <a:lnTo>
                      <a:pt x="97" y="44"/>
                    </a:lnTo>
                    <a:lnTo>
                      <a:pt x="235" y="235"/>
                    </a:lnTo>
                    <a:lnTo>
                      <a:pt x="235" y="235"/>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195" name="Freeform 27"/>
              <p:cNvSpPr>
                <a:spLocks noChangeAspect="1"/>
              </p:cNvSpPr>
              <p:nvPr/>
            </p:nvSpPr>
            <p:spPr bwMode="auto">
              <a:xfrm>
                <a:off x="340" y="353"/>
                <a:ext cx="546" cy="547"/>
              </a:xfrm>
              <a:custGeom>
                <a:avLst/>
                <a:gdLst>
                  <a:gd name="T0" fmla="*/ 235 w 471"/>
                  <a:gd name="T1" fmla="*/ 235 h 470"/>
                  <a:gd name="T2" fmla="*/ 235 w 471"/>
                  <a:gd name="T3" fmla="*/ 0 h 470"/>
                  <a:gd name="T4" fmla="*/ 260 w 471"/>
                  <a:gd name="T5" fmla="*/ 2 h 470"/>
                  <a:gd name="T6" fmla="*/ 282 w 471"/>
                  <a:gd name="T7" fmla="*/ 4 h 470"/>
                  <a:gd name="T8" fmla="*/ 306 w 471"/>
                  <a:gd name="T9" fmla="*/ 10 h 470"/>
                  <a:gd name="T10" fmla="*/ 326 w 471"/>
                  <a:gd name="T11" fmla="*/ 18 h 470"/>
                  <a:gd name="T12" fmla="*/ 366 w 471"/>
                  <a:gd name="T13" fmla="*/ 40 h 470"/>
                  <a:gd name="T14" fmla="*/ 403 w 471"/>
                  <a:gd name="T15" fmla="*/ 68 h 470"/>
                  <a:gd name="T16" fmla="*/ 431 w 471"/>
                  <a:gd name="T17" fmla="*/ 102 h 470"/>
                  <a:gd name="T18" fmla="*/ 453 w 471"/>
                  <a:gd name="T19" fmla="*/ 143 h 470"/>
                  <a:gd name="T20" fmla="*/ 461 w 471"/>
                  <a:gd name="T21" fmla="*/ 165 h 470"/>
                  <a:gd name="T22" fmla="*/ 467 w 471"/>
                  <a:gd name="T23" fmla="*/ 187 h 470"/>
                  <a:gd name="T24" fmla="*/ 469 w 471"/>
                  <a:gd name="T25" fmla="*/ 211 h 470"/>
                  <a:gd name="T26" fmla="*/ 471 w 471"/>
                  <a:gd name="T27" fmla="*/ 235 h 470"/>
                  <a:gd name="T28" fmla="*/ 469 w 471"/>
                  <a:gd name="T29" fmla="*/ 259 h 470"/>
                  <a:gd name="T30" fmla="*/ 467 w 471"/>
                  <a:gd name="T31" fmla="*/ 281 h 470"/>
                  <a:gd name="T32" fmla="*/ 461 w 471"/>
                  <a:gd name="T33" fmla="*/ 305 h 470"/>
                  <a:gd name="T34" fmla="*/ 453 w 471"/>
                  <a:gd name="T35" fmla="*/ 325 h 470"/>
                  <a:gd name="T36" fmla="*/ 431 w 471"/>
                  <a:gd name="T37" fmla="*/ 365 h 470"/>
                  <a:gd name="T38" fmla="*/ 403 w 471"/>
                  <a:gd name="T39" fmla="*/ 402 h 470"/>
                  <a:gd name="T40" fmla="*/ 366 w 471"/>
                  <a:gd name="T41" fmla="*/ 430 h 470"/>
                  <a:gd name="T42" fmla="*/ 326 w 471"/>
                  <a:gd name="T43" fmla="*/ 452 h 470"/>
                  <a:gd name="T44" fmla="*/ 306 w 471"/>
                  <a:gd name="T45" fmla="*/ 460 h 470"/>
                  <a:gd name="T46" fmla="*/ 282 w 471"/>
                  <a:gd name="T47" fmla="*/ 466 h 470"/>
                  <a:gd name="T48" fmla="*/ 260 w 471"/>
                  <a:gd name="T49" fmla="*/ 468 h 470"/>
                  <a:gd name="T50" fmla="*/ 235 w 471"/>
                  <a:gd name="T51" fmla="*/ 470 h 470"/>
                  <a:gd name="T52" fmla="*/ 211 w 471"/>
                  <a:gd name="T53" fmla="*/ 468 h 470"/>
                  <a:gd name="T54" fmla="*/ 187 w 471"/>
                  <a:gd name="T55" fmla="*/ 466 h 470"/>
                  <a:gd name="T56" fmla="*/ 165 w 471"/>
                  <a:gd name="T57" fmla="*/ 460 h 470"/>
                  <a:gd name="T58" fmla="*/ 143 w 471"/>
                  <a:gd name="T59" fmla="*/ 452 h 470"/>
                  <a:gd name="T60" fmla="*/ 103 w 471"/>
                  <a:gd name="T61" fmla="*/ 430 h 470"/>
                  <a:gd name="T62" fmla="*/ 68 w 471"/>
                  <a:gd name="T63" fmla="*/ 402 h 470"/>
                  <a:gd name="T64" fmla="*/ 40 w 471"/>
                  <a:gd name="T65" fmla="*/ 365 h 470"/>
                  <a:gd name="T66" fmla="*/ 18 w 471"/>
                  <a:gd name="T67" fmla="*/ 325 h 470"/>
                  <a:gd name="T68" fmla="*/ 10 w 471"/>
                  <a:gd name="T69" fmla="*/ 305 h 470"/>
                  <a:gd name="T70" fmla="*/ 4 w 471"/>
                  <a:gd name="T71" fmla="*/ 281 h 470"/>
                  <a:gd name="T72" fmla="*/ 2 w 471"/>
                  <a:gd name="T73" fmla="*/ 259 h 470"/>
                  <a:gd name="T74" fmla="*/ 0 w 471"/>
                  <a:gd name="T75" fmla="*/ 235 h 470"/>
                  <a:gd name="T76" fmla="*/ 2 w 471"/>
                  <a:gd name="T77" fmla="*/ 207 h 470"/>
                  <a:gd name="T78" fmla="*/ 6 w 471"/>
                  <a:gd name="T79" fmla="*/ 179 h 470"/>
                  <a:gd name="T80" fmla="*/ 14 w 471"/>
                  <a:gd name="T81" fmla="*/ 153 h 470"/>
                  <a:gd name="T82" fmla="*/ 24 w 471"/>
                  <a:gd name="T83" fmla="*/ 129 h 470"/>
                  <a:gd name="T84" fmla="*/ 38 w 471"/>
                  <a:gd name="T85" fmla="*/ 104 h 470"/>
                  <a:gd name="T86" fmla="*/ 54 w 471"/>
                  <a:gd name="T87" fmla="*/ 82 h 470"/>
                  <a:gd name="T88" fmla="*/ 74 w 471"/>
                  <a:gd name="T89" fmla="*/ 62 h 470"/>
                  <a:gd name="T90" fmla="*/ 97 w 471"/>
                  <a:gd name="T91" fmla="*/ 44 h 470"/>
                  <a:gd name="T92" fmla="*/ 235 w 471"/>
                  <a:gd name="T93" fmla="*/ 235 h 470"/>
                  <a:gd name="T94" fmla="*/ 235 w 471"/>
                  <a:gd name="T95" fmla="*/ 23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1" h="470">
                    <a:moveTo>
                      <a:pt x="235" y="235"/>
                    </a:moveTo>
                    <a:lnTo>
                      <a:pt x="235" y="0"/>
                    </a:lnTo>
                    <a:lnTo>
                      <a:pt x="260" y="2"/>
                    </a:lnTo>
                    <a:lnTo>
                      <a:pt x="282" y="4"/>
                    </a:lnTo>
                    <a:lnTo>
                      <a:pt x="306" y="10"/>
                    </a:lnTo>
                    <a:lnTo>
                      <a:pt x="326" y="18"/>
                    </a:lnTo>
                    <a:lnTo>
                      <a:pt x="366" y="40"/>
                    </a:lnTo>
                    <a:lnTo>
                      <a:pt x="403" y="68"/>
                    </a:lnTo>
                    <a:lnTo>
                      <a:pt x="431" y="102"/>
                    </a:lnTo>
                    <a:lnTo>
                      <a:pt x="453" y="143"/>
                    </a:lnTo>
                    <a:lnTo>
                      <a:pt x="461" y="165"/>
                    </a:lnTo>
                    <a:lnTo>
                      <a:pt x="467" y="187"/>
                    </a:lnTo>
                    <a:lnTo>
                      <a:pt x="469" y="211"/>
                    </a:lnTo>
                    <a:lnTo>
                      <a:pt x="471" y="235"/>
                    </a:lnTo>
                    <a:lnTo>
                      <a:pt x="469" y="259"/>
                    </a:lnTo>
                    <a:lnTo>
                      <a:pt x="467" y="281"/>
                    </a:lnTo>
                    <a:lnTo>
                      <a:pt x="461" y="305"/>
                    </a:lnTo>
                    <a:lnTo>
                      <a:pt x="453" y="325"/>
                    </a:lnTo>
                    <a:lnTo>
                      <a:pt x="431" y="365"/>
                    </a:lnTo>
                    <a:lnTo>
                      <a:pt x="403" y="402"/>
                    </a:lnTo>
                    <a:lnTo>
                      <a:pt x="366" y="430"/>
                    </a:lnTo>
                    <a:lnTo>
                      <a:pt x="326" y="452"/>
                    </a:lnTo>
                    <a:lnTo>
                      <a:pt x="306" y="460"/>
                    </a:lnTo>
                    <a:lnTo>
                      <a:pt x="282" y="466"/>
                    </a:lnTo>
                    <a:lnTo>
                      <a:pt x="260" y="468"/>
                    </a:lnTo>
                    <a:lnTo>
                      <a:pt x="235" y="470"/>
                    </a:lnTo>
                    <a:lnTo>
                      <a:pt x="211" y="468"/>
                    </a:lnTo>
                    <a:lnTo>
                      <a:pt x="187" y="466"/>
                    </a:lnTo>
                    <a:lnTo>
                      <a:pt x="165" y="460"/>
                    </a:lnTo>
                    <a:lnTo>
                      <a:pt x="143" y="452"/>
                    </a:lnTo>
                    <a:lnTo>
                      <a:pt x="103" y="430"/>
                    </a:lnTo>
                    <a:lnTo>
                      <a:pt x="68" y="402"/>
                    </a:lnTo>
                    <a:lnTo>
                      <a:pt x="40" y="365"/>
                    </a:lnTo>
                    <a:lnTo>
                      <a:pt x="18" y="325"/>
                    </a:lnTo>
                    <a:lnTo>
                      <a:pt x="10" y="305"/>
                    </a:lnTo>
                    <a:lnTo>
                      <a:pt x="4" y="281"/>
                    </a:lnTo>
                    <a:lnTo>
                      <a:pt x="2" y="259"/>
                    </a:lnTo>
                    <a:lnTo>
                      <a:pt x="0" y="235"/>
                    </a:lnTo>
                    <a:lnTo>
                      <a:pt x="2" y="207"/>
                    </a:lnTo>
                    <a:lnTo>
                      <a:pt x="6" y="179"/>
                    </a:lnTo>
                    <a:lnTo>
                      <a:pt x="14" y="153"/>
                    </a:lnTo>
                    <a:lnTo>
                      <a:pt x="24" y="129"/>
                    </a:lnTo>
                    <a:lnTo>
                      <a:pt x="38" y="104"/>
                    </a:lnTo>
                    <a:lnTo>
                      <a:pt x="54" y="82"/>
                    </a:lnTo>
                    <a:lnTo>
                      <a:pt x="74" y="62"/>
                    </a:lnTo>
                    <a:lnTo>
                      <a:pt x="97" y="44"/>
                    </a:lnTo>
                    <a:lnTo>
                      <a:pt x="235" y="235"/>
                    </a:lnTo>
                    <a:lnTo>
                      <a:pt x="235" y="23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196" name="Rectangle 28"/>
            <p:cNvSpPr>
              <a:spLocks noChangeArrowheads="1"/>
            </p:cNvSpPr>
            <p:nvPr/>
          </p:nvSpPr>
          <p:spPr bwMode="auto">
            <a:xfrm>
              <a:off x="364" y="827"/>
              <a:ext cx="52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Kilimo (10)</a:t>
              </a:r>
            </a:p>
          </p:txBody>
        </p:sp>
      </p:grpSp>
      <p:grpSp>
        <p:nvGrpSpPr>
          <p:cNvPr id="7197" name="Group 29"/>
          <p:cNvGrpSpPr>
            <a:grpSpLocks noChangeAspect="1"/>
          </p:cNvGrpSpPr>
          <p:nvPr/>
        </p:nvGrpSpPr>
        <p:grpSpPr bwMode="auto">
          <a:xfrm>
            <a:off x="1838327" y="411164"/>
            <a:ext cx="1115854" cy="1031558"/>
            <a:chOff x="829" y="123"/>
            <a:chExt cx="781" cy="722"/>
          </a:xfrm>
        </p:grpSpPr>
        <p:grpSp>
          <p:nvGrpSpPr>
            <p:cNvPr id="7198" name="Group 30"/>
            <p:cNvGrpSpPr>
              <a:grpSpLocks/>
            </p:cNvGrpSpPr>
            <p:nvPr/>
          </p:nvGrpSpPr>
          <p:grpSpPr bwMode="auto">
            <a:xfrm>
              <a:off x="937" y="123"/>
              <a:ext cx="565" cy="564"/>
              <a:chOff x="2926" y="972"/>
              <a:chExt cx="469" cy="468"/>
            </a:xfrm>
          </p:grpSpPr>
          <p:sp>
            <p:nvSpPr>
              <p:cNvPr id="7199" name="AutoShape 31"/>
              <p:cNvSpPr>
                <a:spLocks noChangeAspect="1" noChangeArrowheads="1" noTextEdit="1"/>
              </p:cNvSpPr>
              <p:nvPr/>
            </p:nvSpPr>
            <p:spPr bwMode="auto">
              <a:xfrm>
                <a:off x="2926" y="972"/>
                <a:ext cx="469"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00" name="Freeform 32"/>
              <p:cNvSpPr>
                <a:spLocks/>
              </p:cNvSpPr>
              <p:nvPr/>
            </p:nvSpPr>
            <p:spPr bwMode="auto">
              <a:xfrm>
                <a:off x="2972" y="972"/>
                <a:ext cx="187" cy="233"/>
              </a:xfrm>
              <a:custGeom>
                <a:avLst/>
                <a:gdLst>
                  <a:gd name="T0" fmla="*/ 187 w 187"/>
                  <a:gd name="T1" fmla="*/ 233 h 233"/>
                  <a:gd name="T2" fmla="*/ 0 w 187"/>
                  <a:gd name="T3" fmla="*/ 96 h 233"/>
                  <a:gd name="T4" fmla="*/ 18 w 187"/>
                  <a:gd name="T5" fmla="*/ 74 h 233"/>
                  <a:gd name="T6" fmla="*/ 37 w 187"/>
                  <a:gd name="T7" fmla="*/ 54 h 233"/>
                  <a:gd name="T8" fmla="*/ 57 w 187"/>
                  <a:gd name="T9" fmla="*/ 38 h 233"/>
                  <a:gd name="T10" fmla="*/ 81 w 187"/>
                  <a:gd name="T11" fmla="*/ 24 h 233"/>
                  <a:gd name="T12" fmla="*/ 105 w 187"/>
                  <a:gd name="T13" fmla="*/ 14 h 233"/>
                  <a:gd name="T14" fmla="*/ 131 w 187"/>
                  <a:gd name="T15" fmla="*/ 6 h 233"/>
                  <a:gd name="T16" fmla="*/ 159 w 187"/>
                  <a:gd name="T17" fmla="*/ 2 h 233"/>
                  <a:gd name="T18" fmla="*/ 187 w 187"/>
                  <a:gd name="T19" fmla="*/ 0 h 233"/>
                  <a:gd name="T20" fmla="*/ 187 w 187"/>
                  <a:gd name="T21" fmla="*/ 233 h 233"/>
                  <a:gd name="T22" fmla="*/ 187 w 187"/>
                  <a:gd name="T23" fmla="*/ 23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 h="233">
                    <a:moveTo>
                      <a:pt x="187" y="233"/>
                    </a:moveTo>
                    <a:lnTo>
                      <a:pt x="0" y="96"/>
                    </a:lnTo>
                    <a:lnTo>
                      <a:pt x="18" y="74"/>
                    </a:lnTo>
                    <a:lnTo>
                      <a:pt x="37" y="54"/>
                    </a:lnTo>
                    <a:lnTo>
                      <a:pt x="57" y="38"/>
                    </a:lnTo>
                    <a:lnTo>
                      <a:pt x="81" y="24"/>
                    </a:lnTo>
                    <a:lnTo>
                      <a:pt x="105" y="14"/>
                    </a:lnTo>
                    <a:lnTo>
                      <a:pt x="131" y="6"/>
                    </a:lnTo>
                    <a:lnTo>
                      <a:pt x="159" y="2"/>
                    </a:lnTo>
                    <a:lnTo>
                      <a:pt x="187" y="0"/>
                    </a:lnTo>
                    <a:lnTo>
                      <a:pt x="187" y="233"/>
                    </a:lnTo>
                    <a:lnTo>
                      <a:pt x="187" y="233"/>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01" name="Freeform 33"/>
              <p:cNvSpPr>
                <a:spLocks/>
              </p:cNvSpPr>
              <p:nvPr/>
            </p:nvSpPr>
            <p:spPr bwMode="auto">
              <a:xfrm>
                <a:off x="2972" y="972"/>
                <a:ext cx="187" cy="233"/>
              </a:xfrm>
              <a:custGeom>
                <a:avLst/>
                <a:gdLst>
                  <a:gd name="T0" fmla="*/ 187 w 187"/>
                  <a:gd name="T1" fmla="*/ 233 h 233"/>
                  <a:gd name="T2" fmla="*/ 0 w 187"/>
                  <a:gd name="T3" fmla="*/ 96 h 233"/>
                  <a:gd name="T4" fmla="*/ 18 w 187"/>
                  <a:gd name="T5" fmla="*/ 74 h 233"/>
                  <a:gd name="T6" fmla="*/ 37 w 187"/>
                  <a:gd name="T7" fmla="*/ 54 h 233"/>
                  <a:gd name="T8" fmla="*/ 57 w 187"/>
                  <a:gd name="T9" fmla="*/ 38 h 233"/>
                  <a:gd name="T10" fmla="*/ 81 w 187"/>
                  <a:gd name="T11" fmla="*/ 24 h 233"/>
                  <a:gd name="T12" fmla="*/ 105 w 187"/>
                  <a:gd name="T13" fmla="*/ 14 h 233"/>
                  <a:gd name="T14" fmla="*/ 131 w 187"/>
                  <a:gd name="T15" fmla="*/ 6 h 233"/>
                  <a:gd name="T16" fmla="*/ 159 w 187"/>
                  <a:gd name="T17" fmla="*/ 2 h 233"/>
                  <a:gd name="T18" fmla="*/ 187 w 187"/>
                  <a:gd name="T19" fmla="*/ 0 h 233"/>
                  <a:gd name="T20" fmla="*/ 187 w 187"/>
                  <a:gd name="T21" fmla="*/ 233 h 233"/>
                  <a:gd name="T22" fmla="*/ 187 w 187"/>
                  <a:gd name="T23" fmla="*/ 23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 h="233">
                    <a:moveTo>
                      <a:pt x="187" y="233"/>
                    </a:moveTo>
                    <a:lnTo>
                      <a:pt x="0" y="96"/>
                    </a:lnTo>
                    <a:lnTo>
                      <a:pt x="18" y="74"/>
                    </a:lnTo>
                    <a:lnTo>
                      <a:pt x="37" y="54"/>
                    </a:lnTo>
                    <a:lnTo>
                      <a:pt x="57" y="38"/>
                    </a:lnTo>
                    <a:lnTo>
                      <a:pt x="81" y="24"/>
                    </a:lnTo>
                    <a:lnTo>
                      <a:pt x="105" y="14"/>
                    </a:lnTo>
                    <a:lnTo>
                      <a:pt x="131" y="6"/>
                    </a:lnTo>
                    <a:lnTo>
                      <a:pt x="159" y="2"/>
                    </a:lnTo>
                    <a:lnTo>
                      <a:pt x="187" y="0"/>
                    </a:lnTo>
                    <a:lnTo>
                      <a:pt x="187" y="233"/>
                    </a:lnTo>
                    <a:lnTo>
                      <a:pt x="187" y="23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02" name="Freeform 34"/>
              <p:cNvSpPr>
                <a:spLocks/>
              </p:cNvSpPr>
              <p:nvPr/>
            </p:nvSpPr>
            <p:spPr bwMode="auto">
              <a:xfrm>
                <a:off x="2928" y="1068"/>
                <a:ext cx="231" cy="274"/>
              </a:xfrm>
              <a:custGeom>
                <a:avLst/>
                <a:gdLst>
                  <a:gd name="T0" fmla="*/ 231 w 231"/>
                  <a:gd name="T1" fmla="*/ 137 h 274"/>
                  <a:gd name="T2" fmla="*/ 44 w 231"/>
                  <a:gd name="T3" fmla="*/ 274 h 274"/>
                  <a:gd name="T4" fmla="*/ 24 w 231"/>
                  <a:gd name="T5" fmla="*/ 243 h 274"/>
                  <a:gd name="T6" fmla="*/ 10 w 231"/>
                  <a:gd name="T7" fmla="*/ 209 h 274"/>
                  <a:gd name="T8" fmla="*/ 2 w 231"/>
                  <a:gd name="T9" fmla="*/ 173 h 274"/>
                  <a:gd name="T10" fmla="*/ 0 w 231"/>
                  <a:gd name="T11" fmla="*/ 137 h 274"/>
                  <a:gd name="T12" fmla="*/ 2 w 231"/>
                  <a:gd name="T13" fmla="*/ 101 h 274"/>
                  <a:gd name="T14" fmla="*/ 10 w 231"/>
                  <a:gd name="T15" fmla="*/ 65 h 274"/>
                  <a:gd name="T16" fmla="*/ 24 w 231"/>
                  <a:gd name="T17" fmla="*/ 31 h 274"/>
                  <a:gd name="T18" fmla="*/ 44 w 231"/>
                  <a:gd name="T19" fmla="*/ 0 h 274"/>
                  <a:gd name="T20" fmla="*/ 231 w 231"/>
                  <a:gd name="T21" fmla="*/ 137 h 274"/>
                  <a:gd name="T22" fmla="*/ 231 w 231"/>
                  <a:gd name="T23" fmla="*/ 13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1" h="274">
                    <a:moveTo>
                      <a:pt x="231" y="137"/>
                    </a:moveTo>
                    <a:lnTo>
                      <a:pt x="44" y="274"/>
                    </a:lnTo>
                    <a:lnTo>
                      <a:pt x="24" y="243"/>
                    </a:lnTo>
                    <a:lnTo>
                      <a:pt x="10" y="209"/>
                    </a:lnTo>
                    <a:lnTo>
                      <a:pt x="2" y="173"/>
                    </a:lnTo>
                    <a:lnTo>
                      <a:pt x="0" y="137"/>
                    </a:lnTo>
                    <a:lnTo>
                      <a:pt x="2" y="101"/>
                    </a:lnTo>
                    <a:lnTo>
                      <a:pt x="10" y="65"/>
                    </a:lnTo>
                    <a:lnTo>
                      <a:pt x="24" y="31"/>
                    </a:lnTo>
                    <a:lnTo>
                      <a:pt x="44" y="0"/>
                    </a:lnTo>
                    <a:lnTo>
                      <a:pt x="231" y="137"/>
                    </a:lnTo>
                    <a:lnTo>
                      <a:pt x="231" y="137"/>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03" name="Freeform 35"/>
              <p:cNvSpPr>
                <a:spLocks/>
              </p:cNvSpPr>
              <p:nvPr/>
            </p:nvSpPr>
            <p:spPr bwMode="auto">
              <a:xfrm>
                <a:off x="2928" y="1068"/>
                <a:ext cx="231" cy="274"/>
              </a:xfrm>
              <a:custGeom>
                <a:avLst/>
                <a:gdLst>
                  <a:gd name="T0" fmla="*/ 231 w 231"/>
                  <a:gd name="T1" fmla="*/ 137 h 274"/>
                  <a:gd name="T2" fmla="*/ 44 w 231"/>
                  <a:gd name="T3" fmla="*/ 274 h 274"/>
                  <a:gd name="T4" fmla="*/ 24 w 231"/>
                  <a:gd name="T5" fmla="*/ 243 h 274"/>
                  <a:gd name="T6" fmla="*/ 10 w 231"/>
                  <a:gd name="T7" fmla="*/ 209 h 274"/>
                  <a:gd name="T8" fmla="*/ 2 w 231"/>
                  <a:gd name="T9" fmla="*/ 173 h 274"/>
                  <a:gd name="T10" fmla="*/ 0 w 231"/>
                  <a:gd name="T11" fmla="*/ 137 h 274"/>
                  <a:gd name="T12" fmla="*/ 2 w 231"/>
                  <a:gd name="T13" fmla="*/ 101 h 274"/>
                  <a:gd name="T14" fmla="*/ 10 w 231"/>
                  <a:gd name="T15" fmla="*/ 65 h 274"/>
                  <a:gd name="T16" fmla="*/ 24 w 231"/>
                  <a:gd name="T17" fmla="*/ 31 h 274"/>
                  <a:gd name="T18" fmla="*/ 44 w 231"/>
                  <a:gd name="T19" fmla="*/ 0 h 274"/>
                  <a:gd name="T20" fmla="*/ 231 w 231"/>
                  <a:gd name="T21" fmla="*/ 137 h 274"/>
                  <a:gd name="T22" fmla="*/ 231 w 231"/>
                  <a:gd name="T23" fmla="*/ 13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1" h="274">
                    <a:moveTo>
                      <a:pt x="231" y="137"/>
                    </a:moveTo>
                    <a:lnTo>
                      <a:pt x="44" y="274"/>
                    </a:lnTo>
                    <a:lnTo>
                      <a:pt x="24" y="243"/>
                    </a:lnTo>
                    <a:lnTo>
                      <a:pt x="10" y="209"/>
                    </a:lnTo>
                    <a:lnTo>
                      <a:pt x="2" y="173"/>
                    </a:lnTo>
                    <a:lnTo>
                      <a:pt x="0" y="137"/>
                    </a:lnTo>
                    <a:lnTo>
                      <a:pt x="2" y="101"/>
                    </a:lnTo>
                    <a:lnTo>
                      <a:pt x="10" y="65"/>
                    </a:lnTo>
                    <a:lnTo>
                      <a:pt x="24" y="31"/>
                    </a:lnTo>
                    <a:lnTo>
                      <a:pt x="44" y="0"/>
                    </a:lnTo>
                    <a:lnTo>
                      <a:pt x="231" y="137"/>
                    </a:lnTo>
                    <a:lnTo>
                      <a:pt x="231" y="13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04" name="Freeform 36"/>
              <p:cNvSpPr>
                <a:spLocks/>
              </p:cNvSpPr>
              <p:nvPr/>
            </p:nvSpPr>
            <p:spPr bwMode="auto">
              <a:xfrm>
                <a:off x="2973" y="972"/>
                <a:ext cx="419" cy="466"/>
              </a:xfrm>
              <a:custGeom>
                <a:avLst/>
                <a:gdLst>
                  <a:gd name="T0" fmla="*/ 187 w 419"/>
                  <a:gd name="T1" fmla="*/ 233 h 466"/>
                  <a:gd name="T2" fmla="*/ 187 w 419"/>
                  <a:gd name="T3" fmla="*/ 0 h 466"/>
                  <a:gd name="T4" fmla="*/ 210 w 419"/>
                  <a:gd name="T5" fmla="*/ 2 h 466"/>
                  <a:gd name="T6" fmla="*/ 234 w 419"/>
                  <a:gd name="T7" fmla="*/ 4 h 466"/>
                  <a:gd name="T8" fmla="*/ 256 w 419"/>
                  <a:gd name="T9" fmla="*/ 10 h 466"/>
                  <a:gd name="T10" fmla="*/ 278 w 419"/>
                  <a:gd name="T11" fmla="*/ 18 h 466"/>
                  <a:gd name="T12" fmla="*/ 318 w 419"/>
                  <a:gd name="T13" fmla="*/ 40 h 466"/>
                  <a:gd name="T14" fmla="*/ 351 w 419"/>
                  <a:gd name="T15" fmla="*/ 68 h 466"/>
                  <a:gd name="T16" fmla="*/ 379 w 419"/>
                  <a:gd name="T17" fmla="*/ 102 h 466"/>
                  <a:gd name="T18" fmla="*/ 401 w 419"/>
                  <a:gd name="T19" fmla="*/ 141 h 466"/>
                  <a:gd name="T20" fmla="*/ 409 w 419"/>
                  <a:gd name="T21" fmla="*/ 163 h 466"/>
                  <a:gd name="T22" fmla="*/ 415 w 419"/>
                  <a:gd name="T23" fmla="*/ 185 h 466"/>
                  <a:gd name="T24" fmla="*/ 417 w 419"/>
                  <a:gd name="T25" fmla="*/ 209 h 466"/>
                  <a:gd name="T26" fmla="*/ 419 w 419"/>
                  <a:gd name="T27" fmla="*/ 233 h 466"/>
                  <a:gd name="T28" fmla="*/ 417 w 419"/>
                  <a:gd name="T29" fmla="*/ 257 h 466"/>
                  <a:gd name="T30" fmla="*/ 415 w 419"/>
                  <a:gd name="T31" fmla="*/ 279 h 466"/>
                  <a:gd name="T32" fmla="*/ 409 w 419"/>
                  <a:gd name="T33" fmla="*/ 303 h 466"/>
                  <a:gd name="T34" fmla="*/ 401 w 419"/>
                  <a:gd name="T35" fmla="*/ 323 h 466"/>
                  <a:gd name="T36" fmla="*/ 379 w 419"/>
                  <a:gd name="T37" fmla="*/ 362 h 466"/>
                  <a:gd name="T38" fmla="*/ 351 w 419"/>
                  <a:gd name="T39" fmla="*/ 398 h 466"/>
                  <a:gd name="T40" fmla="*/ 318 w 419"/>
                  <a:gd name="T41" fmla="*/ 426 h 466"/>
                  <a:gd name="T42" fmla="*/ 278 w 419"/>
                  <a:gd name="T43" fmla="*/ 448 h 466"/>
                  <a:gd name="T44" fmla="*/ 256 w 419"/>
                  <a:gd name="T45" fmla="*/ 456 h 466"/>
                  <a:gd name="T46" fmla="*/ 234 w 419"/>
                  <a:gd name="T47" fmla="*/ 462 h 466"/>
                  <a:gd name="T48" fmla="*/ 210 w 419"/>
                  <a:gd name="T49" fmla="*/ 464 h 466"/>
                  <a:gd name="T50" fmla="*/ 187 w 419"/>
                  <a:gd name="T51" fmla="*/ 466 h 466"/>
                  <a:gd name="T52" fmla="*/ 159 w 419"/>
                  <a:gd name="T53" fmla="*/ 464 h 466"/>
                  <a:gd name="T54" fmla="*/ 131 w 419"/>
                  <a:gd name="T55" fmla="*/ 460 h 466"/>
                  <a:gd name="T56" fmla="*/ 105 w 419"/>
                  <a:gd name="T57" fmla="*/ 452 h 466"/>
                  <a:gd name="T58" fmla="*/ 81 w 419"/>
                  <a:gd name="T59" fmla="*/ 442 h 466"/>
                  <a:gd name="T60" fmla="*/ 57 w 419"/>
                  <a:gd name="T61" fmla="*/ 428 h 466"/>
                  <a:gd name="T62" fmla="*/ 37 w 419"/>
                  <a:gd name="T63" fmla="*/ 412 h 466"/>
                  <a:gd name="T64" fmla="*/ 18 w 419"/>
                  <a:gd name="T65" fmla="*/ 392 h 466"/>
                  <a:gd name="T66" fmla="*/ 0 w 419"/>
                  <a:gd name="T67" fmla="*/ 370 h 466"/>
                  <a:gd name="T68" fmla="*/ 187 w 419"/>
                  <a:gd name="T69" fmla="*/ 233 h 466"/>
                  <a:gd name="T70" fmla="*/ 187 w 419"/>
                  <a:gd name="T71" fmla="*/ 233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9" h="466">
                    <a:moveTo>
                      <a:pt x="187" y="233"/>
                    </a:moveTo>
                    <a:lnTo>
                      <a:pt x="187" y="0"/>
                    </a:lnTo>
                    <a:lnTo>
                      <a:pt x="210" y="2"/>
                    </a:lnTo>
                    <a:lnTo>
                      <a:pt x="234" y="4"/>
                    </a:lnTo>
                    <a:lnTo>
                      <a:pt x="256" y="10"/>
                    </a:lnTo>
                    <a:lnTo>
                      <a:pt x="278" y="18"/>
                    </a:lnTo>
                    <a:lnTo>
                      <a:pt x="318" y="40"/>
                    </a:lnTo>
                    <a:lnTo>
                      <a:pt x="351" y="68"/>
                    </a:lnTo>
                    <a:lnTo>
                      <a:pt x="379" y="102"/>
                    </a:lnTo>
                    <a:lnTo>
                      <a:pt x="401" y="141"/>
                    </a:lnTo>
                    <a:lnTo>
                      <a:pt x="409" y="163"/>
                    </a:lnTo>
                    <a:lnTo>
                      <a:pt x="415" y="185"/>
                    </a:lnTo>
                    <a:lnTo>
                      <a:pt x="417" y="209"/>
                    </a:lnTo>
                    <a:lnTo>
                      <a:pt x="419" y="233"/>
                    </a:lnTo>
                    <a:lnTo>
                      <a:pt x="417" y="257"/>
                    </a:lnTo>
                    <a:lnTo>
                      <a:pt x="415" y="279"/>
                    </a:lnTo>
                    <a:lnTo>
                      <a:pt x="409" y="303"/>
                    </a:lnTo>
                    <a:lnTo>
                      <a:pt x="401" y="323"/>
                    </a:lnTo>
                    <a:lnTo>
                      <a:pt x="379" y="362"/>
                    </a:lnTo>
                    <a:lnTo>
                      <a:pt x="351" y="398"/>
                    </a:lnTo>
                    <a:lnTo>
                      <a:pt x="318" y="426"/>
                    </a:lnTo>
                    <a:lnTo>
                      <a:pt x="278" y="448"/>
                    </a:lnTo>
                    <a:lnTo>
                      <a:pt x="256" y="456"/>
                    </a:lnTo>
                    <a:lnTo>
                      <a:pt x="234" y="462"/>
                    </a:lnTo>
                    <a:lnTo>
                      <a:pt x="210" y="464"/>
                    </a:lnTo>
                    <a:lnTo>
                      <a:pt x="187" y="466"/>
                    </a:lnTo>
                    <a:lnTo>
                      <a:pt x="159" y="464"/>
                    </a:lnTo>
                    <a:lnTo>
                      <a:pt x="131" y="460"/>
                    </a:lnTo>
                    <a:lnTo>
                      <a:pt x="105" y="452"/>
                    </a:lnTo>
                    <a:lnTo>
                      <a:pt x="81" y="442"/>
                    </a:lnTo>
                    <a:lnTo>
                      <a:pt x="57" y="428"/>
                    </a:lnTo>
                    <a:lnTo>
                      <a:pt x="37" y="412"/>
                    </a:lnTo>
                    <a:lnTo>
                      <a:pt x="18" y="392"/>
                    </a:lnTo>
                    <a:lnTo>
                      <a:pt x="0" y="370"/>
                    </a:lnTo>
                    <a:lnTo>
                      <a:pt x="187" y="233"/>
                    </a:lnTo>
                    <a:lnTo>
                      <a:pt x="187" y="233"/>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05" name="Freeform 37"/>
              <p:cNvSpPr>
                <a:spLocks/>
              </p:cNvSpPr>
              <p:nvPr/>
            </p:nvSpPr>
            <p:spPr bwMode="auto">
              <a:xfrm>
                <a:off x="2972" y="972"/>
                <a:ext cx="419" cy="466"/>
              </a:xfrm>
              <a:custGeom>
                <a:avLst/>
                <a:gdLst>
                  <a:gd name="T0" fmla="*/ 187 w 419"/>
                  <a:gd name="T1" fmla="*/ 233 h 466"/>
                  <a:gd name="T2" fmla="*/ 187 w 419"/>
                  <a:gd name="T3" fmla="*/ 0 h 466"/>
                  <a:gd name="T4" fmla="*/ 210 w 419"/>
                  <a:gd name="T5" fmla="*/ 2 h 466"/>
                  <a:gd name="T6" fmla="*/ 234 w 419"/>
                  <a:gd name="T7" fmla="*/ 4 h 466"/>
                  <a:gd name="T8" fmla="*/ 256 w 419"/>
                  <a:gd name="T9" fmla="*/ 10 h 466"/>
                  <a:gd name="T10" fmla="*/ 278 w 419"/>
                  <a:gd name="T11" fmla="*/ 18 h 466"/>
                  <a:gd name="T12" fmla="*/ 318 w 419"/>
                  <a:gd name="T13" fmla="*/ 40 h 466"/>
                  <a:gd name="T14" fmla="*/ 351 w 419"/>
                  <a:gd name="T15" fmla="*/ 68 h 466"/>
                  <a:gd name="T16" fmla="*/ 379 w 419"/>
                  <a:gd name="T17" fmla="*/ 102 h 466"/>
                  <a:gd name="T18" fmla="*/ 401 w 419"/>
                  <a:gd name="T19" fmla="*/ 141 h 466"/>
                  <a:gd name="T20" fmla="*/ 409 w 419"/>
                  <a:gd name="T21" fmla="*/ 163 h 466"/>
                  <a:gd name="T22" fmla="*/ 415 w 419"/>
                  <a:gd name="T23" fmla="*/ 185 h 466"/>
                  <a:gd name="T24" fmla="*/ 417 w 419"/>
                  <a:gd name="T25" fmla="*/ 209 h 466"/>
                  <a:gd name="T26" fmla="*/ 419 w 419"/>
                  <a:gd name="T27" fmla="*/ 233 h 466"/>
                  <a:gd name="T28" fmla="*/ 417 w 419"/>
                  <a:gd name="T29" fmla="*/ 257 h 466"/>
                  <a:gd name="T30" fmla="*/ 415 w 419"/>
                  <a:gd name="T31" fmla="*/ 279 h 466"/>
                  <a:gd name="T32" fmla="*/ 409 w 419"/>
                  <a:gd name="T33" fmla="*/ 303 h 466"/>
                  <a:gd name="T34" fmla="*/ 401 w 419"/>
                  <a:gd name="T35" fmla="*/ 323 h 466"/>
                  <a:gd name="T36" fmla="*/ 379 w 419"/>
                  <a:gd name="T37" fmla="*/ 362 h 466"/>
                  <a:gd name="T38" fmla="*/ 351 w 419"/>
                  <a:gd name="T39" fmla="*/ 398 h 466"/>
                  <a:gd name="T40" fmla="*/ 318 w 419"/>
                  <a:gd name="T41" fmla="*/ 426 h 466"/>
                  <a:gd name="T42" fmla="*/ 278 w 419"/>
                  <a:gd name="T43" fmla="*/ 448 h 466"/>
                  <a:gd name="T44" fmla="*/ 256 w 419"/>
                  <a:gd name="T45" fmla="*/ 456 h 466"/>
                  <a:gd name="T46" fmla="*/ 234 w 419"/>
                  <a:gd name="T47" fmla="*/ 462 h 466"/>
                  <a:gd name="T48" fmla="*/ 210 w 419"/>
                  <a:gd name="T49" fmla="*/ 464 h 466"/>
                  <a:gd name="T50" fmla="*/ 187 w 419"/>
                  <a:gd name="T51" fmla="*/ 466 h 466"/>
                  <a:gd name="T52" fmla="*/ 159 w 419"/>
                  <a:gd name="T53" fmla="*/ 464 h 466"/>
                  <a:gd name="T54" fmla="*/ 131 w 419"/>
                  <a:gd name="T55" fmla="*/ 460 h 466"/>
                  <a:gd name="T56" fmla="*/ 105 w 419"/>
                  <a:gd name="T57" fmla="*/ 452 h 466"/>
                  <a:gd name="T58" fmla="*/ 81 w 419"/>
                  <a:gd name="T59" fmla="*/ 442 h 466"/>
                  <a:gd name="T60" fmla="*/ 57 w 419"/>
                  <a:gd name="T61" fmla="*/ 428 h 466"/>
                  <a:gd name="T62" fmla="*/ 37 w 419"/>
                  <a:gd name="T63" fmla="*/ 412 h 466"/>
                  <a:gd name="T64" fmla="*/ 18 w 419"/>
                  <a:gd name="T65" fmla="*/ 392 h 466"/>
                  <a:gd name="T66" fmla="*/ 0 w 419"/>
                  <a:gd name="T67" fmla="*/ 370 h 466"/>
                  <a:gd name="T68" fmla="*/ 187 w 419"/>
                  <a:gd name="T69" fmla="*/ 233 h 466"/>
                  <a:gd name="T70" fmla="*/ 187 w 419"/>
                  <a:gd name="T71" fmla="*/ 233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9" h="466">
                    <a:moveTo>
                      <a:pt x="187" y="233"/>
                    </a:moveTo>
                    <a:lnTo>
                      <a:pt x="187" y="0"/>
                    </a:lnTo>
                    <a:lnTo>
                      <a:pt x="210" y="2"/>
                    </a:lnTo>
                    <a:lnTo>
                      <a:pt x="234" y="4"/>
                    </a:lnTo>
                    <a:lnTo>
                      <a:pt x="256" y="10"/>
                    </a:lnTo>
                    <a:lnTo>
                      <a:pt x="278" y="18"/>
                    </a:lnTo>
                    <a:lnTo>
                      <a:pt x="318" y="40"/>
                    </a:lnTo>
                    <a:lnTo>
                      <a:pt x="351" y="68"/>
                    </a:lnTo>
                    <a:lnTo>
                      <a:pt x="379" y="102"/>
                    </a:lnTo>
                    <a:lnTo>
                      <a:pt x="401" y="141"/>
                    </a:lnTo>
                    <a:lnTo>
                      <a:pt x="409" y="163"/>
                    </a:lnTo>
                    <a:lnTo>
                      <a:pt x="415" y="185"/>
                    </a:lnTo>
                    <a:lnTo>
                      <a:pt x="417" y="209"/>
                    </a:lnTo>
                    <a:lnTo>
                      <a:pt x="419" y="233"/>
                    </a:lnTo>
                    <a:lnTo>
                      <a:pt x="417" y="257"/>
                    </a:lnTo>
                    <a:lnTo>
                      <a:pt x="415" y="279"/>
                    </a:lnTo>
                    <a:lnTo>
                      <a:pt x="409" y="303"/>
                    </a:lnTo>
                    <a:lnTo>
                      <a:pt x="401" y="323"/>
                    </a:lnTo>
                    <a:lnTo>
                      <a:pt x="379" y="362"/>
                    </a:lnTo>
                    <a:lnTo>
                      <a:pt x="351" y="398"/>
                    </a:lnTo>
                    <a:lnTo>
                      <a:pt x="318" y="426"/>
                    </a:lnTo>
                    <a:lnTo>
                      <a:pt x="278" y="448"/>
                    </a:lnTo>
                    <a:lnTo>
                      <a:pt x="256" y="456"/>
                    </a:lnTo>
                    <a:lnTo>
                      <a:pt x="234" y="462"/>
                    </a:lnTo>
                    <a:lnTo>
                      <a:pt x="210" y="464"/>
                    </a:lnTo>
                    <a:lnTo>
                      <a:pt x="187" y="466"/>
                    </a:lnTo>
                    <a:lnTo>
                      <a:pt x="159" y="464"/>
                    </a:lnTo>
                    <a:lnTo>
                      <a:pt x="131" y="460"/>
                    </a:lnTo>
                    <a:lnTo>
                      <a:pt x="105" y="452"/>
                    </a:lnTo>
                    <a:lnTo>
                      <a:pt x="81" y="442"/>
                    </a:lnTo>
                    <a:lnTo>
                      <a:pt x="57" y="428"/>
                    </a:lnTo>
                    <a:lnTo>
                      <a:pt x="37" y="412"/>
                    </a:lnTo>
                    <a:lnTo>
                      <a:pt x="18" y="392"/>
                    </a:lnTo>
                    <a:lnTo>
                      <a:pt x="0" y="370"/>
                    </a:lnTo>
                    <a:lnTo>
                      <a:pt x="187" y="233"/>
                    </a:lnTo>
                    <a:lnTo>
                      <a:pt x="187" y="23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206" name="Rectangle 38"/>
            <p:cNvSpPr>
              <a:spLocks noChangeArrowheads="1"/>
            </p:cNvSpPr>
            <p:nvPr/>
          </p:nvSpPr>
          <p:spPr bwMode="auto">
            <a:xfrm>
              <a:off x="829" y="691"/>
              <a:ext cx="78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Nyaruwambu (10)</a:t>
              </a:r>
            </a:p>
          </p:txBody>
        </p:sp>
      </p:grpSp>
      <p:grpSp>
        <p:nvGrpSpPr>
          <p:cNvPr id="7207" name="Group 39"/>
          <p:cNvGrpSpPr>
            <a:grpSpLocks noChangeAspect="1"/>
          </p:cNvGrpSpPr>
          <p:nvPr/>
        </p:nvGrpSpPr>
        <p:grpSpPr bwMode="auto">
          <a:xfrm>
            <a:off x="3543300" y="419102"/>
            <a:ext cx="822960" cy="1024414"/>
            <a:chOff x="2232" y="264"/>
            <a:chExt cx="576" cy="717"/>
          </a:xfrm>
        </p:grpSpPr>
        <p:grpSp>
          <p:nvGrpSpPr>
            <p:cNvPr id="7208" name="Group 40"/>
            <p:cNvGrpSpPr>
              <a:grpSpLocks noChangeAspect="1"/>
            </p:cNvGrpSpPr>
            <p:nvPr/>
          </p:nvGrpSpPr>
          <p:grpSpPr bwMode="auto">
            <a:xfrm>
              <a:off x="2232" y="264"/>
              <a:ext cx="576" cy="576"/>
              <a:chOff x="2263" y="1480"/>
              <a:chExt cx="481" cy="481"/>
            </a:xfrm>
          </p:grpSpPr>
          <p:sp>
            <p:nvSpPr>
              <p:cNvPr id="7209" name="Freeform 41"/>
              <p:cNvSpPr>
                <a:spLocks noChangeAspect="1"/>
              </p:cNvSpPr>
              <p:nvPr/>
            </p:nvSpPr>
            <p:spPr bwMode="auto">
              <a:xfrm>
                <a:off x="2263" y="1480"/>
                <a:ext cx="481" cy="481"/>
              </a:xfrm>
              <a:custGeom>
                <a:avLst/>
                <a:gdLst>
                  <a:gd name="T0" fmla="*/ 240 w 481"/>
                  <a:gd name="T1" fmla="*/ 240 h 481"/>
                  <a:gd name="T2" fmla="*/ 240 w 481"/>
                  <a:gd name="T3" fmla="*/ 0 h 481"/>
                  <a:gd name="T4" fmla="*/ 265 w 481"/>
                  <a:gd name="T5" fmla="*/ 2 h 481"/>
                  <a:gd name="T6" fmla="*/ 288 w 481"/>
                  <a:gd name="T7" fmla="*/ 4 h 481"/>
                  <a:gd name="T8" fmla="*/ 312 w 481"/>
                  <a:gd name="T9" fmla="*/ 10 h 481"/>
                  <a:gd name="T10" fmla="*/ 333 w 481"/>
                  <a:gd name="T11" fmla="*/ 18 h 481"/>
                  <a:gd name="T12" fmla="*/ 374 w 481"/>
                  <a:gd name="T13" fmla="*/ 41 h 481"/>
                  <a:gd name="T14" fmla="*/ 411 w 481"/>
                  <a:gd name="T15" fmla="*/ 70 h 481"/>
                  <a:gd name="T16" fmla="*/ 440 w 481"/>
                  <a:gd name="T17" fmla="*/ 105 h 481"/>
                  <a:gd name="T18" fmla="*/ 462 w 481"/>
                  <a:gd name="T19" fmla="*/ 146 h 481"/>
                  <a:gd name="T20" fmla="*/ 471 w 481"/>
                  <a:gd name="T21" fmla="*/ 169 h 481"/>
                  <a:gd name="T22" fmla="*/ 477 w 481"/>
                  <a:gd name="T23" fmla="*/ 191 h 481"/>
                  <a:gd name="T24" fmla="*/ 479 w 481"/>
                  <a:gd name="T25" fmla="*/ 216 h 481"/>
                  <a:gd name="T26" fmla="*/ 481 w 481"/>
                  <a:gd name="T27" fmla="*/ 240 h 481"/>
                  <a:gd name="T28" fmla="*/ 479 w 481"/>
                  <a:gd name="T29" fmla="*/ 265 h 481"/>
                  <a:gd name="T30" fmla="*/ 477 w 481"/>
                  <a:gd name="T31" fmla="*/ 288 h 481"/>
                  <a:gd name="T32" fmla="*/ 471 w 481"/>
                  <a:gd name="T33" fmla="*/ 312 h 481"/>
                  <a:gd name="T34" fmla="*/ 462 w 481"/>
                  <a:gd name="T35" fmla="*/ 333 h 481"/>
                  <a:gd name="T36" fmla="*/ 440 w 481"/>
                  <a:gd name="T37" fmla="*/ 374 h 481"/>
                  <a:gd name="T38" fmla="*/ 411 w 481"/>
                  <a:gd name="T39" fmla="*/ 411 h 481"/>
                  <a:gd name="T40" fmla="*/ 374 w 481"/>
                  <a:gd name="T41" fmla="*/ 440 h 481"/>
                  <a:gd name="T42" fmla="*/ 333 w 481"/>
                  <a:gd name="T43" fmla="*/ 462 h 481"/>
                  <a:gd name="T44" fmla="*/ 312 w 481"/>
                  <a:gd name="T45" fmla="*/ 471 h 481"/>
                  <a:gd name="T46" fmla="*/ 288 w 481"/>
                  <a:gd name="T47" fmla="*/ 477 h 481"/>
                  <a:gd name="T48" fmla="*/ 265 w 481"/>
                  <a:gd name="T49" fmla="*/ 479 h 481"/>
                  <a:gd name="T50" fmla="*/ 240 w 481"/>
                  <a:gd name="T51" fmla="*/ 481 h 481"/>
                  <a:gd name="T52" fmla="*/ 216 w 481"/>
                  <a:gd name="T53" fmla="*/ 479 h 481"/>
                  <a:gd name="T54" fmla="*/ 191 w 481"/>
                  <a:gd name="T55" fmla="*/ 477 h 481"/>
                  <a:gd name="T56" fmla="*/ 169 w 481"/>
                  <a:gd name="T57" fmla="*/ 471 h 481"/>
                  <a:gd name="T58" fmla="*/ 146 w 481"/>
                  <a:gd name="T59" fmla="*/ 462 h 481"/>
                  <a:gd name="T60" fmla="*/ 105 w 481"/>
                  <a:gd name="T61" fmla="*/ 440 h 481"/>
                  <a:gd name="T62" fmla="*/ 70 w 481"/>
                  <a:gd name="T63" fmla="*/ 411 h 481"/>
                  <a:gd name="T64" fmla="*/ 41 w 481"/>
                  <a:gd name="T65" fmla="*/ 374 h 481"/>
                  <a:gd name="T66" fmla="*/ 18 w 481"/>
                  <a:gd name="T67" fmla="*/ 333 h 481"/>
                  <a:gd name="T68" fmla="*/ 10 w 481"/>
                  <a:gd name="T69" fmla="*/ 312 h 481"/>
                  <a:gd name="T70" fmla="*/ 4 w 481"/>
                  <a:gd name="T71" fmla="*/ 288 h 481"/>
                  <a:gd name="T72" fmla="*/ 2 w 481"/>
                  <a:gd name="T73" fmla="*/ 265 h 481"/>
                  <a:gd name="T74" fmla="*/ 0 w 481"/>
                  <a:gd name="T75" fmla="*/ 240 h 481"/>
                  <a:gd name="T76" fmla="*/ 2 w 481"/>
                  <a:gd name="T77" fmla="*/ 216 h 481"/>
                  <a:gd name="T78" fmla="*/ 4 w 481"/>
                  <a:gd name="T79" fmla="*/ 191 h 481"/>
                  <a:gd name="T80" fmla="*/ 10 w 481"/>
                  <a:gd name="T81" fmla="*/ 169 h 481"/>
                  <a:gd name="T82" fmla="*/ 18 w 481"/>
                  <a:gd name="T83" fmla="*/ 146 h 481"/>
                  <a:gd name="T84" fmla="*/ 41 w 481"/>
                  <a:gd name="T85" fmla="*/ 105 h 481"/>
                  <a:gd name="T86" fmla="*/ 70 w 481"/>
                  <a:gd name="T87" fmla="*/ 70 h 481"/>
                  <a:gd name="T88" fmla="*/ 105 w 481"/>
                  <a:gd name="T89" fmla="*/ 41 h 481"/>
                  <a:gd name="T90" fmla="*/ 146 w 481"/>
                  <a:gd name="T91" fmla="*/ 18 h 481"/>
                  <a:gd name="T92" fmla="*/ 169 w 481"/>
                  <a:gd name="T93" fmla="*/ 10 h 481"/>
                  <a:gd name="T94" fmla="*/ 191 w 481"/>
                  <a:gd name="T95" fmla="*/ 4 h 481"/>
                  <a:gd name="T96" fmla="*/ 216 w 481"/>
                  <a:gd name="T97" fmla="*/ 2 h 481"/>
                  <a:gd name="T98" fmla="*/ 240 w 481"/>
                  <a:gd name="T99" fmla="*/ 0 h 481"/>
                  <a:gd name="T100" fmla="*/ 240 w 481"/>
                  <a:gd name="T101" fmla="*/ 240 h 481"/>
                  <a:gd name="T102" fmla="*/ 240 w 481"/>
                  <a:gd name="T103" fmla="*/ 24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1" h="481">
                    <a:moveTo>
                      <a:pt x="240" y="240"/>
                    </a:moveTo>
                    <a:lnTo>
                      <a:pt x="240" y="0"/>
                    </a:lnTo>
                    <a:lnTo>
                      <a:pt x="265" y="2"/>
                    </a:lnTo>
                    <a:lnTo>
                      <a:pt x="288" y="4"/>
                    </a:lnTo>
                    <a:lnTo>
                      <a:pt x="312" y="10"/>
                    </a:lnTo>
                    <a:lnTo>
                      <a:pt x="333" y="18"/>
                    </a:lnTo>
                    <a:lnTo>
                      <a:pt x="374" y="41"/>
                    </a:lnTo>
                    <a:lnTo>
                      <a:pt x="411" y="70"/>
                    </a:lnTo>
                    <a:lnTo>
                      <a:pt x="440" y="105"/>
                    </a:lnTo>
                    <a:lnTo>
                      <a:pt x="462" y="146"/>
                    </a:lnTo>
                    <a:lnTo>
                      <a:pt x="471" y="169"/>
                    </a:lnTo>
                    <a:lnTo>
                      <a:pt x="477" y="191"/>
                    </a:lnTo>
                    <a:lnTo>
                      <a:pt x="479" y="216"/>
                    </a:lnTo>
                    <a:lnTo>
                      <a:pt x="481" y="240"/>
                    </a:lnTo>
                    <a:lnTo>
                      <a:pt x="479" y="265"/>
                    </a:lnTo>
                    <a:lnTo>
                      <a:pt x="477" y="288"/>
                    </a:lnTo>
                    <a:lnTo>
                      <a:pt x="471" y="312"/>
                    </a:lnTo>
                    <a:lnTo>
                      <a:pt x="462" y="333"/>
                    </a:lnTo>
                    <a:lnTo>
                      <a:pt x="440" y="374"/>
                    </a:lnTo>
                    <a:lnTo>
                      <a:pt x="411" y="411"/>
                    </a:lnTo>
                    <a:lnTo>
                      <a:pt x="374" y="440"/>
                    </a:lnTo>
                    <a:lnTo>
                      <a:pt x="333" y="462"/>
                    </a:lnTo>
                    <a:lnTo>
                      <a:pt x="312" y="471"/>
                    </a:lnTo>
                    <a:lnTo>
                      <a:pt x="288" y="477"/>
                    </a:lnTo>
                    <a:lnTo>
                      <a:pt x="265" y="479"/>
                    </a:lnTo>
                    <a:lnTo>
                      <a:pt x="240" y="481"/>
                    </a:lnTo>
                    <a:lnTo>
                      <a:pt x="216" y="479"/>
                    </a:lnTo>
                    <a:lnTo>
                      <a:pt x="191" y="477"/>
                    </a:lnTo>
                    <a:lnTo>
                      <a:pt x="169" y="471"/>
                    </a:lnTo>
                    <a:lnTo>
                      <a:pt x="146" y="462"/>
                    </a:lnTo>
                    <a:lnTo>
                      <a:pt x="105" y="440"/>
                    </a:lnTo>
                    <a:lnTo>
                      <a:pt x="70" y="411"/>
                    </a:lnTo>
                    <a:lnTo>
                      <a:pt x="41" y="374"/>
                    </a:lnTo>
                    <a:lnTo>
                      <a:pt x="18" y="333"/>
                    </a:lnTo>
                    <a:lnTo>
                      <a:pt x="10" y="312"/>
                    </a:lnTo>
                    <a:lnTo>
                      <a:pt x="4" y="288"/>
                    </a:lnTo>
                    <a:lnTo>
                      <a:pt x="2" y="265"/>
                    </a:lnTo>
                    <a:lnTo>
                      <a:pt x="0" y="240"/>
                    </a:lnTo>
                    <a:lnTo>
                      <a:pt x="2" y="216"/>
                    </a:lnTo>
                    <a:lnTo>
                      <a:pt x="4" y="191"/>
                    </a:lnTo>
                    <a:lnTo>
                      <a:pt x="10" y="169"/>
                    </a:lnTo>
                    <a:lnTo>
                      <a:pt x="18" y="146"/>
                    </a:lnTo>
                    <a:lnTo>
                      <a:pt x="41" y="105"/>
                    </a:lnTo>
                    <a:lnTo>
                      <a:pt x="70" y="70"/>
                    </a:lnTo>
                    <a:lnTo>
                      <a:pt x="105" y="41"/>
                    </a:lnTo>
                    <a:lnTo>
                      <a:pt x="146" y="18"/>
                    </a:lnTo>
                    <a:lnTo>
                      <a:pt x="169" y="10"/>
                    </a:lnTo>
                    <a:lnTo>
                      <a:pt x="191" y="4"/>
                    </a:lnTo>
                    <a:lnTo>
                      <a:pt x="216" y="2"/>
                    </a:lnTo>
                    <a:lnTo>
                      <a:pt x="240" y="0"/>
                    </a:lnTo>
                    <a:lnTo>
                      <a:pt x="240" y="240"/>
                    </a:lnTo>
                    <a:lnTo>
                      <a:pt x="240" y="24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10" name="Freeform 42"/>
              <p:cNvSpPr>
                <a:spLocks noChangeAspect="1"/>
              </p:cNvSpPr>
              <p:nvPr/>
            </p:nvSpPr>
            <p:spPr bwMode="auto">
              <a:xfrm>
                <a:off x="2263" y="1480"/>
                <a:ext cx="481" cy="481"/>
              </a:xfrm>
              <a:custGeom>
                <a:avLst/>
                <a:gdLst>
                  <a:gd name="T0" fmla="*/ 240 w 481"/>
                  <a:gd name="T1" fmla="*/ 240 h 481"/>
                  <a:gd name="T2" fmla="*/ 240 w 481"/>
                  <a:gd name="T3" fmla="*/ 0 h 481"/>
                  <a:gd name="T4" fmla="*/ 265 w 481"/>
                  <a:gd name="T5" fmla="*/ 2 h 481"/>
                  <a:gd name="T6" fmla="*/ 288 w 481"/>
                  <a:gd name="T7" fmla="*/ 4 h 481"/>
                  <a:gd name="T8" fmla="*/ 312 w 481"/>
                  <a:gd name="T9" fmla="*/ 10 h 481"/>
                  <a:gd name="T10" fmla="*/ 333 w 481"/>
                  <a:gd name="T11" fmla="*/ 18 h 481"/>
                  <a:gd name="T12" fmla="*/ 374 w 481"/>
                  <a:gd name="T13" fmla="*/ 41 h 481"/>
                  <a:gd name="T14" fmla="*/ 411 w 481"/>
                  <a:gd name="T15" fmla="*/ 70 h 481"/>
                  <a:gd name="T16" fmla="*/ 440 w 481"/>
                  <a:gd name="T17" fmla="*/ 105 h 481"/>
                  <a:gd name="T18" fmla="*/ 462 w 481"/>
                  <a:gd name="T19" fmla="*/ 146 h 481"/>
                  <a:gd name="T20" fmla="*/ 471 w 481"/>
                  <a:gd name="T21" fmla="*/ 169 h 481"/>
                  <a:gd name="T22" fmla="*/ 477 w 481"/>
                  <a:gd name="T23" fmla="*/ 191 h 481"/>
                  <a:gd name="T24" fmla="*/ 479 w 481"/>
                  <a:gd name="T25" fmla="*/ 216 h 481"/>
                  <a:gd name="T26" fmla="*/ 481 w 481"/>
                  <a:gd name="T27" fmla="*/ 240 h 481"/>
                  <a:gd name="T28" fmla="*/ 479 w 481"/>
                  <a:gd name="T29" fmla="*/ 265 h 481"/>
                  <a:gd name="T30" fmla="*/ 477 w 481"/>
                  <a:gd name="T31" fmla="*/ 288 h 481"/>
                  <a:gd name="T32" fmla="*/ 471 w 481"/>
                  <a:gd name="T33" fmla="*/ 312 h 481"/>
                  <a:gd name="T34" fmla="*/ 462 w 481"/>
                  <a:gd name="T35" fmla="*/ 333 h 481"/>
                  <a:gd name="T36" fmla="*/ 440 w 481"/>
                  <a:gd name="T37" fmla="*/ 374 h 481"/>
                  <a:gd name="T38" fmla="*/ 411 w 481"/>
                  <a:gd name="T39" fmla="*/ 411 h 481"/>
                  <a:gd name="T40" fmla="*/ 374 w 481"/>
                  <a:gd name="T41" fmla="*/ 440 h 481"/>
                  <a:gd name="T42" fmla="*/ 333 w 481"/>
                  <a:gd name="T43" fmla="*/ 462 h 481"/>
                  <a:gd name="T44" fmla="*/ 312 w 481"/>
                  <a:gd name="T45" fmla="*/ 471 h 481"/>
                  <a:gd name="T46" fmla="*/ 288 w 481"/>
                  <a:gd name="T47" fmla="*/ 477 h 481"/>
                  <a:gd name="T48" fmla="*/ 265 w 481"/>
                  <a:gd name="T49" fmla="*/ 479 h 481"/>
                  <a:gd name="T50" fmla="*/ 240 w 481"/>
                  <a:gd name="T51" fmla="*/ 481 h 481"/>
                  <a:gd name="T52" fmla="*/ 216 w 481"/>
                  <a:gd name="T53" fmla="*/ 479 h 481"/>
                  <a:gd name="T54" fmla="*/ 191 w 481"/>
                  <a:gd name="T55" fmla="*/ 477 h 481"/>
                  <a:gd name="T56" fmla="*/ 169 w 481"/>
                  <a:gd name="T57" fmla="*/ 471 h 481"/>
                  <a:gd name="T58" fmla="*/ 146 w 481"/>
                  <a:gd name="T59" fmla="*/ 462 h 481"/>
                  <a:gd name="T60" fmla="*/ 105 w 481"/>
                  <a:gd name="T61" fmla="*/ 440 h 481"/>
                  <a:gd name="T62" fmla="*/ 70 w 481"/>
                  <a:gd name="T63" fmla="*/ 411 h 481"/>
                  <a:gd name="T64" fmla="*/ 41 w 481"/>
                  <a:gd name="T65" fmla="*/ 374 h 481"/>
                  <a:gd name="T66" fmla="*/ 18 w 481"/>
                  <a:gd name="T67" fmla="*/ 333 h 481"/>
                  <a:gd name="T68" fmla="*/ 10 w 481"/>
                  <a:gd name="T69" fmla="*/ 312 h 481"/>
                  <a:gd name="T70" fmla="*/ 4 w 481"/>
                  <a:gd name="T71" fmla="*/ 288 h 481"/>
                  <a:gd name="T72" fmla="*/ 2 w 481"/>
                  <a:gd name="T73" fmla="*/ 265 h 481"/>
                  <a:gd name="T74" fmla="*/ 0 w 481"/>
                  <a:gd name="T75" fmla="*/ 240 h 481"/>
                  <a:gd name="T76" fmla="*/ 2 w 481"/>
                  <a:gd name="T77" fmla="*/ 216 h 481"/>
                  <a:gd name="T78" fmla="*/ 4 w 481"/>
                  <a:gd name="T79" fmla="*/ 191 h 481"/>
                  <a:gd name="T80" fmla="*/ 10 w 481"/>
                  <a:gd name="T81" fmla="*/ 169 h 481"/>
                  <a:gd name="T82" fmla="*/ 18 w 481"/>
                  <a:gd name="T83" fmla="*/ 146 h 481"/>
                  <a:gd name="T84" fmla="*/ 41 w 481"/>
                  <a:gd name="T85" fmla="*/ 105 h 481"/>
                  <a:gd name="T86" fmla="*/ 70 w 481"/>
                  <a:gd name="T87" fmla="*/ 70 h 481"/>
                  <a:gd name="T88" fmla="*/ 105 w 481"/>
                  <a:gd name="T89" fmla="*/ 41 h 481"/>
                  <a:gd name="T90" fmla="*/ 146 w 481"/>
                  <a:gd name="T91" fmla="*/ 18 h 481"/>
                  <a:gd name="T92" fmla="*/ 169 w 481"/>
                  <a:gd name="T93" fmla="*/ 10 h 481"/>
                  <a:gd name="T94" fmla="*/ 191 w 481"/>
                  <a:gd name="T95" fmla="*/ 4 h 481"/>
                  <a:gd name="T96" fmla="*/ 216 w 481"/>
                  <a:gd name="T97" fmla="*/ 2 h 481"/>
                  <a:gd name="T98" fmla="*/ 240 w 481"/>
                  <a:gd name="T99" fmla="*/ 0 h 481"/>
                  <a:gd name="T100" fmla="*/ 240 w 481"/>
                  <a:gd name="T101" fmla="*/ 240 h 481"/>
                  <a:gd name="T102" fmla="*/ 240 w 481"/>
                  <a:gd name="T103" fmla="*/ 24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1" h="481">
                    <a:moveTo>
                      <a:pt x="240" y="240"/>
                    </a:moveTo>
                    <a:lnTo>
                      <a:pt x="240" y="0"/>
                    </a:lnTo>
                    <a:lnTo>
                      <a:pt x="265" y="2"/>
                    </a:lnTo>
                    <a:lnTo>
                      <a:pt x="288" y="4"/>
                    </a:lnTo>
                    <a:lnTo>
                      <a:pt x="312" y="10"/>
                    </a:lnTo>
                    <a:lnTo>
                      <a:pt x="333" y="18"/>
                    </a:lnTo>
                    <a:lnTo>
                      <a:pt x="374" y="41"/>
                    </a:lnTo>
                    <a:lnTo>
                      <a:pt x="411" y="70"/>
                    </a:lnTo>
                    <a:lnTo>
                      <a:pt x="440" y="105"/>
                    </a:lnTo>
                    <a:lnTo>
                      <a:pt x="462" y="146"/>
                    </a:lnTo>
                    <a:lnTo>
                      <a:pt x="471" y="169"/>
                    </a:lnTo>
                    <a:lnTo>
                      <a:pt x="477" y="191"/>
                    </a:lnTo>
                    <a:lnTo>
                      <a:pt x="479" y="216"/>
                    </a:lnTo>
                    <a:lnTo>
                      <a:pt x="481" y="240"/>
                    </a:lnTo>
                    <a:lnTo>
                      <a:pt x="479" y="265"/>
                    </a:lnTo>
                    <a:lnTo>
                      <a:pt x="477" y="288"/>
                    </a:lnTo>
                    <a:lnTo>
                      <a:pt x="471" y="312"/>
                    </a:lnTo>
                    <a:lnTo>
                      <a:pt x="462" y="333"/>
                    </a:lnTo>
                    <a:lnTo>
                      <a:pt x="440" y="374"/>
                    </a:lnTo>
                    <a:lnTo>
                      <a:pt x="411" y="411"/>
                    </a:lnTo>
                    <a:lnTo>
                      <a:pt x="374" y="440"/>
                    </a:lnTo>
                    <a:lnTo>
                      <a:pt x="333" y="462"/>
                    </a:lnTo>
                    <a:lnTo>
                      <a:pt x="312" y="471"/>
                    </a:lnTo>
                    <a:lnTo>
                      <a:pt x="288" y="477"/>
                    </a:lnTo>
                    <a:lnTo>
                      <a:pt x="265" y="479"/>
                    </a:lnTo>
                    <a:lnTo>
                      <a:pt x="240" y="481"/>
                    </a:lnTo>
                    <a:lnTo>
                      <a:pt x="216" y="479"/>
                    </a:lnTo>
                    <a:lnTo>
                      <a:pt x="191" y="477"/>
                    </a:lnTo>
                    <a:lnTo>
                      <a:pt x="169" y="471"/>
                    </a:lnTo>
                    <a:lnTo>
                      <a:pt x="146" y="462"/>
                    </a:lnTo>
                    <a:lnTo>
                      <a:pt x="105" y="440"/>
                    </a:lnTo>
                    <a:lnTo>
                      <a:pt x="70" y="411"/>
                    </a:lnTo>
                    <a:lnTo>
                      <a:pt x="41" y="374"/>
                    </a:lnTo>
                    <a:lnTo>
                      <a:pt x="18" y="333"/>
                    </a:lnTo>
                    <a:lnTo>
                      <a:pt x="10" y="312"/>
                    </a:lnTo>
                    <a:lnTo>
                      <a:pt x="4" y="288"/>
                    </a:lnTo>
                    <a:lnTo>
                      <a:pt x="2" y="265"/>
                    </a:lnTo>
                    <a:lnTo>
                      <a:pt x="0" y="240"/>
                    </a:lnTo>
                    <a:lnTo>
                      <a:pt x="2" y="216"/>
                    </a:lnTo>
                    <a:lnTo>
                      <a:pt x="4" y="191"/>
                    </a:lnTo>
                    <a:lnTo>
                      <a:pt x="10" y="169"/>
                    </a:lnTo>
                    <a:lnTo>
                      <a:pt x="18" y="146"/>
                    </a:lnTo>
                    <a:lnTo>
                      <a:pt x="41" y="105"/>
                    </a:lnTo>
                    <a:lnTo>
                      <a:pt x="70" y="70"/>
                    </a:lnTo>
                    <a:lnTo>
                      <a:pt x="105" y="41"/>
                    </a:lnTo>
                    <a:lnTo>
                      <a:pt x="146" y="18"/>
                    </a:lnTo>
                    <a:lnTo>
                      <a:pt x="169" y="10"/>
                    </a:lnTo>
                    <a:lnTo>
                      <a:pt x="191" y="4"/>
                    </a:lnTo>
                    <a:lnTo>
                      <a:pt x="216" y="2"/>
                    </a:lnTo>
                    <a:lnTo>
                      <a:pt x="240" y="0"/>
                    </a:lnTo>
                    <a:lnTo>
                      <a:pt x="240" y="240"/>
                    </a:lnTo>
                    <a:lnTo>
                      <a:pt x="240" y="24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211" name="Rectangle 43"/>
            <p:cNvSpPr>
              <a:spLocks noChangeArrowheads="1"/>
            </p:cNvSpPr>
            <p:nvPr/>
          </p:nvSpPr>
          <p:spPr bwMode="auto">
            <a:xfrm>
              <a:off x="2232" y="827"/>
              <a:ext cx="56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Igombe (16)</a:t>
              </a:r>
            </a:p>
          </p:txBody>
        </p:sp>
      </p:grpSp>
      <p:grpSp>
        <p:nvGrpSpPr>
          <p:cNvPr id="7212" name="Group 44"/>
          <p:cNvGrpSpPr>
            <a:grpSpLocks noChangeAspect="1"/>
          </p:cNvGrpSpPr>
          <p:nvPr/>
        </p:nvGrpSpPr>
        <p:grpSpPr bwMode="auto">
          <a:xfrm>
            <a:off x="5348289" y="406405"/>
            <a:ext cx="820103" cy="1018698"/>
            <a:chOff x="3369" y="268"/>
            <a:chExt cx="574" cy="713"/>
          </a:xfrm>
        </p:grpSpPr>
        <p:grpSp>
          <p:nvGrpSpPr>
            <p:cNvPr id="7213" name="Group 45"/>
            <p:cNvGrpSpPr>
              <a:grpSpLocks noChangeAspect="1"/>
            </p:cNvGrpSpPr>
            <p:nvPr/>
          </p:nvGrpSpPr>
          <p:grpSpPr bwMode="auto">
            <a:xfrm>
              <a:off x="3369" y="268"/>
              <a:ext cx="574" cy="574"/>
              <a:chOff x="3042" y="2215"/>
              <a:chExt cx="473" cy="473"/>
            </a:xfrm>
          </p:grpSpPr>
          <p:sp>
            <p:nvSpPr>
              <p:cNvPr id="7214" name="AutoShape 46"/>
              <p:cNvSpPr>
                <a:spLocks noChangeAspect="1" noChangeArrowheads="1" noTextEdit="1"/>
              </p:cNvSpPr>
              <p:nvPr/>
            </p:nvSpPr>
            <p:spPr bwMode="auto">
              <a:xfrm>
                <a:off x="3042" y="2215"/>
                <a:ext cx="473" cy="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15" name="Freeform 47"/>
              <p:cNvSpPr>
                <a:spLocks noChangeAspect="1"/>
              </p:cNvSpPr>
              <p:nvPr/>
            </p:nvSpPr>
            <p:spPr bwMode="auto">
              <a:xfrm>
                <a:off x="3106" y="2215"/>
                <a:ext cx="171" cy="235"/>
              </a:xfrm>
              <a:custGeom>
                <a:avLst/>
                <a:gdLst>
                  <a:gd name="T0" fmla="*/ 171 w 171"/>
                  <a:gd name="T1" fmla="*/ 235 h 235"/>
                  <a:gd name="T2" fmla="*/ 0 w 171"/>
                  <a:gd name="T3" fmla="*/ 74 h 235"/>
                  <a:gd name="T4" fmla="*/ 19 w 171"/>
                  <a:gd name="T5" fmla="*/ 56 h 235"/>
                  <a:gd name="T6" fmla="*/ 37 w 171"/>
                  <a:gd name="T7" fmla="*/ 42 h 235"/>
                  <a:gd name="T8" fmla="*/ 57 w 171"/>
                  <a:gd name="T9" fmla="*/ 28 h 235"/>
                  <a:gd name="T10" fmla="*/ 77 w 171"/>
                  <a:gd name="T11" fmla="*/ 18 h 235"/>
                  <a:gd name="T12" fmla="*/ 99 w 171"/>
                  <a:gd name="T13" fmla="*/ 10 h 235"/>
                  <a:gd name="T14" fmla="*/ 123 w 171"/>
                  <a:gd name="T15" fmla="*/ 4 h 235"/>
                  <a:gd name="T16" fmla="*/ 147 w 171"/>
                  <a:gd name="T17" fmla="*/ 2 h 235"/>
                  <a:gd name="T18" fmla="*/ 171 w 171"/>
                  <a:gd name="T19" fmla="*/ 0 h 235"/>
                  <a:gd name="T20" fmla="*/ 171 w 171"/>
                  <a:gd name="T21" fmla="*/ 235 h 235"/>
                  <a:gd name="T22" fmla="*/ 171 w 171"/>
                  <a:gd name="T23" fmla="*/ 235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1" h="235">
                    <a:moveTo>
                      <a:pt x="171" y="235"/>
                    </a:moveTo>
                    <a:lnTo>
                      <a:pt x="0" y="74"/>
                    </a:lnTo>
                    <a:lnTo>
                      <a:pt x="19" y="56"/>
                    </a:lnTo>
                    <a:lnTo>
                      <a:pt x="37" y="42"/>
                    </a:lnTo>
                    <a:lnTo>
                      <a:pt x="57" y="28"/>
                    </a:lnTo>
                    <a:lnTo>
                      <a:pt x="77" y="18"/>
                    </a:lnTo>
                    <a:lnTo>
                      <a:pt x="99" y="10"/>
                    </a:lnTo>
                    <a:lnTo>
                      <a:pt x="123" y="4"/>
                    </a:lnTo>
                    <a:lnTo>
                      <a:pt x="147" y="2"/>
                    </a:lnTo>
                    <a:lnTo>
                      <a:pt x="171" y="0"/>
                    </a:lnTo>
                    <a:lnTo>
                      <a:pt x="171" y="235"/>
                    </a:lnTo>
                    <a:lnTo>
                      <a:pt x="171" y="23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16" name="Freeform 48"/>
              <p:cNvSpPr>
                <a:spLocks noChangeAspect="1"/>
              </p:cNvSpPr>
              <p:nvPr/>
            </p:nvSpPr>
            <p:spPr bwMode="auto">
              <a:xfrm>
                <a:off x="3106" y="2215"/>
                <a:ext cx="171" cy="235"/>
              </a:xfrm>
              <a:custGeom>
                <a:avLst/>
                <a:gdLst>
                  <a:gd name="T0" fmla="*/ 171 w 171"/>
                  <a:gd name="T1" fmla="*/ 235 h 235"/>
                  <a:gd name="T2" fmla="*/ 0 w 171"/>
                  <a:gd name="T3" fmla="*/ 74 h 235"/>
                  <a:gd name="T4" fmla="*/ 19 w 171"/>
                  <a:gd name="T5" fmla="*/ 56 h 235"/>
                  <a:gd name="T6" fmla="*/ 37 w 171"/>
                  <a:gd name="T7" fmla="*/ 42 h 235"/>
                  <a:gd name="T8" fmla="*/ 57 w 171"/>
                  <a:gd name="T9" fmla="*/ 28 h 235"/>
                  <a:gd name="T10" fmla="*/ 77 w 171"/>
                  <a:gd name="T11" fmla="*/ 18 h 235"/>
                  <a:gd name="T12" fmla="*/ 99 w 171"/>
                  <a:gd name="T13" fmla="*/ 10 h 235"/>
                  <a:gd name="T14" fmla="*/ 123 w 171"/>
                  <a:gd name="T15" fmla="*/ 4 h 235"/>
                  <a:gd name="T16" fmla="*/ 147 w 171"/>
                  <a:gd name="T17" fmla="*/ 2 h 235"/>
                  <a:gd name="T18" fmla="*/ 171 w 171"/>
                  <a:gd name="T19" fmla="*/ 0 h 235"/>
                  <a:gd name="T20" fmla="*/ 171 w 171"/>
                  <a:gd name="T21" fmla="*/ 235 h 235"/>
                  <a:gd name="T22" fmla="*/ 171 w 171"/>
                  <a:gd name="T23" fmla="*/ 235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1" h="235">
                    <a:moveTo>
                      <a:pt x="171" y="235"/>
                    </a:moveTo>
                    <a:lnTo>
                      <a:pt x="0" y="74"/>
                    </a:lnTo>
                    <a:lnTo>
                      <a:pt x="19" y="56"/>
                    </a:lnTo>
                    <a:lnTo>
                      <a:pt x="37" y="42"/>
                    </a:lnTo>
                    <a:lnTo>
                      <a:pt x="57" y="28"/>
                    </a:lnTo>
                    <a:lnTo>
                      <a:pt x="77" y="18"/>
                    </a:lnTo>
                    <a:lnTo>
                      <a:pt x="99" y="10"/>
                    </a:lnTo>
                    <a:lnTo>
                      <a:pt x="123" y="4"/>
                    </a:lnTo>
                    <a:lnTo>
                      <a:pt x="147" y="2"/>
                    </a:lnTo>
                    <a:lnTo>
                      <a:pt x="171" y="0"/>
                    </a:lnTo>
                    <a:lnTo>
                      <a:pt x="171" y="235"/>
                    </a:lnTo>
                    <a:lnTo>
                      <a:pt x="171" y="23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17" name="Freeform 49"/>
              <p:cNvSpPr>
                <a:spLocks noChangeAspect="1"/>
              </p:cNvSpPr>
              <p:nvPr/>
            </p:nvSpPr>
            <p:spPr bwMode="auto">
              <a:xfrm>
                <a:off x="3046" y="2289"/>
                <a:ext cx="231" cy="161"/>
              </a:xfrm>
              <a:custGeom>
                <a:avLst/>
                <a:gdLst>
                  <a:gd name="T0" fmla="*/ 231 w 231"/>
                  <a:gd name="T1" fmla="*/ 161 h 161"/>
                  <a:gd name="T2" fmla="*/ 0 w 231"/>
                  <a:gd name="T3" fmla="*/ 117 h 161"/>
                  <a:gd name="T4" fmla="*/ 8 w 231"/>
                  <a:gd name="T5" fmla="*/ 85 h 161"/>
                  <a:gd name="T6" fmla="*/ 22 w 231"/>
                  <a:gd name="T7" fmla="*/ 55 h 161"/>
                  <a:gd name="T8" fmla="*/ 38 w 231"/>
                  <a:gd name="T9" fmla="*/ 27 h 161"/>
                  <a:gd name="T10" fmla="*/ 60 w 231"/>
                  <a:gd name="T11" fmla="*/ 0 h 161"/>
                  <a:gd name="T12" fmla="*/ 231 w 231"/>
                  <a:gd name="T13" fmla="*/ 161 h 161"/>
                  <a:gd name="T14" fmla="*/ 231 w 231"/>
                  <a:gd name="T15" fmla="*/ 161 h 1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1" h="161">
                    <a:moveTo>
                      <a:pt x="231" y="161"/>
                    </a:moveTo>
                    <a:lnTo>
                      <a:pt x="0" y="117"/>
                    </a:lnTo>
                    <a:lnTo>
                      <a:pt x="8" y="85"/>
                    </a:lnTo>
                    <a:lnTo>
                      <a:pt x="22" y="55"/>
                    </a:lnTo>
                    <a:lnTo>
                      <a:pt x="38" y="27"/>
                    </a:lnTo>
                    <a:lnTo>
                      <a:pt x="60" y="0"/>
                    </a:lnTo>
                    <a:lnTo>
                      <a:pt x="231" y="161"/>
                    </a:lnTo>
                    <a:lnTo>
                      <a:pt x="231" y="161"/>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18" name="Freeform 50"/>
              <p:cNvSpPr>
                <a:spLocks noChangeAspect="1"/>
              </p:cNvSpPr>
              <p:nvPr/>
            </p:nvSpPr>
            <p:spPr bwMode="auto">
              <a:xfrm>
                <a:off x="3046" y="2289"/>
                <a:ext cx="231" cy="161"/>
              </a:xfrm>
              <a:custGeom>
                <a:avLst/>
                <a:gdLst>
                  <a:gd name="T0" fmla="*/ 231 w 231"/>
                  <a:gd name="T1" fmla="*/ 161 h 161"/>
                  <a:gd name="T2" fmla="*/ 0 w 231"/>
                  <a:gd name="T3" fmla="*/ 117 h 161"/>
                  <a:gd name="T4" fmla="*/ 8 w 231"/>
                  <a:gd name="T5" fmla="*/ 85 h 161"/>
                  <a:gd name="T6" fmla="*/ 22 w 231"/>
                  <a:gd name="T7" fmla="*/ 55 h 161"/>
                  <a:gd name="T8" fmla="*/ 38 w 231"/>
                  <a:gd name="T9" fmla="*/ 27 h 161"/>
                  <a:gd name="T10" fmla="*/ 60 w 231"/>
                  <a:gd name="T11" fmla="*/ 0 h 161"/>
                  <a:gd name="T12" fmla="*/ 231 w 231"/>
                  <a:gd name="T13" fmla="*/ 161 h 161"/>
                  <a:gd name="T14" fmla="*/ 231 w 231"/>
                  <a:gd name="T15" fmla="*/ 161 h 1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1" h="161">
                    <a:moveTo>
                      <a:pt x="231" y="161"/>
                    </a:moveTo>
                    <a:lnTo>
                      <a:pt x="0" y="117"/>
                    </a:lnTo>
                    <a:lnTo>
                      <a:pt x="8" y="85"/>
                    </a:lnTo>
                    <a:lnTo>
                      <a:pt x="22" y="55"/>
                    </a:lnTo>
                    <a:lnTo>
                      <a:pt x="38" y="27"/>
                    </a:lnTo>
                    <a:lnTo>
                      <a:pt x="60" y="0"/>
                    </a:lnTo>
                    <a:lnTo>
                      <a:pt x="231" y="161"/>
                    </a:lnTo>
                    <a:lnTo>
                      <a:pt x="231" y="161"/>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19" name="Freeform 51"/>
              <p:cNvSpPr>
                <a:spLocks noChangeAspect="1"/>
              </p:cNvSpPr>
              <p:nvPr/>
            </p:nvSpPr>
            <p:spPr bwMode="auto">
              <a:xfrm>
                <a:off x="3042" y="2215"/>
                <a:ext cx="471" cy="471"/>
              </a:xfrm>
              <a:custGeom>
                <a:avLst/>
                <a:gdLst>
                  <a:gd name="T0" fmla="*/ 235 w 471"/>
                  <a:gd name="T1" fmla="*/ 235 h 471"/>
                  <a:gd name="T2" fmla="*/ 235 w 471"/>
                  <a:gd name="T3" fmla="*/ 0 h 471"/>
                  <a:gd name="T4" fmla="*/ 260 w 471"/>
                  <a:gd name="T5" fmla="*/ 2 h 471"/>
                  <a:gd name="T6" fmla="*/ 282 w 471"/>
                  <a:gd name="T7" fmla="*/ 4 h 471"/>
                  <a:gd name="T8" fmla="*/ 306 w 471"/>
                  <a:gd name="T9" fmla="*/ 10 h 471"/>
                  <a:gd name="T10" fmla="*/ 326 w 471"/>
                  <a:gd name="T11" fmla="*/ 18 h 471"/>
                  <a:gd name="T12" fmla="*/ 366 w 471"/>
                  <a:gd name="T13" fmla="*/ 40 h 471"/>
                  <a:gd name="T14" fmla="*/ 403 w 471"/>
                  <a:gd name="T15" fmla="*/ 68 h 471"/>
                  <a:gd name="T16" fmla="*/ 431 w 471"/>
                  <a:gd name="T17" fmla="*/ 103 h 471"/>
                  <a:gd name="T18" fmla="*/ 453 w 471"/>
                  <a:gd name="T19" fmla="*/ 143 h 471"/>
                  <a:gd name="T20" fmla="*/ 461 w 471"/>
                  <a:gd name="T21" fmla="*/ 165 h 471"/>
                  <a:gd name="T22" fmla="*/ 467 w 471"/>
                  <a:gd name="T23" fmla="*/ 187 h 471"/>
                  <a:gd name="T24" fmla="*/ 469 w 471"/>
                  <a:gd name="T25" fmla="*/ 211 h 471"/>
                  <a:gd name="T26" fmla="*/ 471 w 471"/>
                  <a:gd name="T27" fmla="*/ 235 h 471"/>
                  <a:gd name="T28" fmla="*/ 469 w 471"/>
                  <a:gd name="T29" fmla="*/ 260 h 471"/>
                  <a:gd name="T30" fmla="*/ 467 w 471"/>
                  <a:gd name="T31" fmla="*/ 282 h 471"/>
                  <a:gd name="T32" fmla="*/ 461 w 471"/>
                  <a:gd name="T33" fmla="*/ 306 h 471"/>
                  <a:gd name="T34" fmla="*/ 453 w 471"/>
                  <a:gd name="T35" fmla="*/ 326 h 471"/>
                  <a:gd name="T36" fmla="*/ 431 w 471"/>
                  <a:gd name="T37" fmla="*/ 366 h 471"/>
                  <a:gd name="T38" fmla="*/ 403 w 471"/>
                  <a:gd name="T39" fmla="*/ 403 h 471"/>
                  <a:gd name="T40" fmla="*/ 366 w 471"/>
                  <a:gd name="T41" fmla="*/ 431 h 471"/>
                  <a:gd name="T42" fmla="*/ 326 w 471"/>
                  <a:gd name="T43" fmla="*/ 453 h 471"/>
                  <a:gd name="T44" fmla="*/ 306 w 471"/>
                  <a:gd name="T45" fmla="*/ 461 h 471"/>
                  <a:gd name="T46" fmla="*/ 282 w 471"/>
                  <a:gd name="T47" fmla="*/ 467 h 471"/>
                  <a:gd name="T48" fmla="*/ 260 w 471"/>
                  <a:gd name="T49" fmla="*/ 469 h 471"/>
                  <a:gd name="T50" fmla="*/ 235 w 471"/>
                  <a:gd name="T51" fmla="*/ 471 h 471"/>
                  <a:gd name="T52" fmla="*/ 211 w 471"/>
                  <a:gd name="T53" fmla="*/ 469 h 471"/>
                  <a:gd name="T54" fmla="*/ 187 w 471"/>
                  <a:gd name="T55" fmla="*/ 467 h 471"/>
                  <a:gd name="T56" fmla="*/ 165 w 471"/>
                  <a:gd name="T57" fmla="*/ 461 h 471"/>
                  <a:gd name="T58" fmla="*/ 143 w 471"/>
                  <a:gd name="T59" fmla="*/ 453 h 471"/>
                  <a:gd name="T60" fmla="*/ 103 w 471"/>
                  <a:gd name="T61" fmla="*/ 431 h 471"/>
                  <a:gd name="T62" fmla="*/ 68 w 471"/>
                  <a:gd name="T63" fmla="*/ 403 h 471"/>
                  <a:gd name="T64" fmla="*/ 40 w 471"/>
                  <a:gd name="T65" fmla="*/ 366 h 471"/>
                  <a:gd name="T66" fmla="*/ 18 w 471"/>
                  <a:gd name="T67" fmla="*/ 326 h 471"/>
                  <a:gd name="T68" fmla="*/ 10 w 471"/>
                  <a:gd name="T69" fmla="*/ 306 h 471"/>
                  <a:gd name="T70" fmla="*/ 4 w 471"/>
                  <a:gd name="T71" fmla="*/ 282 h 471"/>
                  <a:gd name="T72" fmla="*/ 2 w 471"/>
                  <a:gd name="T73" fmla="*/ 260 h 471"/>
                  <a:gd name="T74" fmla="*/ 0 w 471"/>
                  <a:gd name="T75" fmla="*/ 235 h 471"/>
                  <a:gd name="T76" fmla="*/ 0 w 471"/>
                  <a:gd name="T77" fmla="*/ 213 h 471"/>
                  <a:gd name="T78" fmla="*/ 4 w 471"/>
                  <a:gd name="T79" fmla="*/ 191 h 471"/>
                  <a:gd name="T80" fmla="*/ 235 w 471"/>
                  <a:gd name="T81" fmla="*/ 235 h 471"/>
                  <a:gd name="T82" fmla="*/ 235 w 471"/>
                  <a:gd name="T83" fmla="*/ 23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1" h="471">
                    <a:moveTo>
                      <a:pt x="235" y="235"/>
                    </a:moveTo>
                    <a:lnTo>
                      <a:pt x="235" y="0"/>
                    </a:lnTo>
                    <a:lnTo>
                      <a:pt x="260" y="2"/>
                    </a:lnTo>
                    <a:lnTo>
                      <a:pt x="282" y="4"/>
                    </a:lnTo>
                    <a:lnTo>
                      <a:pt x="306" y="10"/>
                    </a:lnTo>
                    <a:lnTo>
                      <a:pt x="326" y="18"/>
                    </a:lnTo>
                    <a:lnTo>
                      <a:pt x="366" y="40"/>
                    </a:lnTo>
                    <a:lnTo>
                      <a:pt x="403" y="68"/>
                    </a:lnTo>
                    <a:lnTo>
                      <a:pt x="431" y="103"/>
                    </a:lnTo>
                    <a:lnTo>
                      <a:pt x="453" y="143"/>
                    </a:lnTo>
                    <a:lnTo>
                      <a:pt x="461" y="165"/>
                    </a:lnTo>
                    <a:lnTo>
                      <a:pt x="467" y="187"/>
                    </a:lnTo>
                    <a:lnTo>
                      <a:pt x="469" y="211"/>
                    </a:lnTo>
                    <a:lnTo>
                      <a:pt x="471" y="235"/>
                    </a:lnTo>
                    <a:lnTo>
                      <a:pt x="469" y="260"/>
                    </a:lnTo>
                    <a:lnTo>
                      <a:pt x="467" y="282"/>
                    </a:lnTo>
                    <a:lnTo>
                      <a:pt x="461" y="306"/>
                    </a:lnTo>
                    <a:lnTo>
                      <a:pt x="453" y="326"/>
                    </a:lnTo>
                    <a:lnTo>
                      <a:pt x="431" y="366"/>
                    </a:lnTo>
                    <a:lnTo>
                      <a:pt x="403" y="403"/>
                    </a:lnTo>
                    <a:lnTo>
                      <a:pt x="366" y="431"/>
                    </a:lnTo>
                    <a:lnTo>
                      <a:pt x="326" y="453"/>
                    </a:lnTo>
                    <a:lnTo>
                      <a:pt x="306" y="461"/>
                    </a:lnTo>
                    <a:lnTo>
                      <a:pt x="282" y="467"/>
                    </a:lnTo>
                    <a:lnTo>
                      <a:pt x="260" y="469"/>
                    </a:lnTo>
                    <a:lnTo>
                      <a:pt x="235" y="471"/>
                    </a:lnTo>
                    <a:lnTo>
                      <a:pt x="211" y="469"/>
                    </a:lnTo>
                    <a:lnTo>
                      <a:pt x="187" y="467"/>
                    </a:lnTo>
                    <a:lnTo>
                      <a:pt x="165" y="461"/>
                    </a:lnTo>
                    <a:lnTo>
                      <a:pt x="143" y="453"/>
                    </a:lnTo>
                    <a:lnTo>
                      <a:pt x="103" y="431"/>
                    </a:lnTo>
                    <a:lnTo>
                      <a:pt x="68" y="403"/>
                    </a:lnTo>
                    <a:lnTo>
                      <a:pt x="40" y="366"/>
                    </a:lnTo>
                    <a:lnTo>
                      <a:pt x="18" y="326"/>
                    </a:lnTo>
                    <a:lnTo>
                      <a:pt x="10" y="306"/>
                    </a:lnTo>
                    <a:lnTo>
                      <a:pt x="4" y="282"/>
                    </a:lnTo>
                    <a:lnTo>
                      <a:pt x="2" y="260"/>
                    </a:lnTo>
                    <a:lnTo>
                      <a:pt x="0" y="235"/>
                    </a:lnTo>
                    <a:lnTo>
                      <a:pt x="0" y="213"/>
                    </a:lnTo>
                    <a:lnTo>
                      <a:pt x="4" y="191"/>
                    </a:lnTo>
                    <a:lnTo>
                      <a:pt x="235" y="235"/>
                    </a:lnTo>
                    <a:lnTo>
                      <a:pt x="235" y="235"/>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20" name="Freeform 52"/>
              <p:cNvSpPr>
                <a:spLocks noChangeAspect="1"/>
              </p:cNvSpPr>
              <p:nvPr/>
            </p:nvSpPr>
            <p:spPr bwMode="auto">
              <a:xfrm>
                <a:off x="3042" y="2215"/>
                <a:ext cx="471" cy="471"/>
              </a:xfrm>
              <a:custGeom>
                <a:avLst/>
                <a:gdLst>
                  <a:gd name="T0" fmla="*/ 235 w 471"/>
                  <a:gd name="T1" fmla="*/ 235 h 471"/>
                  <a:gd name="T2" fmla="*/ 235 w 471"/>
                  <a:gd name="T3" fmla="*/ 0 h 471"/>
                  <a:gd name="T4" fmla="*/ 260 w 471"/>
                  <a:gd name="T5" fmla="*/ 2 h 471"/>
                  <a:gd name="T6" fmla="*/ 282 w 471"/>
                  <a:gd name="T7" fmla="*/ 4 h 471"/>
                  <a:gd name="T8" fmla="*/ 306 w 471"/>
                  <a:gd name="T9" fmla="*/ 10 h 471"/>
                  <a:gd name="T10" fmla="*/ 326 w 471"/>
                  <a:gd name="T11" fmla="*/ 18 h 471"/>
                  <a:gd name="T12" fmla="*/ 366 w 471"/>
                  <a:gd name="T13" fmla="*/ 40 h 471"/>
                  <a:gd name="T14" fmla="*/ 403 w 471"/>
                  <a:gd name="T15" fmla="*/ 68 h 471"/>
                  <a:gd name="T16" fmla="*/ 431 w 471"/>
                  <a:gd name="T17" fmla="*/ 103 h 471"/>
                  <a:gd name="T18" fmla="*/ 453 w 471"/>
                  <a:gd name="T19" fmla="*/ 143 h 471"/>
                  <a:gd name="T20" fmla="*/ 461 w 471"/>
                  <a:gd name="T21" fmla="*/ 165 h 471"/>
                  <a:gd name="T22" fmla="*/ 467 w 471"/>
                  <a:gd name="T23" fmla="*/ 187 h 471"/>
                  <a:gd name="T24" fmla="*/ 469 w 471"/>
                  <a:gd name="T25" fmla="*/ 211 h 471"/>
                  <a:gd name="T26" fmla="*/ 471 w 471"/>
                  <a:gd name="T27" fmla="*/ 235 h 471"/>
                  <a:gd name="T28" fmla="*/ 469 w 471"/>
                  <a:gd name="T29" fmla="*/ 260 h 471"/>
                  <a:gd name="T30" fmla="*/ 467 w 471"/>
                  <a:gd name="T31" fmla="*/ 282 h 471"/>
                  <a:gd name="T32" fmla="*/ 461 w 471"/>
                  <a:gd name="T33" fmla="*/ 306 h 471"/>
                  <a:gd name="T34" fmla="*/ 453 w 471"/>
                  <a:gd name="T35" fmla="*/ 326 h 471"/>
                  <a:gd name="T36" fmla="*/ 431 w 471"/>
                  <a:gd name="T37" fmla="*/ 366 h 471"/>
                  <a:gd name="T38" fmla="*/ 403 w 471"/>
                  <a:gd name="T39" fmla="*/ 403 h 471"/>
                  <a:gd name="T40" fmla="*/ 366 w 471"/>
                  <a:gd name="T41" fmla="*/ 431 h 471"/>
                  <a:gd name="T42" fmla="*/ 326 w 471"/>
                  <a:gd name="T43" fmla="*/ 453 h 471"/>
                  <a:gd name="T44" fmla="*/ 306 w 471"/>
                  <a:gd name="T45" fmla="*/ 461 h 471"/>
                  <a:gd name="T46" fmla="*/ 282 w 471"/>
                  <a:gd name="T47" fmla="*/ 467 h 471"/>
                  <a:gd name="T48" fmla="*/ 260 w 471"/>
                  <a:gd name="T49" fmla="*/ 469 h 471"/>
                  <a:gd name="T50" fmla="*/ 235 w 471"/>
                  <a:gd name="T51" fmla="*/ 471 h 471"/>
                  <a:gd name="T52" fmla="*/ 211 w 471"/>
                  <a:gd name="T53" fmla="*/ 469 h 471"/>
                  <a:gd name="T54" fmla="*/ 187 w 471"/>
                  <a:gd name="T55" fmla="*/ 467 h 471"/>
                  <a:gd name="T56" fmla="*/ 165 w 471"/>
                  <a:gd name="T57" fmla="*/ 461 h 471"/>
                  <a:gd name="T58" fmla="*/ 143 w 471"/>
                  <a:gd name="T59" fmla="*/ 453 h 471"/>
                  <a:gd name="T60" fmla="*/ 103 w 471"/>
                  <a:gd name="T61" fmla="*/ 431 h 471"/>
                  <a:gd name="T62" fmla="*/ 68 w 471"/>
                  <a:gd name="T63" fmla="*/ 403 h 471"/>
                  <a:gd name="T64" fmla="*/ 40 w 471"/>
                  <a:gd name="T65" fmla="*/ 366 h 471"/>
                  <a:gd name="T66" fmla="*/ 18 w 471"/>
                  <a:gd name="T67" fmla="*/ 326 h 471"/>
                  <a:gd name="T68" fmla="*/ 10 w 471"/>
                  <a:gd name="T69" fmla="*/ 306 h 471"/>
                  <a:gd name="T70" fmla="*/ 4 w 471"/>
                  <a:gd name="T71" fmla="*/ 282 h 471"/>
                  <a:gd name="T72" fmla="*/ 2 w 471"/>
                  <a:gd name="T73" fmla="*/ 260 h 471"/>
                  <a:gd name="T74" fmla="*/ 0 w 471"/>
                  <a:gd name="T75" fmla="*/ 235 h 471"/>
                  <a:gd name="T76" fmla="*/ 0 w 471"/>
                  <a:gd name="T77" fmla="*/ 213 h 471"/>
                  <a:gd name="T78" fmla="*/ 4 w 471"/>
                  <a:gd name="T79" fmla="*/ 191 h 471"/>
                  <a:gd name="T80" fmla="*/ 235 w 471"/>
                  <a:gd name="T81" fmla="*/ 235 h 471"/>
                  <a:gd name="T82" fmla="*/ 235 w 471"/>
                  <a:gd name="T83" fmla="*/ 23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1" h="471">
                    <a:moveTo>
                      <a:pt x="235" y="235"/>
                    </a:moveTo>
                    <a:lnTo>
                      <a:pt x="235" y="0"/>
                    </a:lnTo>
                    <a:lnTo>
                      <a:pt x="260" y="2"/>
                    </a:lnTo>
                    <a:lnTo>
                      <a:pt x="282" y="4"/>
                    </a:lnTo>
                    <a:lnTo>
                      <a:pt x="306" y="10"/>
                    </a:lnTo>
                    <a:lnTo>
                      <a:pt x="326" y="18"/>
                    </a:lnTo>
                    <a:lnTo>
                      <a:pt x="366" y="40"/>
                    </a:lnTo>
                    <a:lnTo>
                      <a:pt x="403" y="68"/>
                    </a:lnTo>
                    <a:lnTo>
                      <a:pt x="431" y="103"/>
                    </a:lnTo>
                    <a:lnTo>
                      <a:pt x="453" y="143"/>
                    </a:lnTo>
                    <a:lnTo>
                      <a:pt x="461" y="165"/>
                    </a:lnTo>
                    <a:lnTo>
                      <a:pt x="467" y="187"/>
                    </a:lnTo>
                    <a:lnTo>
                      <a:pt x="469" y="211"/>
                    </a:lnTo>
                    <a:lnTo>
                      <a:pt x="471" y="235"/>
                    </a:lnTo>
                    <a:lnTo>
                      <a:pt x="469" y="260"/>
                    </a:lnTo>
                    <a:lnTo>
                      <a:pt x="467" y="282"/>
                    </a:lnTo>
                    <a:lnTo>
                      <a:pt x="461" y="306"/>
                    </a:lnTo>
                    <a:lnTo>
                      <a:pt x="453" y="326"/>
                    </a:lnTo>
                    <a:lnTo>
                      <a:pt x="431" y="366"/>
                    </a:lnTo>
                    <a:lnTo>
                      <a:pt x="403" y="403"/>
                    </a:lnTo>
                    <a:lnTo>
                      <a:pt x="366" y="431"/>
                    </a:lnTo>
                    <a:lnTo>
                      <a:pt x="326" y="453"/>
                    </a:lnTo>
                    <a:lnTo>
                      <a:pt x="306" y="461"/>
                    </a:lnTo>
                    <a:lnTo>
                      <a:pt x="282" y="467"/>
                    </a:lnTo>
                    <a:lnTo>
                      <a:pt x="260" y="469"/>
                    </a:lnTo>
                    <a:lnTo>
                      <a:pt x="235" y="471"/>
                    </a:lnTo>
                    <a:lnTo>
                      <a:pt x="211" y="469"/>
                    </a:lnTo>
                    <a:lnTo>
                      <a:pt x="187" y="467"/>
                    </a:lnTo>
                    <a:lnTo>
                      <a:pt x="165" y="461"/>
                    </a:lnTo>
                    <a:lnTo>
                      <a:pt x="143" y="453"/>
                    </a:lnTo>
                    <a:lnTo>
                      <a:pt x="103" y="431"/>
                    </a:lnTo>
                    <a:lnTo>
                      <a:pt x="68" y="403"/>
                    </a:lnTo>
                    <a:lnTo>
                      <a:pt x="40" y="366"/>
                    </a:lnTo>
                    <a:lnTo>
                      <a:pt x="18" y="326"/>
                    </a:lnTo>
                    <a:lnTo>
                      <a:pt x="10" y="306"/>
                    </a:lnTo>
                    <a:lnTo>
                      <a:pt x="4" y="282"/>
                    </a:lnTo>
                    <a:lnTo>
                      <a:pt x="2" y="260"/>
                    </a:lnTo>
                    <a:lnTo>
                      <a:pt x="0" y="235"/>
                    </a:lnTo>
                    <a:lnTo>
                      <a:pt x="0" y="213"/>
                    </a:lnTo>
                    <a:lnTo>
                      <a:pt x="4" y="191"/>
                    </a:lnTo>
                    <a:lnTo>
                      <a:pt x="235" y="235"/>
                    </a:lnTo>
                    <a:lnTo>
                      <a:pt x="235" y="23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221" name="Rectangle 53"/>
            <p:cNvSpPr>
              <a:spLocks noChangeArrowheads="1"/>
            </p:cNvSpPr>
            <p:nvPr/>
          </p:nvSpPr>
          <p:spPr bwMode="auto">
            <a:xfrm>
              <a:off x="3393" y="827"/>
              <a:ext cx="519"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Kinesi (16)</a:t>
              </a:r>
            </a:p>
          </p:txBody>
        </p:sp>
      </p:grpSp>
      <p:grpSp>
        <p:nvGrpSpPr>
          <p:cNvPr id="7222" name="Group 54"/>
          <p:cNvGrpSpPr>
            <a:grpSpLocks noChangeAspect="1"/>
          </p:cNvGrpSpPr>
          <p:nvPr/>
        </p:nvGrpSpPr>
        <p:grpSpPr bwMode="auto">
          <a:xfrm>
            <a:off x="7140578" y="434979"/>
            <a:ext cx="861536" cy="992981"/>
            <a:chOff x="4237" y="122"/>
            <a:chExt cx="603" cy="695"/>
          </a:xfrm>
        </p:grpSpPr>
        <p:grpSp>
          <p:nvGrpSpPr>
            <p:cNvPr id="7223" name="Group 55"/>
            <p:cNvGrpSpPr>
              <a:grpSpLocks/>
            </p:cNvGrpSpPr>
            <p:nvPr/>
          </p:nvGrpSpPr>
          <p:grpSpPr bwMode="auto">
            <a:xfrm>
              <a:off x="4256" y="122"/>
              <a:ext cx="565" cy="565"/>
              <a:chOff x="2826" y="3158"/>
              <a:chExt cx="462" cy="462"/>
            </a:xfrm>
          </p:grpSpPr>
          <p:sp>
            <p:nvSpPr>
              <p:cNvPr id="7224" name="AutoShape 56"/>
              <p:cNvSpPr>
                <a:spLocks noChangeAspect="1" noChangeArrowheads="1" noTextEdit="1"/>
              </p:cNvSpPr>
              <p:nvPr/>
            </p:nvSpPr>
            <p:spPr bwMode="auto">
              <a:xfrm>
                <a:off x="2826" y="3158"/>
                <a:ext cx="462" cy="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25" name="Freeform 57"/>
              <p:cNvSpPr>
                <a:spLocks/>
              </p:cNvSpPr>
              <p:nvPr/>
            </p:nvSpPr>
            <p:spPr bwMode="auto">
              <a:xfrm>
                <a:off x="3023" y="3158"/>
                <a:ext cx="33" cy="230"/>
              </a:xfrm>
              <a:custGeom>
                <a:avLst/>
                <a:gdLst>
                  <a:gd name="T0" fmla="*/ 33 w 33"/>
                  <a:gd name="T1" fmla="*/ 230 h 230"/>
                  <a:gd name="T2" fmla="*/ 0 w 33"/>
                  <a:gd name="T3" fmla="*/ 2 h 230"/>
                  <a:gd name="T4" fmla="*/ 17 w 33"/>
                  <a:gd name="T5" fmla="*/ 0 h 230"/>
                  <a:gd name="T6" fmla="*/ 33 w 33"/>
                  <a:gd name="T7" fmla="*/ 0 h 230"/>
                  <a:gd name="T8" fmla="*/ 33 w 33"/>
                  <a:gd name="T9" fmla="*/ 230 h 230"/>
                  <a:gd name="T10" fmla="*/ 33 w 33"/>
                  <a:gd name="T11" fmla="*/ 230 h 230"/>
                </a:gdLst>
                <a:ahLst/>
                <a:cxnLst>
                  <a:cxn ang="0">
                    <a:pos x="T0" y="T1"/>
                  </a:cxn>
                  <a:cxn ang="0">
                    <a:pos x="T2" y="T3"/>
                  </a:cxn>
                  <a:cxn ang="0">
                    <a:pos x="T4" y="T5"/>
                  </a:cxn>
                  <a:cxn ang="0">
                    <a:pos x="T6" y="T7"/>
                  </a:cxn>
                  <a:cxn ang="0">
                    <a:pos x="T8" y="T9"/>
                  </a:cxn>
                  <a:cxn ang="0">
                    <a:pos x="T10" y="T11"/>
                  </a:cxn>
                </a:cxnLst>
                <a:rect l="0" t="0" r="r" b="b"/>
                <a:pathLst>
                  <a:path w="33" h="230">
                    <a:moveTo>
                      <a:pt x="33" y="230"/>
                    </a:moveTo>
                    <a:lnTo>
                      <a:pt x="0" y="2"/>
                    </a:lnTo>
                    <a:lnTo>
                      <a:pt x="17" y="0"/>
                    </a:lnTo>
                    <a:lnTo>
                      <a:pt x="33" y="0"/>
                    </a:lnTo>
                    <a:lnTo>
                      <a:pt x="33" y="230"/>
                    </a:lnTo>
                    <a:lnTo>
                      <a:pt x="33" y="23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26" name="Freeform 58"/>
              <p:cNvSpPr>
                <a:spLocks/>
              </p:cNvSpPr>
              <p:nvPr/>
            </p:nvSpPr>
            <p:spPr bwMode="auto">
              <a:xfrm>
                <a:off x="3023" y="3158"/>
                <a:ext cx="33" cy="230"/>
              </a:xfrm>
              <a:custGeom>
                <a:avLst/>
                <a:gdLst>
                  <a:gd name="T0" fmla="*/ 33 w 33"/>
                  <a:gd name="T1" fmla="*/ 230 h 230"/>
                  <a:gd name="T2" fmla="*/ 0 w 33"/>
                  <a:gd name="T3" fmla="*/ 2 h 230"/>
                  <a:gd name="T4" fmla="*/ 17 w 33"/>
                  <a:gd name="T5" fmla="*/ 0 h 230"/>
                  <a:gd name="T6" fmla="*/ 33 w 33"/>
                  <a:gd name="T7" fmla="*/ 0 h 230"/>
                  <a:gd name="T8" fmla="*/ 33 w 33"/>
                  <a:gd name="T9" fmla="*/ 230 h 230"/>
                  <a:gd name="T10" fmla="*/ 33 w 33"/>
                  <a:gd name="T11" fmla="*/ 230 h 230"/>
                </a:gdLst>
                <a:ahLst/>
                <a:cxnLst>
                  <a:cxn ang="0">
                    <a:pos x="T0" y="T1"/>
                  </a:cxn>
                  <a:cxn ang="0">
                    <a:pos x="T2" y="T3"/>
                  </a:cxn>
                  <a:cxn ang="0">
                    <a:pos x="T4" y="T5"/>
                  </a:cxn>
                  <a:cxn ang="0">
                    <a:pos x="T6" y="T7"/>
                  </a:cxn>
                  <a:cxn ang="0">
                    <a:pos x="T8" y="T9"/>
                  </a:cxn>
                  <a:cxn ang="0">
                    <a:pos x="T10" y="T11"/>
                  </a:cxn>
                </a:cxnLst>
                <a:rect l="0" t="0" r="r" b="b"/>
                <a:pathLst>
                  <a:path w="33" h="230">
                    <a:moveTo>
                      <a:pt x="33" y="230"/>
                    </a:moveTo>
                    <a:lnTo>
                      <a:pt x="0" y="2"/>
                    </a:lnTo>
                    <a:lnTo>
                      <a:pt x="17" y="0"/>
                    </a:lnTo>
                    <a:lnTo>
                      <a:pt x="33" y="0"/>
                    </a:lnTo>
                    <a:lnTo>
                      <a:pt x="33" y="230"/>
                    </a:lnTo>
                    <a:lnTo>
                      <a:pt x="33" y="23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27" name="Freeform 59"/>
              <p:cNvSpPr>
                <a:spLocks/>
              </p:cNvSpPr>
              <p:nvPr/>
            </p:nvSpPr>
            <p:spPr bwMode="auto">
              <a:xfrm>
                <a:off x="2863" y="3160"/>
                <a:ext cx="193" cy="228"/>
              </a:xfrm>
              <a:custGeom>
                <a:avLst/>
                <a:gdLst>
                  <a:gd name="T0" fmla="*/ 193 w 193"/>
                  <a:gd name="T1" fmla="*/ 228 h 228"/>
                  <a:gd name="T2" fmla="*/ 0 w 193"/>
                  <a:gd name="T3" fmla="*/ 100 h 228"/>
                  <a:gd name="T4" fmla="*/ 16 w 193"/>
                  <a:gd name="T5" fmla="*/ 81 h 228"/>
                  <a:gd name="T6" fmla="*/ 32 w 193"/>
                  <a:gd name="T7" fmla="*/ 63 h 228"/>
                  <a:gd name="T8" fmla="*/ 50 w 193"/>
                  <a:gd name="T9" fmla="*/ 45 h 228"/>
                  <a:gd name="T10" fmla="*/ 69 w 193"/>
                  <a:gd name="T11" fmla="*/ 33 h 228"/>
                  <a:gd name="T12" fmla="*/ 89 w 193"/>
                  <a:gd name="T13" fmla="*/ 22 h 228"/>
                  <a:gd name="T14" fmla="*/ 112 w 193"/>
                  <a:gd name="T15" fmla="*/ 12 h 228"/>
                  <a:gd name="T16" fmla="*/ 136 w 193"/>
                  <a:gd name="T17" fmla="*/ 4 h 228"/>
                  <a:gd name="T18" fmla="*/ 160 w 193"/>
                  <a:gd name="T19" fmla="*/ 0 h 228"/>
                  <a:gd name="T20" fmla="*/ 193 w 193"/>
                  <a:gd name="T21" fmla="*/ 228 h 228"/>
                  <a:gd name="T22" fmla="*/ 193 w 193"/>
                  <a:gd name="T23"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228">
                    <a:moveTo>
                      <a:pt x="193" y="228"/>
                    </a:moveTo>
                    <a:lnTo>
                      <a:pt x="0" y="100"/>
                    </a:lnTo>
                    <a:lnTo>
                      <a:pt x="16" y="81"/>
                    </a:lnTo>
                    <a:lnTo>
                      <a:pt x="32" y="63"/>
                    </a:lnTo>
                    <a:lnTo>
                      <a:pt x="50" y="45"/>
                    </a:lnTo>
                    <a:lnTo>
                      <a:pt x="69" y="33"/>
                    </a:lnTo>
                    <a:lnTo>
                      <a:pt x="89" y="22"/>
                    </a:lnTo>
                    <a:lnTo>
                      <a:pt x="112" y="12"/>
                    </a:lnTo>
                    <a:lnTo>
                      <a:pt x="136" y="4"/>
                    </a:lnTo>
                    <a:lnTo>
                      <a:pt x="160" y="0"/>
                    </a:lnTo>
                    <a:lnTo>
                      <a:pt x="193" y="228"/>
                    </a:lnTo>
                    <a:lnTo>
                      <a:pt x="193" y="228"/>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28" name="Freeform 60"/>
              <p:cNvSpPr>
                <a:spLocks/>
              </p:cNvSpPr>
              <p:nvPr/>
            </p:nvSpPr>
            <p:spPr bwMode="auto">
              <a:xfrm>
                <a:off x="2863" y="3160"/>
                <a:ext cx="193" cy="228"/>
              </a:xfrm>
              <a:custGeom>
                <a:avLst/>
                <a:gdLst>
                  <a:gd name="T0" fmla="*/ 193 w 193"/>
                  <a:gd name="T1" fmla="*/ 228 h 228"/>
                  <a:gd name="T2" fmla="*/ 0 w 193"/>
                  <a:gd name="T3" fmla="*/ 100 h 228"/>
                  <a:gd name="T4" fmla="*/ 16 w 193"/>
                  <a:gd name="T5" fmla="*/ 81 h 228"/>
                  <a:gd name="T6" fmla="*/ 32 w 193"/>
                  <a:gd name="T7" fmla="*/ 63 h 228"/>
                  <a:gd name="T8" fmla="*/ 50 w 193"/>
                  <a:gd name="T9" fmla="*/ 45 h 228"/>
                  <a:gd name="T10" fmla="*/ 69 w 193"/>
                  <a:gd name="T11" fmla="*/ 33 h 228"/>
                  <a:gd name="T12" fmla="*/ 89 w 193"/>
                  <a:gd name="T13" fmla="*/ 22 h 228"/>
                  <a:gd name="T14" fmla="*/ 112 w 193"/>
                  <a:gd name="T15" fmla="*/ 12 h 228"/>
                  <a:gd name="T16" fmla="*/ 136 w 193"/>
                  <a:gd name="T17" fmla="*/ 4 h 228"/>
                  <a:gd name="T18" fmla="*/ 160 w 193"/>
                  <a:gd name="T19" fmla="*/ 0 h 228"/>
                  <a:gd name="T20" fmla="*/ 193 w 193"/>
                  <a:gd name="T21" fmla="*/ 228 h 228"/>
                  <a:gd name="T22" fmla="*/ 193 w 193"/>
                  <a:gd name="T23"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228">
                    <a:moveTo>
                      <a:pt x="193" y="228"/>
                    </a:moveTo>
                    <a:lnTo>
                      <a:pt x="0" y="100"/>
                    </a:lnTo>
                    <a:lnTo>
                      <a:pt x="16" y="81"/>
                    </a:lnTo>
                    <a:lnTo>
                      <a:pt x="32" y="63"/>
                    </a:lnTo>
                    <a:lnTo>
                      <a:pt x="50" y="45"/>
                    </a:lnTo>
                    <a:lnTo>
                      <a:pt x="69" y="33"/>
                    </a:lnTo>
                    <a:lnTo>
                      <a:pt x="89" y="22"/>
                    </a:lnTo>
                    <a:lnTo>
                      <a:pt x="112" y="12"/>
                    </a:lnTo>
                    <a:lnTo>
                      <a:pt x="136" y="4"/>
                    </a:lnTo>
                    <a:lnTo>
                      <a:pt x="160" y="0"/>
                    </a:lnTo>
                    <a:lnTo>
                      <a:pt x="193" y="228"/>
                    </a:lnTo>
                    <a:lnTo>
                      <a:pt x="193" y="22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29" name="Freeform 61"/>
              <p:cNvSpPr>
                <a:spLocks/>
              </p:cNvSpPr>
              <p:nvPr/>
            </p:nvSpPr>
            <p:spPr bwMode="auto">
              <a:xfrm>
                <a:off x="2828" y="3260"/>
                <a:ext cx="228" cy="346"/>
              </a:xfrm>
              <a:custGeom>
                <a:avLst/>
                <a:gdLst>
                  <a:gd name="T0" fmla="*/ 228 w 228"/>
                  <a:gd name="T1" fmla="*/ 128 h 346"/>
                  <a:gd name="T2" fmla="*/ 155 w 228"/>
                  <a:gd name="T3" fmla="*/ 346 h 346"/>
                  <a:gd name="T4" fmla="*/ 134 w 228"/>
                  <a:gd name="T5" fmla="*/ 338 h 346"/>
                  <a:gd name="T6" fmla="*/ 114 w 228"/>
                  <a:gd name="T7" fmla="*/ 327 h 346"/>
                  <a:gd name="T8" fmla="*/ 77 w 228"/>
                  <a:gd name="T9" fmla="*/ 301 h 346"/>
                  <a:gd name="T10" fmla="*/ 47 w 228"/>
                  <a:gd name="T11" fmla="*/ 270 h 346"/>
                  <a:gd name="T12" fmla="*/ 24 w 228"/>
                  <a:gd name="T13" fmla="*/ 232 h 346"/>
                  <a:gd name="T14" fmla="*/ 16 w 228"/>
                  <a:gd name="T15" fmla="*/ 213 h 346"/>
                  <a:gd name="T16" fmla="*/ 8 w 228"/>
                  <a:gd name="T17" fmla="*/ 191 h 346"/>
                  <a:gd name="T18" fmla="*/ 2 w 228"/>
                  <a:gd name="T19" fmla="*/ 169 h 346"/>
                  <a:gd name="T20" fmla="*/ 0 w 228"/>
                  <a:gd name="T21" fmla="*/ 148 h 346"/>
                  <a:gd name="T22" fmla="*/ 0 w 228"/>
                  <a:gd name="T23" fmla="*/ 124 h 346"/>
                  <a:gd name="T24" fmla="*/ 0 w 228"/>
                  <a:gd name="T25" fmla="*/ 100 h 346"/>
                  <a:gd name="T26" fmla="*/ 4 w 228"/>
                  <a:gd name="T27" fmla="*/ 79 h 346"/>
                  <a:gd name="T28" fmla="*/ 10 w 228"/>
                  <a:gd name="T29" fmla="*/ 55 h 346"/>
                  <a:gd name="T30" fmla="*/ 20 w 228"/>
                  <a:gd name="T31" fmla="*/ 28 h 346"/>
                  <a:gd name="T32" fmla="*/ 35 w 228"/>
                  <a:gd name="T33" fmla="*/ 0 h 346"/>
                  <a:gd name="T34" fmla="*/ 228 w 228"/>
                  <a:gd name="T35" fmla="*/ 128 h 346"/>
                  <a:gd name="T36" fmla="*/ 228 w 228"/>
                  <a:gd name="T37" fmla="*/ 128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8" h="346">
                    <a:moveTo>
                      <a:pt x="228" y="128"/>
                    </a:moveTo>
                    <a:lnTo>
                      <a:pt x="155" y="346"/>
                    </a:lnTo>
                    <a:lnTo>
                      <a:pt x="134" y="338"/>
                    </a:lnTo>
                    <a:lnTo>
                      <a:pt x="114" y="327"/>
                    </a:lnTo>
                    <a:lnTo>
                      <a:pt x="77" y="301"/>
                    </a:lnTo>
                    <a:lnTo>
                      <a:pt x="47" y="270"/>
                    </a:lnTo>
                    <a:lnTo>
                      <a:pt x="24" y="232"/>
                    </a:lnTo>
                    <a:lnTo>
                      <a:pt x="16" y="213"/>
                    </a:lnTo>
                    <a:lnTo>
                      <a:pt x="8" y="191"/>
                    </a:lnTo>
                    <a:lnTo>
                      <a:pt x="2" y="169"/>
                    </a:lnTo>
                    <a:lnTo>
                      <a:pt x="0" y="148"/>
                    </a:lnTo>
                    <a:lnTo>
                      <a:pt x="0" y="124"/>
                    </a:lnTo>
                    <a:lnTo>
                      <a:pt x="0" y="100"/>
                    </a:lnTo>
                    <a:lnTo>
                      <a:pt x="4" y="79"/>
                    </a:lnTo>
                    <a:lnTo>
                      <a:pt x="10" y="55"/>
                    </a:lnTo>
                    <a:lnTo>
                      <a:pt x="20" y="28"/>
                    </a:lnTo>
                    <a:lnTo>
                      <a:pt x="35" y="0"/>
                    </a:lnTo>
                    <a:lnTo>
                      <a:pt x="228" y="128"/>
                    </a:lnTo>
                    <a:lnTo>
                      <a:pt x="228" y="128"/>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30" name="Freeform 62"/>
              <p:cNvSpPr>
                <a:spLocks/>
              </p:cNvSpPr>
              <p:nvPr/>
            </p:nvSpPr>
            <p:spPr bwMode="auto">
              <a:xfrm>
                <a:off x="2828" y="3260"/>
                <a:ext cx="228" cy="346"/>
              </a:xfrm>
              <a:custGeom>
                <a:avLst/>
                <a:gdLst>
                  <a:gd name="T0" fmla="*/ 228 w 228"/>
                  <a:gd name="T1" fmla="*/ 128 h 346"/>
                  <a:gd name="T2" fmla="*/ 155 w 228"/>
                  <a:gd name="T3" fmla="*/ 346 h 346"/>
                  <a:gd name="T4" fmla="*/ 134 w 228"/>
                  <a:gd name="T5" fmla="*/ 338 h 346"/>
                  <a:gd name="T6" fmla="*/ 114 w 228"/>
                  <a:gd name="T7" fmla="*/ 327 h 346"/>
                  <a:gd name="T8" fmla="*/ 77 w 228"/>
                  <a:gd name="T9" fmla="*/ 301 h 346"/>
                  <a:gd name="T10" fmla="*/ 47 w 228"/>
                  <a:gd name="T11" fmla="*/ 270 h 346"/>
                  <a:gd name="T12" fmla="*/ 24 w 228"/>
                  <a:gd name="T13" fmla="*/ 232 h 346"/>
                  <a:gd name="T14" fmla="*/ 16 w 228"/>
                  <a:gd name="T15" fmla="*/ 213 h 346"/>
                  <a:gd name="T16" fmla="*/ 8 w 228"/>
                  <a:gd name="T17" fmla="*/ 191 h 346"/>
                  <a:gd name="T18" fmla="*/ 2 w 228"/>
                  <a:gd name="T19" fmla="*/ 169 h 346"/>
                  <a:gd name="T20" fmla="*/ 0 w 228"/>
                  <a:gd name="T21" fmla="*/ 148 h 346"/>
                  <a:gd name="T22" fmla="*/ 0 w 228"/>
                  <a:gd name="T23" fmla="*/ 124 h 346"/>
                  <a:gd name="T24" fmla="*/ 0 w 228"/>
                  <a:gd name="T25" fmla="*/ 100 h 346"/>
                  <a:gd name="T26" fmla="*/ 4 w 228"/>
                  <a:gd name="T27" fmla="*/ 79 h 346"/>
                  <a:gd name="T28" fmla="*/ 10 w 228"/>
                  <a:gd name="T29" fmla="*/ 55 h 346"/>
                  <a:gd name="T30" fmla="*/ 20 w 228"/>
                  <a:gd name="T31" fmla="*/ 28 h 346"/>
                  <a:gd name="T32" fmla="*/ 35 w 228"/>
                  <a:gd name="T33" fmla="*/ 0 h 346"/>
                  <a:gd name="T34" fmla="*/ 228 w 228"/>
                  <a:gd name="T35" fmla="*/ 128 h 346"/>
                  <a:gd name="T36" fmla="*/ 228 w 228"/>
                  <a:gd name="T37" fmla="*/ 128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8" h="346">
                    <a:moveTo>
                      <a:pt x="228" y="128"/>
                    </a:moveTo>
                    <a:lnTo>
                      <a:pt x="155" y="346"/>
                    </a:lnTo>
                    <a:lnTo>
                      <a:pt x="134" y="338"/>
                    </a:lnTo>
                    <a:lnTo>
                      <a:pt x="114" y="327"/>
                    </a:lnTo>
                    <a:lnTo>
                      <a:pt x="77" y="301"/>
                    </a:lnTo>
                    <a:lnTo>
                      <a:pt x="47" y="270"/>
                    </a:lnTo>
                    <a:lnTo>
                      <a:pt x="24" y="232"/>
                    </a:lnTo>
                    <a:lnTo>
                      <a:pt x="16" y="213"/>
                    </a:lnTo>
                    <a:lnTo>
                      <a:pt x="8" y="191"/>
                    </a:lnTo>
                    <a:lnTo>
                      <a:pt x="2" y="169"/>
                    </a:lnTo>
                    <a:lnTo>
                      <a:pt x="0" y="148"/>
                    </a:lnTo>
                    <a:lnTo>
                      <a:pt x="0" y="124"/>
                    </a:lnTo>
                    <a:lnTo>
                      <a:pt x="0" y="100"/>
                    </a:lnTo>
                    <a:lnTo>
                      <a:pt x="4" y="79"/>
                    </a:lnTo>
                    <a:lnTo>
                      <a:pt x="10" y="55"/>
                    </a:lnTo>
                    <a:lnTo>
                      <a:pt x="20" y="28"/>
                    </a:lnTo>
                    <a:lnTo>
                      <a:pt x="35" y="0"/>
                    </a:lnTo>
                    <a:lnTo>
                      <a:pt x="228" y="128"/>
                    </a:lnTo>
                    <a:lnTo>
                      <a:pt x="228" y="12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31" name="Freeform 63"/>
              <p:cNvSpPr>
                <a:spLocks/>
              </p:cNvSpPr>
              <p:nvPr/>
            </p:nvSpPr>
            <p:spPr bwMode="auto">
              <a:xfrm>
                <a:off x="2983" y="3158"/>
                <a:ext cx="303" cy="460"/>
              </a:xfrm>
              <a:custGeom>
                <a:avLst/>
                <a:gdLst>
                  <a:gd name="T0" fmla="*/ 73 w 303"/>
                  <a:gd name="T1" fmla="*/ 230 h 460"/>
                  <a:gd name="T2" fmla="*/ 73 w 303"/>
                  <a:gd name="T3" fmla="*/ 0 h 460"/>
                  <a:gd name="T4" fmla="*/ 97 w 303"/>
                  <a:gd name="T5" fmla="*/ 2 h 460"/>
                  <a:gd name="T6" fmla="*/ 118 w 303"/>
                  <a:gd name="T7" fmla="*/ 4 h 460"/>
                  <a:gd name="T8" fmla="*/ 142 w 303"/>
                  <a:gd name="T9" fmla="*/ 10 h 460"/>
                  <a:gd name="T10" fmla="*/ 161 w 303"/>
                  <a:gd name="T11" fmla="*/ 18 h 460"/>
                  <a:gd name="T12" fmla="*/ 201 w 303"/>
                  <a:gd name="T13" fmla="*/ 39 h 460"/>
                  <a:gd name="T14" fmla="*/ 236 w 303"/>
                  <a:gd name="T15" fmla="*/ 67 h 460"/>
                  <a:gd name="T16" fmla="*/ 264 w 303"/>
                  <a:gd name="T17" fmla="*/ 100 h 460"/>
                  <a:gd name="T18" fmla="*/ 285 w 303"/>
                  <a:gd name="T19" fmla="*/ 140 h 460"/>
                  <a:gd name="T20" fmla="*/ 293 w 303"/>
                  <a:gd name="T21" fmla="*/ 161 h 460"/>
                  <a:gd name="T22" fmla="*/ 299 w 303"/>
                  <a:gd name="T23" fmla="*/ 183 h 460"/>
                  <a:gd name="T24" fmla="*/ 301 w 303"/>
                  <a:gd name="T25" fmla="*/ 206 h 460"/>
                  <a:gd name="T26" fmla="*/ 303 w 303"/>
                  <a:gd name="T27" fmla="*/ 230 h 460"/>
                  <a:gd name="T28" fmla="*/ 301 w 303"/>
                  <a:gd name="T29" fmla="*/ 254 h 460"/>
                  <a:gd name="T30" fmla="*/ 299 w 303"/>
                  <a:gd name="T31" fmla="*/ 275 h 460"/>
                  <a:gd name="T32" fmla="*/ 293 w 303"/>
                  <a:gd name="T33" fmla="*/ 299 h 460"/>
                  <a:gd name="T34" fmla="*/ 285 w 303"/>
                  <a:gd name="T35" fmla="*/ 318 h 460"/>
                  <a:gd name="T36" fmla="*/ 264 w 303"/>
                  <a:gd name="T37" fmla="*/ 358 h 460"/>
                  <a:gd name="T38" fmla="*/ 236 w 303"/>
                  <a:gd name="T39" fmla="*/ 393 h 460"/>
                  <a:gd name="T40" fmla="*/ 201 w 303"/>
                  <a:gd name="T41" fmla="*/ 421 h 460"/>
                  <a:gd name="T42" fmla="*/ 161 w 303"/>
                  <a:gd name="T43" fmla="*/ 442 h 460"/>
                  <a:gd name="T44" fmla="*/ 142 w 303"/>
                  <a:gd name="T45" fmla="*/ 450 h 460"/>
                  <a:gd name="T46" fmla="*/ 118 w 303"/>
                  <a:gd name="T47" fmla="*/ 456 h 460"/>
                  <a:gd name="T48" fmla="*/ 97 w 303"/>
                  <a:gd name="T49" fmla="*/ 458 h 460"/>
                  <a:gd name="T50" fmla="*/ 73 w 303"/>
                  <a:gd name="T51" fmla="*/ 460 h 460"/>
                  <a:gd name="T52" fmla="*/ 38 w 303"/>
                  <a:gd name="T53" fmla="*/ 458 h 460"/>
                  <a:gd name="T54" fmla="*/ 0 w 303"/>
                  <a:gd name="T55" fmla="*/ 448 h 460"/>
                  <a:gd name="T56" fmla="*/ 73 w 303"/>
                  <a:gd name="T57" fmla="*/ 230 h 460"/>
                  <a:gd name="T58" fmla="*/ 73 w 303"/>
                  <a:gd name="T59" fmla="*/ 23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3" h="460">
                    <a:moveTo>
                      <a:pt x="73" y="230"/>
                    </a:moveTo>
                    <a:lnTo>
                      <a:pt x="73" y="0"/>
                    </a:lnTo>
                    <a:lnTo>
                      <a:pt x="97" y="2"/>
                    </a:lnTo>
                    <a:lnTo>
                      <a:pt x="118" y="4"/>
                    </a:lnTo>
                    <a:lnTo>
                      <a:pt x="142" y="10"/>
                    </a:lnTo>
                    <a:lnTo>
                      <a:pt x="161" y="18"/>
                    </a:lnTo>
                    <a:lnTo>
                      <a:pt x="201" y="39"/>
                    </a:lnTo>
                    <a:lnTo>
                      <a:pt x="236" y="67"/>
                    </a:lnTo>
                    <a:lnTo>
                      <a:pt x="264" y="100"/>
                    </a:lnTo>
                    <a:lnTo>
                      <a:pt x="285" y="140"/>
                    </a:lnTo>
                    <a:lnTo>
                      <a:pt x="293" y="161"/>
                    </a:lnTo>
                    <a:lnTo>
                      <a:pt x="299" y="183"/>
                    </a:lnTo>
                    <a:lnTo>
                      <a:pt x="301" y="206"/>
                    </a:lnTo>
                    <a:lnTo>
                      <a:pt x="303" y="230"/>
                    </a:lnTo>
                    <a:lnTo>
                      <a:pt x="301" y="254"/>
                    </a:lnTo>
                    <a:lnTo>
                      <a:pt x="299" y="275"/>
                    </a:lnTo>
                    <a:lnTo>
                      <a:pt x="293" y="299"/>
                    </a:lnTo>
                    <a:lnTo>
                      <a:pt x="285" y="318"/>
                    </a:lnTo>
                    <a:lnTo>
                      <a:pt x="264" y="358"/>
                    </a:lnTo>
                    <a:lnTo>
                      <a:pt x="236" y="393"/>
                    </a:lnTo>
                    <a:lnTo>
                      <a:pt x="201" y="421"/>
                    </a:lnTo>
                    <a:lnTo>
                      <a:pt x="161" y="442"/>
                    </a:lnTo>
                    <a:lnTo>
                      <a:pt x="142" y="450"/>
                    </a:lnTo>
                    <a:lnTo>
                      <a:pt x="118" y="456"/>
                    </a:lnTo>
                    <a:lnTo>
                      <a:pt x="97" y="458"/>
                    </a:lnTo>
                    <a:lnTo>
                      <a:pt x="73" y="460"/>
                    </a:lnTo>
                    <a:lnTo>
                      <a:pt x="38" y="458"/>
                    </a:lnTo>
                    <a:lnTo>
                      <a:pt x="0" y="448"/>
                    </a:lnTo>
                    <a:lnTo>
                      <a:pt x="73" y="230"/>
                    </a:lnTo>
                    <a:lnTo>
                      <a:pt x="73" y="23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32" name="Freeform 64"/>
              <p:cNvSpPr>
                <a:spLocks/>
              </p:cNvSpPr>
              <p:nvPr/>
            </p:nvSpPr>
            <p:spPr bwMode="auto">
              <a:xfrm>
                <a:off x="2983" y="3158"/>
                <a:ext cx="303" cy="460"/>
              </a:xfrm>
              <a:custGeom>
                <a:avLst/>
                <a:gdLst>
                  <a:gd name="T0" fmla="*/ 73 w 303"/>
                  <a:gd name="T1" fmla="*/ 230 h 460"/>
                  <a:gd name="T2" fmla="*/ 73 w 303"/>
                  <a:gd name="T3" fmla="*/ 0 h 460"/>
                  <a:gd name="T4" fmla="*/ 97 w 303"/>
                  <a:gd name="T5" fmla="*/ 2 h 460"/>
                  <a:gd name="T6" fmla="*/ 118 w 303"/>
                  <a:gd name="T7" fmla="*/ 4 h 460"/>
                  <a:gd name="T8" fmla="*/ 142 w 303"/>
                  <a:gd name="T9" fmla="*/ 10 h 460"/>
                  <a:gd name="T10" fmla="*/ 161 w 303"/>
                  <a:gd name="T11" fmla="*/ 18 h 460"/>
                  <a:gd name="T12" fmla="*/ 201 w 303"/>
                  <a:gd name="T13" fmla="*/ 39 h 460"/>
                  <a:gd name="T14" fmla="*/ 236 w 303"/>
                  <a:gd name="T15" fmla="*/ 67 h 460"/>
                  <a:gd name="T16" fmla="*/ 264 w 303"/>
                  <a:gd name="T17" fmla="*/ 100 h 460"/>
                  <a:gd name="T18" fmla="*/ 285 w 303"/>
                  <a:gd name="T19" fmla="*/ 140 h 460"/>
                  <a:gd name="T20" fmla="*/ 293 w 303"/>
                  <a:gd name="T21" fmla="*/ 161 h 460"/>
                  <a:gd name="T22" fmla="*/ 299 w 303"/>
                  <a:gd name="T23" fmla="*/ 183 h 460"/>
                  <a:gd name="T24" fmla="*/ 301 w 303"/>
                  <a:gd name="T25" fmla="*/ 206 h 460"/>
                  <a:gd name="T26" fmla="*/ 303 w 303"/>
                  <a:gd name="T27" fmla="*/ 230 h 460"/>
                  <a:gd name="T28" fmla="*/ 301 w 303"/>
                  <a:gd name="T29" fmla="*/ 254 h 460"/>
                  <a:gd name="T30" fmla="*/ 299 w 303"/>
                  <a:gd name="T31" fmla="*/ 275 h 460"/>
                  <a:gd name="T32" fmla="*/ 293 w 303"/>
                  <a:gd name="T33" fmla="*/ 299 h 460"/>
                  <a:gd name="T34" fmla="*/ 285 w 303"/>
                  <a:gd name="T35" fmla="*/ 318 h 460"/>
                  <a:gd name="T36" fmla="*/ 264 w 303"/>
                  <a:gd name="T37" fmla="*/ 358 h 460"/>
                  <a:gd name="T38" fmla="*/ 236 w 303"/>
                  <a:gd name="T39" fmla="*/ 393 h 460"/>
                  <a:gd name="T40" fmla="*/ 201 w 303"/>
                  <a:gd name="T41" fmla="*/ 421 h 460"/>
                  <a:gd name="T42" fmla="*/ 161 w 303"/>
                  <a:gd name="T43" fmla="*/ 442 h 460"/>
                  <a:gd name="T44" fmla="*/ 142 w 303"/>
                  <a:gd name="T45" fmla="*/ 450 h 460"/>
                  <a:gd name="T46" fmla="*/ 118 w 303"/>
                  <a:gd name="T47" fmla="*/ 456 h 460"/>
                  <a:gd name="T48" fmla="*/ 97 w 303"/>
                  <a:gd name="T49" fmla="*/ 458 h 460"/>
                  <a:gd name="T50" fmla="*/ 73 w 303"/>
                  <a:gd name="T51" fmla="*/ 460 h 460"/>
                  <a:gd name="T52" fmla="*/ 38 w 303"/>
                  <a:gd name="T53" fmla="*/ 458 h 460"/>
                  <a:gd name="T54" fmla="*/ 0 w 303"/>
                  <a:gd name="T55" fmla="*/ 448 h 460"/>
                  <a:gd name="T56" fmla="*/ 73 w 303"/>
                  <a:gd name="T57" fmla="*/ 230 h 460"/>
                  <a:gd name="T58" fmla="*/ 73 w 303"/>
                  <a:gd name="T59" fmla="*/ 23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3" h="460">
                    <a:moveTo>
                      <a:pt x="73" y="230"/>
                    </a:moveTo>
                    <a:lnTo>
                      <a:pt x="73" y="0"/>
                    </a:lnTo>
                    <a:lnTo>
                      <a:pt x="97" y="2"/>
                    </a:lnTo>
                    <a:lnTo>
                      <a:pt x="118" y="4"/>
                    </a:lnTo>
                    <a:lnTo>
                      <a:pt x="142" y="10"/>
                    </a:lnTo>
                    <a:lnTo>
                      <a:pt x="161" y="18"/>
                    </a:lnTo>
                    <a:lnTo>
                      <a:pt x="201" y="39"/>
                    </a:lnTo>
                    <a:lnTo>
                      <a:pt x="236" y="67"/>
                    </a:lnTo>
                    <a:lnTo>
                      <a:pt x="264" y="100"/>
                    </a:lnTo>
                    <a:lnTo>
                      <a:pt x="285" y="140"/>
                    </a:lnTo>
                    <a:lnTo>
                      <a:pt x="293" y="161"/>
                    </a:lnTo>
                    <a:lnTo>
                      <a:pt x="299" y="183"/>
                    </a:lnTo>
                    <a:lnTo>
                      <a:pt x="301" y="206"/>
                    </a:lnTo>
                    <a:lnTo>
                      <a:pt x="303" y="230"/>
                    </a:lnTo>
                    <a:lnTo>
                      <a:pt x="301" y="254"/>
                    </a:lnTo>
                    <a:lnTo>
                      <a:pt x="299" y="275"/>
                    </a:lnTo>
                    <a:lnTo>
                      <a:pt x="293" y="299"/>
                    </a:lnTo>
                    <a:lnTo>
                      <a:pt x="285" y="318"/>
                    </a:lnTo>
                    <a:lnTo>
                      <a:pt x="264" y="358"/>
                    </a:lnTo>
                    <a:lnTo>
                      <a:pt x="236" y="393"/>
                    </a:lnTo>
                    <a:lnTo>
                      <a:pt x="201" y="421"/>
                    </a:lnTo>
                    <a:lnTo>
                      <a:pt x="161" y="442"/>
                    </a:lnTo>
                    <a:lnTo>
                      <a:pt x="142" y="450"/>
                    </a:lnTo>
                    <a:lnTo>
                      <a:pt x="118" y="456"/>
                    </a:lnTo>
                    <a:lnTo>
                      <a:pt x="97" y="458"/>
                    </a:lnTo>
                    <a:lnTo>
                      <a:pt x="73" y="460"/>
                    </a:lnTo>
                    <a:lnTo>
                      <a:pt x="38" y="458"/>
                    </a:lnTo>
                    <a:lnTo>
                      <a:pt x="0" y="448"/>
                    </a:lnTo>
                    <a:lnTo>
                      <a:pt x="73" y="230"/>
                    </a:lnTo>
                    <a:lnTo>
                      <a:pt x="73" y="23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233" name="Rectangle 65"/>
            <p:cNvSpPr>
              <a:spLocks noChangeArrowheads="1"/>
            </p:cNvSpPr>
            <p:nvPr/>
          </p:nvSpPr>
          <p:spPr bwMode="auto">
            <a:xfrm>
              <a:off x="4237" y="663"/>
              <a:ext cx="60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Kayenze (14)</a:t>
              </a:r>
            </a:p>
          </p:txBody>
        </p:sp>
      </p:grpSp>
      <p:grpSp>
        <p:nvGrpSpPr>
          <p:cNvPr id="7234" name="Group 66"/>
          <p:cNvGrpSpPr>
            <a:grpSpLocks noChangeAspect="1"/>
          </p:cNvGrpSpPr>
          <p:nvPr/>
        </p:nvGrpSpPr>
        <p:grpSpPr bwMode="auto">
          <a:xfrm>
            <a:off x="533400" y="2089150"/>
            <a:ext cx="841534" cy="1025843"/>
            <a:chOff x="285" y="1230"/>
            <a:chExt cx="589" cy="718"/>
          </a:xfrm>
        </p:grpSpPr>
        <p:grpSp>
          <p:nvGrpSpPr>
            <p:cNvPr id="7235" name="Group 67"/>
            <p:cNvGrpSpPr>
              <a:grpSpLocks noChangeAspect="1"/>
            </p:cNvGrpSpPr>
            <p:nvPr/>
          </p:nvGrpSpPr>
          <p:grpSpPr bwMode="auto">
            <a:xfrm>
              <a:off x="285" y="1230"/>
              <a:ext cx="589" cy="590"/>
              <a:chOff x="1090" y="1026"/>
              <a:chExt cx="493" cy="494"/>
            </a:xfrm>
          </p:grpSpPr>
          <p:sp>
            <p:nvSpPr>
              <p:cNvPr id="7236" name="Freeform 68"/>
              <p:cNvSpPr>
                <a:spLocks noChangeAspect="1"/>
              </p:cNvSpPr>
              <p:nvPr/>
            </p:nvSpPr>
            <p:spPr bwMode="auto">
              <a:xfrm>
                <a:off x="1240" y="1026"/>
                <a:ext cx="95" cy="247"/>
              </a:xfrm>
              <a:custGeom>
                <a:avLst/>
                <a:gdLst>
                  <a:gd name="T0" fmla="*/ 95 w 95"/>
                  <a:gd name="T1" fmla="*/ 247 h 247"/>
                  <a:gd name="T2" fmla="*/ 0 w 95"/>
                  <a:gd name="T3" fmla="*/ 19 h 247"/>
                  <a:gd name="T4" fmla="*/ 23 w 95"/>
                  <a:gd name="T5" fmla="*/ 11 h 247"/>
                  <a:gd name="T6" fmla="*/ 47 w 95"/>
                  <a:gd name="T7" fmla="*/ 4 h 247"/>
                  <a:gd name="T8" fmla="*/ 70 w 95"/>
                  <a:gd name="T9" fmla="*/ 2 h 247"/>
                  <a:gd name="T10" fmla="*/ 95 w 95"/>
                  <a:gd name="T11" fmla="*/ 0 h 247"/>
                  <a:gd name="T12" fmla="*/ 95 w 95"/>
                  <a:gd name="T13" fmla="*/ 247 h 247"/>
                  <a:gd name="T14" fmla="*/ 95 w 95"/>
                  <a:gd name="T15" fmla="*/ 247 h 2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247">
                    <a:moveTo>
                      <a:pt x="95" y="247"/>
                    </a:moveTo>
                    <a:lnTo>
                      <a:pt x="0" y="19"/>
                    </a:lnTo>
                    <a:lnTo>
                      <a:pt x="23" y="11"/>
                    </a:lnTo>
                    <a:lnTo>
                      <a:pt x="47" y="4"/>
                    </a:lnTo>
                    <a:lnTo>
                      <a:pt x="70" y="2"/>
                    </a:lnTo>
                    <a:lnTo>
                      <a:pt x="95" y="0"/>
                    </a:lnTo>
                    <a:lnTo>
                      <a:pt x="95" y="247"/>
                    </a:lnTo>
                    <a:lnTo>
                      <a:pt x="95" y="247"/>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37" name="Freeform 69"/>
              <p:cNvSpPr>
                <a:spLocks noChangeAspect="1"/>
              </p:cNvSpPr>
              <p:nvPr/>
            </p:nvSpPr>
            <p:spPr bwMode="auto">
              <a:xfrm>
                <a:off x="1240" y="1026"/>
                <a:ext cx="95" cy="247"/>
              </a:xfrm>
              <a:custGeom>
                <a:avLst/>
                <a:gdLst>
                  <a:gd name="T0" fmla="*/ 95 w 95"/>
                  <a:gd name="T1" fmla="*/ 247 h 247"/>
                  <a:gd name="T2" fmla="*/ 0 w 95"/>
                  <a:gd name="T3" fmla="*/ 19 h 247"/>
                  <a:gd name="T4" fmla="*/ 23 w 95"/>
                  <a:gd name="T5" fmla="*/ 11 h 247"/>
                  <a:gd name="T6" fmla="*/ 47 w 95"/>
                  <a:gd name="T7" fmla="*/ 4 h 247"/>
                  <a:gd name="T8" fmla="*/ 70 w 95"/>
                  <a:gd name="T9" fmla="*/ 2 h 247"/>
                  <a:gd name="T10" fmla="*/ 95 w 95"/>
                  <a:gd name="T11" fmla="*/ 0 h 247"/>
                  <a:gd name="T12" fmla="*/ 95 w 95"/>
                  <a:gd name="T13" fmla="*/ 247 h 247"/>
                  <a:gd name="T14" fmla="*/ 95 w 95"/>
                  <a:gd name="T15" fmla="*/ 247 h 2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247">
                    <a:moveTo>
                      <a:pt x="95" y="247"/>
                    </a:moveTo>
                    <a:lnTo>
                      <a:pt x="0" y="19"/>
                    </a:lnTo>
                    <a:lnTo>
                      <a:pt x="23" y="11"/>
                    </a:lnTo>
                    <a:lnTo>
                      <a:pt x="47" y="4"/>
                    </a:lnTo>
                    <a:lnTo>
                      <a:pt x="70" y="2"/>
                    </a:lnTo>
                    <a:lnTo>
                      <a:pt x="95" y="0"/>
                    </a:lnTo>
                    <a:lnTo>
                      <a:pt x="95" y="247"/>
                    </a:lnTo>
                    <a:lnTo>
                      <a:pt x="95" y="24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38" name="Freeform 70"/>
              <p:cNvSpPr>
                <a:spLocks noChangeAspect="1"/>
              </p:cNvSpPr>
              <p:nvPr/>
            </p:nvSpPr>
            <p:spPr bwMode="auto">
              <a:xfrm>
                <a:off x="1160" y="1045"/>
                <a:ext cx="175" cy="228"/>
              </a:xfrm>
              <a:custGeom>
                <a:avLst/>
                <a:gdLst>
                  <a:gd name="T0" fmla="*/ 175 w 175"/>
                  <a:gd name="T1" fmla="*/ 228 h 228"/>
                  <a:gd name="T2" fmla="*/ 0 w 175"/>
                  <a:gd name="T3" fmla="*/ 53 h 228"/>
                  <a:gd name="T4" fmla="*/ 19 w 175"/>
                  <a:gd name="T5" fmla="*/ 36 h 228"/>
                  <a:gd name="T6" fmla="*/ 38 w 175"/>
                  <a:gd name="T7" fmla="*/ 23 h 228"/>
                  <a:gd name="T8" fmla="*/ 80 w 175"/>
                  <a:gd name="T9" fmla="*/ 0 h 228"/>
                  <a:gd name="T10" fmla="*/ 175 w 175"/>
                  <a:gd name="T11" fmla="*/ 228 h 228"/>
                  <a:gd name="T12" fmla="*/ 175 w 175"/>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75" h="228">
                    <a:moveTo>
                      <a:pt x="175" y="228"/>
                    </a:moveTo>
                    <a:lnTo>
                      <a:pt x="0" y="53"/>
                    </a:lnTo>
                    <a:lnTo>
                      <a:pt x="19" y="36"/>
                    </a:lnTo>
                    <a:lnTo>
                      <a:pt x="38" y="23"/>
                    </a:lnTo>
                    <a:lnTo>
                      <a:pt x="80" y="0"/>
                    </a:lnTo>
                    <a:lnTo>
                      <a:pt x="175" y="228"/>
                    </a:lnTo>
                    <a:lnTo>
                      <a:pt x="175" y="22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39" name="Freeform 71"/>
              <p:cNvSpPr>
                <a:spLocks noChangeAspect="1"/>
              </p:cNvSpPr>
              <p:nvPr/>
            </p:nvSpPr>
            <p:spPr bwMode="auto">
              <a:xfrm>
                <a:off x="1160" y="1045"/>
                <a:ext cx="175" cy="228"/>
              </a:xfrm>
              <a:custGeom>
                <a:avLst/>
                <a:gdLst>
                  <a:gd name="T0" fmla="*/ 175 w 175"/>
                  <a:gd name="T1" fmla="*/ 228 h 228"/>
                  <a:gd name="T2" fmla="*/ 0 w 175"/>
                  <a:gd name="T3" fmla="*/ 53 h 228"/>
                  <a:gd name="T4" fmla="*/ 19 w 175"/>
                  <a:gd name="T5" fmla="*/ 36 h 228"/>
                  <a:gd name="T6" fmla="*/ 38 w 175"/>
                  <a:gd name="T7" fmla="*/ 23 h 228"/>
                  <a:gd name="T8" fmla="*/ 80 w 175"/>
                  <a:gd name="T9" fmla="*/ 0 h 228"/>
                  <a:gd name="T10" fmla="*/ 175 w 175"/>
                  <a:gd name="T11" fmla="*/ 228 h 228"/>
                  <a:gd name="T12" fmla="*/ 175 w 175"/>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175" h="228">
                    <a:moveTo>
                      <a:pt x="175" y="228"/>
                    </a:moveTo>
                    <a:lnTo>
                      <a:pt x="0" y="53"/>
                    </a:lnTo>
                    <a:lnTo>
                      <a:pt x="19" y="36"/>
                    </a:lnTo>
                    <a:lnTo>
                      <a:pt x="38" y="23"/>
                    </a:lnTo>
                    <a:lnTo>
                      <a:pt x="80" y="0"/>
                    </a:lnTo>
                    <a:lnTo>
                      <a:pt x="175" y="228"/>
                    </a:lnTo>
                    <a:lnTo>
                      <a:pt x="175" y="22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40" name="Freeform 72"/>
              <p:cNvSpPr>
                <a:spLocks noChangeAspect="1"/>
              </p:cNvSpPr>
              <p:nvPr/>
            </p:nvSpPr>
            <p:spPr bwMode="auto">
              <a:xfrm>
                <a:off x="1107" y="1098"/>
                <a:ext cx="228" cy="175"/>
              </a:xfrm>
              <a:custGeom>
                <a:avLst/>
                <a:gdLst>
                  <a:gd name="T0" fmla="*/ 228 w 228"/>
                  <a:gd name="T1" fmla="*/ 175 h 175"/>
                  <a:gd name="T2" fmla="*/ 0 w 228"/>
                  <a:gd name="T3" fmla="*/ 80 h 175"/>
                  <a:gd name="T4" fmla="*/ 11 w 228"/>
                  <a:gd name="T5" fmla="*/ 57 h 175"/>
                  <a:gd name="T6" fmla="*/ 23 w 228"/>
                  <a:gd name="T7" fmla="*/ 38 h 175"/>
                  <a:gd name="T8" fmla="*/ 36 w 228"/>
                  <a:gd name="T9" fmla="*/ 19 h 175"/>
                  <a:gd name="T10" fmla="*/ 53 w 228"/>
                  <a:gd name="T11" fmla="*/ 0 h 175"/>
                  <a:gd name="T12" fmla="*/ 228 w 228"/>
                  <a:gd name="T13" fmla="*/ 175 h 175"/>
                  <a:gd name="T14" fmla="*/ 228 w 228"/>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175">
                    <a:moveTo>
                      <a:pt x="228" y="175"/>
                    </a:moveTo>
                    <a:lnTo>
                      <a:pt x="0" y="80"/>
                    </a:lnTo>
                    <a:lnTo>
                      <a:pt x="11" y="57"/>
                    </a:lnTo>
                    <a:lnTo>
                      <a:pt x="23" y="38"/>
                    </a:lnTo>
                    <a:lnTo>
                      <a:pt x="36" y="19"/>
                    </a:lnTo>
                    <a:lnTo>
                      <a:pt x="53" y="0"/>
                    </a:lnTo>
                    <a:lnTo>
                      <a:pt x="228" y="175"/>
                    </a:lnTo>
                    <a:lnTo>
                      <a:pt x="228" y="17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41" name="Freeform 73"/>
              <p:cNvSpPr>
                <a:spLocks noChangeAspect="1"/>
              </p:cNvSpPr>
              <p:nvPr/>
            </p:nvSpPr>
            <p:spPr bwMode="auto">
              <a:xfrm>
                <a:off x="1107" y="1098"/>
                <a:ext cx="228" cy="175"/>
              </a:xfrm>
              <a:custGeom>
                <a:avLst/>
                <a:gdLst>
                  <a:gd name="T0" fmla="*/ 228 w 228"/>
                  <a:gd name="T1" fmla="*/ 175 h 175"/>
                  <a:gd name="T2" fmla="*/ 0 w 228"/>
                  <a:gd name="T3" fmla="*/ 80 h 175"/>
                  <a:gd name="T4" fmla="*/ 11 w 228"/>
                  <a:gd name="T5" fmla="*/ 57 h 175"/>
                  <a:gd name="T6" fmla="*/ 23 w 228"/>
                  <a:gd name="T7" fmla="*/ 38 h 175"/>
                  <a:gd name="T8" fmla="*/ 36 w 228"/>
                  <a:gd name="T9" fmla="*/ 19 h 175"/>
                  <a:gd name="T10" fmla="*/ 53 w 228"/>
                  <a:gd name="T11" fmla="*/ 0 h 175"/>
                  <a:gd name="T12" fmla="*/ 228 w 228"/>
                  <a:gd name="T13" fmla="*/ 175 h 175"/>
                  <a:gd name="T14" fmla="*/ 228 w 228"/>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175">
                    <a:moveTo>
                      <a:pt x="228" y="175"/>
                    </a:moveTo>
                    <a:lnTo>
                      <a:pt x="0" y="80"/>
                    </a:lnTo>
                    <a:lnTo>
                      <a:pt x="11" y="57"/>
                    </a:lnTo>
                    <a:lnTo>
                      <a:pt x="23" y="38"/>
                    </a:lnTo>
                    <a:lnTo>
                      <a:pt x="36" y="19"/>
                    </a:lnTo>
                    <a:lnTo>
                      <a:pt x="53" y="0"/>
                    </a:lnTo>
                    <a:lnTo>
                      <a:pt x="228" y="175"/>
                    </a:lnTo>
                    <a:lnTo>
                      <a:pt x="228" y="17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42" name="Freeform 74"/>
              <p:cNvSpPr>
                <a:spLocks noChangeAspect="1"/>
              </p:cNvSpPr>
              <p:nvPr/>
            </p:nvSpPr>
            <p:spPr bwMode="auto">
              <a:xfrm>
                <a:off x="1090" y="1178"/>
                <a:ext cx="245" cy="270"/>
              </a:xfrm>
              <a:custGeom>
                <a:avLst/>
                <a:gdLst>
                  <a:gd name="T0" fmla="*/ 245 w 245"/>
                  <a:gd name="T1" fmla="*/ 95 h 270"/>
                  <a:gd name="T2" fmla="*/ 70 w 245"/>
                  <a:gd name="T3" fmla="*/ 270 h 270"/>
                  <a:gd name="T4" fmla="*/ 45 w 245"/>
                  <a:gd name="T5" fmla="*/ 241 h 270"/>
                  <a:gd name="T6" fmla="*/ 25 w 245"/>
                  <a:gd name="T7" fmla="*/ 211 h 270"/>
                  <a:gd name="T8" fmla="*/ 13 w 245"/>
                  <a:gd name="T9" fmla="*/ 177 h 270"/>
                  <a:gd name="T10" fmla="*/ 2 w 245"/>
                  <a:gd name="T11" fmla="*/ 143 h 270"/>
                  <a:gd name="T12" fmla="*/ 0 w 245"/>
                  <a:gd name="T13" fmla="*/ 108 h 270"/>
                  <a:gd name="T14" fmla="*/ 0 w 245"/>
                  <a:gd name="T15" fmla="*/ 72 h 270"/>
                  <a:gd name="T16" fmla="*/ 6 w 245"/>
                  <a:gd name="T17" fmla="*/ 36 h 270"/>
                  <a:gd name="T18" fmla="*/ 17 w 245"/>
                  <a:gd name="T19" fmla="*/ 0 h 270"/>
                  <a:gd name="T20" fmla="*/ 245 w 245"/>
                  <a:gd name="T21" fmla="*/ 95 h 270"/>
                  <a:gd name="T22" fmla="*/ 245 w 245"/>
                  <a:gd name="T23" fmla="*/ 9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70">
                    <a:moveTo>
                      <a:pt x="245" y="95"/>
                    </a:moveTo>
                    <a:lnTo>
                      <a:pt x="70" y="270"/>
                    </a:lnTo>
                    <a:lnTo>
                      <a:pt x="45" y="241"/>
                    </a:lnTo>
                    <a:lnTo>
                      <a:pt x="25" y="211"/>
                    </a:lnTo>
                    <a:lnTo>
                      <a:pt x="13" y="177"/>
                    </a:lnTo>
                    <a:lnTo>
                      <a:pt x="2" y="143"/>
                    </a:lnTo>
                    <a:lnTo>
                      <a:pt x="0" y="108"/>
                    </a:lnTo>
                    <a:lnTo>
                      <a:pt x="0" y="72"/>
                    </a:lnTo>
                    <a:lnTo>
                      <a:pt x="6" y="36"/>
                    </a:lnTo>
                    <a:lnTo>
                      <a:pt x="17" y="0"/>
                    </a:lnTo>
                    <a:lnTo>
                      <a:pt x="245" y="95"/>
                    </a:lnTo>
                    <a:lnTo>
                      <a:pt x="245" y="95"/>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43" name="Freeform 75"/>
              <p:cNvSpPr>
                <a:spLocks noChangeAspect="1"/>
              </p:cNvSpPr>
              <p:nvPr/>
            </p:nvSpPr>
            <p:spPr bwMode="auto">
              <a:xfrm>
                <a:off x="1090" y="1178"/>
                <a:ext cx="245" cy="270"/>
              </a:xfrm>
              <a:custGeom>
                <a:avLst/>
                <a:gdLst>
                  <a:gd name="T0" fmla="*/ 245 w 245"/>
                  <a:gd name="T1" fmla="*/ 95 h 270"/>
                  <a:gd name="T2" fmla="*/ 70 w 245"/>
                  <a:gd name="T3" fmla="*/ 270 h 270"/>
                  <a:gd name="T4" fmla="*/ 45 w 245"/>
                  <a:gd name="T5" fmla="*/ 241 h 270"/>
                  <a:gd name="T6" fmla="*/ 25 w 245"/>
                  <a:gd name="T7" fmla="*/ 211 h 270"/>
                  <a:gd name="T8" fmla="*/ 13 w 245"/>
                  <a:gd name="T9" fmla="*/ 177 h 270"/>
                  <a:gd name="T10" fmla="*/ 2 w 245"/>
                  <a:gd name="T11" fmla="*/ 143 h 270"/>
                  <a:gd name="T12" fmla="*/ 0 w 245"/>
                  <a:gd name="T13" fmla="*/ 108 h 270"/>
                  <a:gd name="T14" fmla="*/ 0 w 245"/>
                  <a:gd name="T15" fmla="*/ 72 h 270"/>
                  <a:gd name="T16" fmla="*/ 6 w 245"/>
                  <a:gd name="T17" fmla="*/ 36 h 270"/>
                  <a:gd name="T18" fmla="*/ 17 w 245"/>
                  <a:gd name="T19" fmla="*/ 0 h 270"/>
                  <a:gd name="T20" fmla="*/ 245 w 245"/>
                  <a:gd name="T21" fmla="*/ 95 h 270"/>
                  <a:gd name="T22" fmla="*/ 245 w 245"/>
                  <a:gd name="T23" fmla="*/ 9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70">
                    <a:moveTo>
                      <a:pt x="245" y="95"/>
                    </a:moveTo>
                    <a:lnTo>
                      <a:pt x="70" y="270"/>
                    </a:lnTo>
                    <a:lnTo>
                      <a:pt x="45" y="241"/>
                    </a:lnTo>
                    <a:lnTo>
                      <a:pt x="25" y="211"/>
                    </a:lnTo>
                    <a:lnTo>
                      <a:pt x="13" y="177"/>
                    </a:lnTo>
                    <a:lnTo>
                      <a:pt x="2" y="143"/>
                    </a:lnTo>
                    <a:lnTo>
                      <a:pt x="0" y="108"/>
                    </a:lnTo>
                    <a:lnTo>
                      <a:pt x="0" y="72"/>
                    </a:lnTo>
                    <a:lnTo>
                      <a:pt x="6" y="36"/>
                    </a:lnTo>
                    <a:lnTo>
                      <a:pt x="17" y="0"/>
                    </a:lnTo>
                    <a:lnTo>
                      <a:pt x="245" y="95"/>
                    </a:lnTo>
                    <a:lnTo>
                      <a:pt x="245" y="9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44" name="Freeform 76"/>
              <p:cNvSpPr>
                <a:spLocks noChangeAspect="1"/>
              </p:cNvSpPr>
              <p:nvPr/>
            </p:nvSpPr>
            <p:spPr bwMode="auto">
              <a:xfrm>
                <a:off x="1160" y="1026"/>
                <a:ext cx="423" cy="494"/>
              </a:xfrm>
              <a:custGeom>
                <a:avLst/>
                <a:gdLst>
                  <a:gd name="T0" fmla="*/ 175 w 423"/>
                  <a:gd name="T1" fmla="*/ 247 h 494"/>
                  <a:gd name="T2" fmla="*/ 175 w 423"/>
                  <a:gd name="T3" fmla="*/ 0 h 494"/>
                  <a:gd name="T4" fmla="*/ 201 w 423"/>
                  <a:gd name="T5" fmla="*/ 2 h 494"/>
                  <a:gd name="T6" fmla="*/ 226 w 423"/>
                  <a:gd name="T7" fmla="*/ 4 h 494"/>
                  <a:gd name="T8" fmla="*/ 249 w 423"/>
                  <a:gd name="T9" fmla="*/ 11 h 494"/>
                  <a:gd name="T10" fmla="*/ 273 w 423"/>
                  <a:gd name="T11" fmla="*/ 19 h 494"/>
                  <a:gd name="T12" fmla="*/ 315 w 423"/>
                  <a:gd name="T13" fmla="*/ 42 h 494"/>
                  <a:gd name="T14" fmla="*/ 351 w 423"/>
                  <a:gd name="T15" fmla="*/ 72 h 494"/>
                  <a:gd name="T16" fmla="*/ 380 w 423"/>
                  <a:gd name="T17" fmla="*/ 108 h 494"/>
                  <a:gd name="T18" fmla="*/ 404 w 423"/>
                  <a:gd name="T19" fmla="*/ 150 h 494"/>
                  <a:gd name="T20" fmla="*/ 412 w 423"/>
                  <a:gd name="T21" fmla="*/ 173 h 494"/>
                  <a:gd name="T22" fmla="*/ 419 w 423"/>
                  <a:gd name="T23" fmla="*/ 196 h 494"/>
                  <a:gd name="T24" fmla="*/ 421 w 423"/>
                  <a:gd name="T25" fmla="*/ 222 h 494"/>
                  <a:gd name="T26" fmla="*/ 423 w 423"/>
                  <a:gd name="T27" fmla="*/ 247 h 494"/>
                  <a:gd name="T28" fmla="*/ 421 w 423"/>
                  <a:gd name="T29" fmla="*/ 272 h 494"/>
                  <a:gd name="T30" fmla="*/ 419 w 423"/>
                  <a:gd name="T31" fmla="*/ 295 h 494"/>
                  <a:gd name="T32" fmla="*/ 412 w 423"/>
                  <a:gd name="T33" fmla="*/ 321 h 494"/>
                  <a:gd name="T34" fmla="*/ 404 w 423"/>
                  <a:gd name="T35" fmla="*/ 342 h 494"/>
                  <a:gd name="T36" fmla="*/ 380 w 423"/>
                  <a:gd name="T37" fmla="*/ 384 h 494"/>
                  <a:gd name="T38" fmla="*/ 351 w 423"/>
                  <a:gd name="T39" fmla="*/ 422 h 494"/>
                  <a:gd name="T40" fmla="*/ 315 w 423"/>
                  <a:gd name="T41" fmla="*/ 452 h 494"/>
                  <a:gd name="T42" fmla="*/ 273 w 423"/>
                  <a:gd name="T43" fmla="*/ 475 h 494"/>
                  <a:gd name="T44" fmla="*/ 249 w 423"/>
                  <a:gd name="T45" fmla="*/ 483 h 494"/>
                  <a:gd name="T46" fmla="*/ 226 w 423"/>
                  <a:gd name="T47" fmla="*/ 490 h 494"/>
                  <a:gd name="T48" fmla="*/ 201 w 423"/>
                  <a:gd name="T49" fmla="*/ 492 h 494"/>
                  <a:gd name="T50" fmla="*/ 175 w 423"/>
                  <a:gd name="T51" fmla="*/ 494 h 494"/>
                  <a:gd name="T52" fmla="*/ 150 w 423"/>
                  <a:gd name="T53" fmla="*/ 492 h 494"/>
                  <a:gd name="T54" fmla="*/ 127 w 423"/>
                  <a:gd name="T55" fmla="*/ 490 h 494"/>
                  <a:gd name="T56" fmla="*/ 103 w 423"/>
                  <a:gd name="T57" fmla="*/ 483 h 494"/>
                  <a:gd name="T58" fmla="*/ 80 w 423"/>
                  <a:gd name="T59" fmla="*/ 475 h 494"/>
                  <a:gd name="T60" fmla="*/ 59 w 423"/>
                  <a:gd name="T61" fmla="*/ 464 h 494"/>
                  <a:gd name="T62" fmla="*/ 38 w 423"/>
                  <a:gd name="T63" fmla="*/ 454 h 494"/>
                  <a:gd name="T64" fmla="*/ 0 w 423"/>
                  <a:gd name="T65" fmla="*/ 422 h 494"/>
                  <a:gd name="T66" fmla="*/ 175 w 423"/>
                  <a:gd name="T67" fmla="*/ 247 h 494"/>
                  <a:gd name="T68" fmla="*/ 175 w 423"/>
                  <a:gd name="T69" fmla="*/ 24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3" h="494">
                    <a:moveTo>
                      <a:pt x="175" y="247"/>
                    </a:moveTo>
                    <a:lnTo>
                      <a:pt x="175" y="0"/>
                    </a:lnTo>
                    <a:lnTo>
                      <a:pt x="201" y="2"/>
                    </a:lnTo>
                    <a:lnTo>
                      <a:pt x="226" y="4"/>
                    </a:lnTo>
                    <a:lnTo>
                      <a:pt x="249" y="11"/>
                    </a:lnTo>
                    <a:lnTo>
                      <a:pt x="273" y="19"/>
                    </a:lnTo>
                    <a:lnTo>
                      <a:pt x="315" y="42"/>
                    </a:lnTo>
                    <a:lnTo>
                      <a:pt x="351" y="72"/>
                    </a:lnTo>
                    <a:lnTo>
                      <a:pt x="380" y="108"/>
                    </a:lnTo>
                    <a:lnTo>
                      <a:pt x="404" y="150"/>
                    </a:lnTo>
                    <a:lnTo>
                      <a:pt x="412" y="173"/>
                    </a:lnTo>
                    <a:lnTo>
                      <a:pt x="419" y="196"/>
                    </a:lnTo>
                    <a:lnTo>
                      <a:pt x="421" y="222"/>
                    </a:lnTo>
                    <a:lnTo>
                      <a:pt x="423" y="247"/>
                    </a:lnTo>
                    <a:lnTo>
                      <a:pt x="421" y="272"/>
                    </a:lnTo>
                    <a:lnTo>
                      <a:pt x="419" y="295"/>
                    </a:lnTo>
                    <a:lnTo>
                      <a:pt x="412" y="321"/>
                    </a:lnTo>
                    <a:lnTo>
                      <a:pt x="404" y="342"/>
                    </a:lnTo>
                    <a:lnTo>
                      <a:pt x="380" y="384"/>
                    </a:lnTo>
                    <a:lnTo>
                      <a:pt x="351" y="422"/>
                    </a:lnTo>
                    <a:lnTo>
                      <a:pt x="315" y="452"/>
                    </a:lnTo>
                    <a:lnTo>
                      <a:pt x="273" y="475"/>
                    </a:lnTo>
                    <a:lnTo>
                      <a:pt x="249" y="483"/>
                    </a:lnTo>
                    <a:lnTo>
                      <a:pt x="226" y="490"/>
                    </a:lnTo>
                    <a:lnTo>
                      <a:pt x="201" y="492"/>
                    </a:lnTo>
                    <a:lnTo>
                      <a:pt x="175" y="494"/>
                    </a:lnTo>
                    <a:lnTo>
                      <a:pt x="150" y="492"/>
                    </a:lnTo>
                    <a:lnTo>
                      <a:pt x="127" y="490"/>
                    </a:lnTo>
                    <a:lnTo>
                      <a:pt x="103" y="483"/>
                    </a:lnTo>
                    <a:lnTo>
                      <a:pt x="80" y="475"/>
                    </a:lnTo>
                    <a:lnTo>
                      <a:pt x="59" y="464"/>
                    </a:lnTo>
                    <a:lnTo>
                      <a:pt x="38" y="454"/>
                    </a:lnTo>
                    <a:lnTo>
                      <a:pt x="0" y="422"/>
                    </a:lnTo>
                    <a:lnTo>
                      <a:pt x="175" y="247"/>
                    </a:lnTo>
                    <a:lnTo>
                      <a:pt x="175" y="247"/>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45" name="Freeform 77"/>
              <p:cNvSpPr>
                <a:spLocks noChangeAspect="1"/>
              </p:cNvSpPr>
              <p:nvPr/>
            </p:nvSpPr>
            <p:spPr bwMode="auto">
              <a:xfrm>
                <a:off x="1160" y="1026"/>
                <a:ext cx="423" cy="494"/>
              </a:xfrm>
              <a:custGeom>
                <a:avLst/>
                <a:gdLst>
                  <a:gd name="T0" fmla="*/ 175 w 423"/>
                  <a:gd name="T1" fmla="*/ 247 h 494"/>
                  <a:gd name="T2" fmla="*/ 175 w 423"/>
                  <a:gd name="T3" fmla="*/ 0 h 494"/>
                  <a:gd name="T4" fmla="*/ 201 w 423"/>
                  <a:gd name="T5" fmla="*/ 2 h 494"/>
                  <a:gd name="T6" fmla="*/ 226 w 423"/>
                  <a:gd name="T7" fmla="*/ 4 h 494"/>
                  <a:gd name="T8" fmla="*/ 249 w 423"/>
                  <a:gd name="T9" fmla="*/ 11 h 494"/>
                  <a:gd name="T10" fmla="*/ 273 w 423"/>
                  <a:gd name="T11" fmla="*/ 19 h 494"/>
                  <a:gd name="T12" fmla="*/ 315 w 423"/>
                  <a:gd name="T13" fmla="*/ 42 h 494"/>
                  <a:gd name="T14" fmla="*/ 351 w 423"/>
                  <a:gd name="T15" fmla="*/ 72 h 494"/>
                  <a:gd name="T16" fmla="*/ 380 w 423"/>
                  <a:gd name="T17" fmla="*/ 108 h 494"/>
                  <a:gd name="T18" fmla="*/ 404 w 423"/>
                  <a:gd name="T19" fmla="*/ 150 h 494"/>
                  <a:gd name="T20" fmla="*/ 412 w 423"/>
                  <a:gd name="T21" fmla="*/ 173 h 494"/>
                  <a:gd name="T22" fmla="*/ 419 w 423"/>
                  <a:gd name="T23" fmla="*/ 196 h 494"/>
                  <a:gd name="T24" fmla="*/ 421 w 423"/>
                  <a:gd name="T25" fmla="*/ 222 h 494"/>
                  <a:gd name="T26" fmla="*/ 423 w 423"/>
                  <a:gd name="T27" fmla="*/ 247 h 494"/>
                  <a:gd name="T28" fmla="*/ 421 w 423"/>
                  <a:gd name="T29" fmla="*/ 272 h 494"/>
                  <a:gd name="T30" fmla="*/ 419 w 423"/>
                  <a:gd name="T31" fmla="*/ 295 h 494"/>
                  <a:gd name="T32" fmla="*/ 412 w 423"/>
                  <a:gd name="T33" fmla="*/ 321 h 494"/>
                  <a:gd name="T34" fmla="*/ 404 w 423"/>
                  <a:gd name="T35" fmla="*/ 342 h 494"/>
                  <a:gd name="T36" fmla="*/ 380 w 423"/>
                  <a:gd name="T37" fmla="*/ 384 h 494"/>
                  <a:gd name="T38" fmla="*/ 351 w 423"/>
                  <a:gd name="T39" fmla="*/ 422 h 494"/>
                  <a:gd name="T40" fmla="*/ 315 w 423"/>
                  <a:gd name="T41" fmla="*/ 452 h 494"/>
                  <a:gd name="T42" fmla="*/ 273 w 423"/>
                  <a:gd name="T43" fmla="*/ 475 h 494"/>
                  <a:gd name="T44" fmla="*/ 249 w 423"/>
                  <a:gd name="T45" fmla="*/ 483 h 494"/>
                  <a:gd name="T46" fmla="*/ 226 w 423"/>
                  <a:gd name="T47" fmla="*/ 490 h 494"/>
                  <a:gd name="T48" fmla="*/ 201 w 423"/>
                  <a:gd name="T49" fmla="*/ 492 h 494"/>
                  <a:gd name="T50" fmla="*/ 175 w 423"/>
                  <a:gd name="T51" fmla="*/ 494 h 494"/>
                  <a:gd name="T52" fmla="*/ 150 w 423"/>
                  <a:gd name="T53" fmla="*/ 492 h 494"/>
                  <a:gd name="T54" fmla="*/ 127 w 423"/>
                  <a:gd name="T55" fmla="*/ 490 h 494"/>
                  <a:gd name="T56" fmla="*/ 103 w 423"/>
                  <a:gd name="T57" fmla="*/ 483 h 494"/>
                  <a:gd name="T58" fmla="*/ 80 w 423"/>
                  <a:gd name="T59" fmla="*/ 475 h 494"/>
                  <a:gd name="T60" fmla="*/ 59 w 423"/>
                  <a:gd name="T61" fmla="*/ 464 h 494"/>
                  <a:gd name="T62" fmla="*/ 38 w 423"/>
                  <a:gd name="T63" fmla="*/ 454 h 494"/>
                  <a:gd name="T64" fmla="*/ 0 w 423"/>
                  <a:gd name="T65" fmla="*/ 422 h 494"/>
                  <a:gd name="T66" fmla="*/ 175 w 423"/>
                  <a:gd name="T67" fmla="*/ 247 h 494"/>
                  <a:gd name="T68" fmla="*/ 175 w 423"/>
                  <a:gd name="T69" fmla="*/ 24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3" h="494">
                    <a:moveTo>
                      <a:pt x="175" y="247"/>
                    </a:moveTo>
                    <a:lnTo>
                      <a:pt x="175" y="0"/>
                    </a:lnTo>
                    <a:lnTo>
                      <a:pt x="201" y="2"/>
                    </a:lnTo>
                    <a:lnTo>
                      <a:pt x="226" y="4"/>
                    </a:lnTo>
                    <a:lnTo>
                      <a:pt x="249" y="11"/>
                    </a:lnTo>
                    <a:lnTo>
                      <a:pt x="273" y="19"/>
                    </a:lnTo>
                    <a:lnTo>
                      <a:pt x="315" y="42"/>
                    </a:lnTo>
                    <a:lnTo>
                      <a:pt x="351" y="72"/>
                    </a:lnTo>
                    <a:lnTo>
                      <a:pt x="380" y="108"/>
                    </a:lnTo>
                    <a:lnTo>
                      <a:pt x="404" y="150"/>
                    </a:lnTo>
                    <a:lnTo>
                      <a:pt x="412" y="173"/>
                    </a:lnTo>
                    <a:lnTo>
                      <a:pt x="419" y="196"/>
                    </a:lnTo>
                    <a:lnTo>
                      <a:pt x="421" y="222"/>
                    </a:lnTo>
                    <a:lnTo>
                      <a:pt x="423" y="247"/>
                    </a:lnTo>
                    <a:lnTo>
                      <a:pt x="421" y="272"/>
                    </a:lnTo>
                    <a:lnTo>
                      <a:pt x="419" y="295"/>
                    </a:lnTo>
                    <a:lnTo>
                      <a:pt x="412" y="321"/>
                    </a:lnTo>
                    <a:lnTo>
                      <a:pt x="404" y="342"/>
                    </a:lnTo>
                    <a:lnTo>
                      <a:pt x="380" y="384"/>
                    </a:lnTo>
                    <a:lnTo>
                      <a:pt x="351" y="422"/>
                    </a:lnTo>
                    <a:lnTo>
                      <a:pt x="315" y="452"/>
                    </a:lnTo>
                    <a:lnTo>
                      <a:pt x="273" y="475"/>
                    </a:lnTo>
                    <a:lnTo>
                      <a:pt x="249" y="483"/>
                    </a:lnTo>
                    <a:lnTo>
                      <a:pt x="226" y="490"/>
                    </a:lnTo>
                    <a:lnTo>
                      <a:pt x="201" y="492"/>
                    </a:lnTo>
                    <a:lnTo>
                      <a:pt x="175" y="494"/>
                    </a:lnTo>
                    <a:lnTo>
                      <a:pt x="150" y="492"/>
                    </a:lnTo>
                    <a:lnTo>
                      <a:pt x="127" y="490"/>
                    </a:lnTo>
                    <a:lnTo>
                      <a:pt x="103" y="483"/>
                    </a:lnTo>
                    <a:lnTo>
                      <a:pt x="80" y="475"/>
                    </a:lnTo>
                    <a:lnTo>
                      <a:pt x="59" y="464"/>
                    </a:lnTo>
                    <a:lnTo>
                      <a:pt x="38" y="454"/>
                    </a:lnTo>
                    <a:lnTo>
                      <a:pt x="0" y="422"/>
                    </a:lnTo>
                    <a:lnTo>
                      <a:pt x="175" y="247"/>
                    </a:lnTo>
                    <a:lnTo>
                      <a:pt x="175" y="24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246" name="Rectangle 78"/>
            <p:cNvSpPr>
              <a:spLocks noChangeArrowheads="1"/>
            </p:cNvSpPr>
            <p:nvPr/>
          </p:nvSpPr>
          <p:spPr bwMode="auto">
            <a:xfrm>
              <a:off x="310" y="1794"/>
              <a:ext cx="53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Makobe (8)</a:t>
              </a:r>
            </a:p>
          </p:txBody>
        </p:sp>
      </p:grpSp>
      <p:grpSp>
        <p:nvGrpSpPr>
          <p:cNvPr id="7247" name="Group 79"/>
          <p:cNvGrpSpPr>
            <a:grpSpLocks noChangeAspect="1"/>
          </p:cNvGrpSpPr>
          <p:nvPr/>
        </p:nvGrpSpPr>
        <p:grpSpPr bwMode="auto">
          <a:xfrm>
            <a:off x="1857375" y="2065338"/>
            <a:ext cx="1345883" cy="1047273"/>
            <a:chOff x="1119" y="1215"/>
            <a:chExt cx="942" cy="733"/>
          </a:xfrm>
        </p:grpSpPr>
        <p:grpSp>
          <p:nvGrpSpPr>
            <p:cNvPr id="7248" name="Group 80"/>
            <p:cNvGrpSpPr>
              <a:grpSpLocks noChangeAspect="1"/>
            </p:cNvGrpSpPr>
            <p:nvPr/>
          </p:nvGrpSpPr>
          <p:grpSpPr bwMode="auto">
            <a:xfrm>
              <a:off x="1207" y="1215"/>
              <a:ext cx="585" cy="585"/>
              <a:chOff x="2336" y="1009"/>
              <a:chExt cx="495" cy="495"/>
            </a:xfrm>
          </p:grpSpPr>
          <p:sp>
            <p:nvSpPr>
              <p:cNvPr id="7249" name="Freeform 81"/>
              <p:cNvSpPr>
                <a:spLocks noChangeAspect="1"/>
              </p:cNvSpPr>
              <p:nvPr/>
            </p:nvSpPr>
            <p:spPr bwMode="auto">
              <a:xfrm>
                <a:off x="2442" y="1009"/>
                <a:ext cx="145" cy="247"/>
              </a:xfrm>
              <a:custGeom>
                <a:avLst/>
                <a:gdLst>
                  <a:gd name="T0" fmla="*/ 145 w 145"/>
                  <a:gd name="T1" fmla="*/ 247 h 247"/>
                  <a:gd name="T2" fmla="*/ 0 w 145"/>
                  <a:gd name="T3" fmla="*/ 47 h 247"/>
                  <a:gd name="T4" fmla="*/ 33 w 145"/>
                  <a:gd name="T5" fmla="*/ 25 h 247"/>
                  <a:gd name="T6" fmla="*/ 69 w 145"/>
                  <a:gd name="T7" fmla="*/ 11 h 247"/>
                  <a:gd name="T8" fmla="*/ 105 w 145"/>
                  <a:gd name="T9" fmla="*/ 2 h 247"/>
                  <a:gd name="T10" fmla="*/ 145 w 145"/>
                  <a:gd name="T11" fmla="*/ 0 h 247"/>
                  <a:gd name="T12" fmla="*/ 145 w 145"/>
                  <a:gd name="T13" fmla="*/ 247 h 247"/>
                  <a:gd name="T14" fmla="*/ 145 w 145"/>
                  <a:gd name="T15" fmla="*/ 247 h 2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5" h="247">
                    <a:moveTo>
                      <a:pt x="145" y="247"/>
                    </a:moveTo>
                    <a:lnTo>
                      <a:pt x="0" y="47"/>
                    </a:lnTo>
                    <a:lnTo>
                      <a:pt x="33" y="25"/>
                    </a:lnTo>
                    <a:lnTo>
                      <a:pt x="69" y="11"/>
                    </a:lnTo>
                    <a:lnTo>
                      <a:pt x="105" y="2"/>
                    </a:lnTo>
                    <a:lnTo>
                      <a:pt x="145" y="0"/>
                    </a:lnTo>
                    <a:lnTo>
                      <a:pt x="145" y="247"/>
                    </a:lnTo>
                    <a:lnTo>
                      <a:pt x="145" y="247"/>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50" name="Freeform 82"/>
              <p:cNvSpPr>
                <a:spLocks noChangeAspect="1"/>
              </p:cNvSpPr>
              <p:nvPr/>
            </p:nvSpPr>
            <p:spPr bwMode="auto">
              <a:xfrm>
                <a:off x="2442" y="1009"/>
                <a:ext cx="145" cy="247"/>
              </a:xfrm>
              <a:custGeom>
                <a:avLst/>
                <a:gdLst>
                  <a:gd name="T0" fmla="*/ 145 w 145"/>
                  <a:gd name="T1" fmla="*/ 247 h 247"/>
                  <a:gd name="T2" fmla="*/ 0 w 145"/>
                  <a:gd name="T3" fmla="*/ 47 h 247"/>
                  <a:gd name="T4" fmla="*/ 33 w 145"/>
                  <a:gd name="T5" fmla="*/ 25 h 247"/>
                  <a:gd name="T6" fmla="*/ 69 w 145"/>
                  <a:gd name="T7" fmla="*/ 11 h 247"/>
                  <a:gd name="T8" fmla="*/ 105 w 145"/>
                  <a:gd name="T9" fmla="*/ 2 h 247"/>
                  <a:gd name="T10" fmla="*/ 145 w 145"/>
                  <a:gd name="T11" fmla="*/ 0 h 247"/>
                  <a:gd name="T12" fmla="*/ 145 w 145"/>
                  <a:gd name="T13" fmla="*/ 247 h 247"/>
                  <a:gd name="T14" fmla="*/ 145 w 145"/>
                  <a:gd name="T15" fmla="*/ 247 h 2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5" h="247">
                    <a:moveTo>
                      <a:pt x="145" y="247"/>
                    </a:moveTo>
                    <a:lnTo>
                      <a:pt x="0" y="47"/>
                    </a:lnTo>
                    <a:lnTo>
                      <a:pt x="33" y="25"/>
                    </a:lnTo>
                    <a:lnTo>
                      <a:pt x="69" y="11"/>
                    </a:lnTo>
                    <a:lnTo>
                      <a:pt x="105" y="2"/>
                    </a:lnTo>
                    <a:lnTo>
                      <a:pt x="145" y="0"/>
                    </a:lnTo>
                    <a:lnTo>
                      <a:pt x="145" y="247"/>
                    </a:lnTo>
                    <a:lnTo>
                      <a:pt x="145" y="24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51" name="Freeform 83"/>
              <p:cNvSpPr>
                <a:spLocks noChangeAspect="1"/>
              </p:cNvSpPr>
              <p:nvPr/>
            </p:nvSpPr>
            <p:spPr bwMode="auto">
              <a:xfrm>
                <a:off x="2387" y="1056"/>
                <a:ext cx="200" cy="200"/>
              </a:xfrm>
              <a:custGeom>
                <a:avLst/>
                <a:gdLst>
                  <a:gd name="T0" fmla="*/ 200 w 200"/>
                  <a:gd name="T1" fmla="*/ 200 h 200"/>
                  <a:gd name="T2" fmla="*/ 0 w 200"/>
                  <a:gd name="T3" fmla="*/ 55 h 200"/>
                  <a:gd name="T4" fmla="*/ 25 w 200"/>
                  <a:gd name="T5" fmla="*/ 25 h 200"/>
                  <a:gd name="T6" fmla="*/ 55 w 200"/>
                  <a:gd name="T7" fmla="*/ 0 h 200"/>
                  <a:gd name="T8" fmla="*/ 200 w 200"/>
                  <a:gd name="T9" fmla="*/ 200 h 200"/>
                  <a:gd name="T10" fmla="*/ 200 w 200"/>
                  <a:gd name="T11" fmla="*/ 200 h 200"/>
                </a:gdLst>
                <a:ahLst/>
                <a:cxnLst>
                  <a:cxn ang="0">
                    <a:pos x="T0" y="T1"/>
                  </a:cxn>
                  <a:cxn ang="0">
                    <a:pos x="T2" y="T3"/>
                  </a:cxn>
                  <a:cxn ang="0">
                    <a:pos x="T4" y="T5"/>
                  </a:cxn>
                  <a:cxn ang="0">
                    <a:pos x="T6" y="T7"/>
                  </a:cxn>
                  <a:cxn ang="0">
                    <a:pos x="T8" y="T9"/>
                  </a:cxn>
                  <a:cxn ang="0">
                    <a:pos x="T10" y="T11"/>
                  </a:cxn>
                </a:cxnLst>
                <a:rect l="0" t="0" r="r" b="b"/>
                <a:pathLst>
                  <a:path w="200" h="200">
                    <a:moveTo>
                      <a:pt x="200" y="200"/>
                    </a:moveTo>
                    <a:lnTo>
                      <a:pt x="0" y="55"/>
                    </a:lnTo>
                    <a:lnTo>
                      <a:pt x="25" y="25"/>
                    </a:lnTo>
                    <a:lnTo>
                      <a:pt x="55" y="0"/>
                    </a:lnTo>
                    <a:lnTo>
                      <a:pt x="200" y="200"/>
                    </a:lnTo>
                    <a:lnTo>
                      <a:pt x="200" y="200"/>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52" name="Freeform 84"/>
              <p:cNvSpPr>
                <a:spLocks noChangeAspect="1"/>
              </p:cNvSpPr>
              <p:nvPr/>
            </p:nvSpPr>
            <p:spPr bwMode="auto">
              <a:xfrm>
                <a:off x="2387" y="1056"/>
                <a:ext cx="200" cy="200"/>
              </a:xfrm>
              <a:custGeom>
                <a:avLst/>
                <a:gdLst>
                  <a:gd name="T0" fmla="*/ 200 w 200"/>
                  <a:gd name="T1" fmla="*/ 200 h 200"/>
                  <a:gd name="T2" fmla="*/ 0 w 200"/>
                  <a:gd name="T3" fmla="*/ 55 h 200"/>
                  <a:gd name="T4" fmla="*/ 25 w 200"/>
                  <a:gd name="T5" fmla="*/ 25 h 200"/>
                  <a:gd name="T6" fmla="*/ 55 w 200"/>
                  <a:gd name="T7" fmla="*/ 0 h 200"/>
                  <a:gd name="T8" fmla="*/ 200 w 200"/>
                  <a:gd name="T9" fmla="*/ 200 h 200"/>
                  <a:gd name="T10" fmla="*/ 200 w 200"/>
                  <a:gd name="T11" fmla="*/ 200 h 200"/>
                </a:gdLst>
                <a:ahLst/>
                <a:cxnLst>
                  <a:cxn ang="0">
                    <a:pos x="T0" y="T1"/>
                  </a:cxn>
                  <a:cxn ang="0">
                    <a:pos x="T2" y="T3"/>
                  </a:cxn>
                  <a:cxn ang="0">
                    <a:pos x="T4" y="T5"/>
                  </a:cxn>
                  <a:cxn ang="0">
                    <a:pos x="T6" y="T7"/>
                  </a:cxn>
                  <a:cxn ang="0">
                    <a:pos x="T8" y="T9"/>
                  </a:cxn>
                  <a:cxn ang="0">
                    <a:pos x="T10" y="T11"/>
                  </a:cxn>
                </a:cxnLst>
                <a:rect l="0" t="0" r="r" b="b"/>
                <a:pathLst>
                  <a:path w="200" h="200">
                    <a:moveTo>
                      <a:pt x="200" y="200"/>
                    </a:moveTo>
                    <a:lnTo>
                      <a:pt x="0" y="55"/>
                    </a:lnTo>
                    <a:lnTo>
                      <a:pt x="25" y="25"/>
                    </a:lnTo>
                    <a:lnTo>
                      <a:pt x="55" y="0"/>
                    </a:lnTo>
                    <a:lnTo>
                      <a:pt x="200" y="200"/>
                    </a:lnTo>
                    <a:lnTo>
                      <a:pt x="200" y="20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53" name="Freeform 85"/>
              <p:cNvSpPr>
                <a:spLocks noChangeAspect="1"/>
              </p:cNvSpPr>
              <p:nvPr/>
            </p:nvSpPr>
            <p:spPr bwMode="auto">
              <a:xfrm>
                <a:off x="2353" y="1111"/>
                <a:ext cx="234" cy="145"/>
              </a:xfrm>
              <a:custGeom>
                <a:avLst/>
                <a:gdLst>
                  <a:gd name="T0" fmla="*/ 234 w 234"/>
                  <a:gd name="T1" fmla="*/ 145 h 145"/>
                  <a:gd name="T2" fmla="*/ 0 w 234"/>
                  <a:gd name="T3" fmla="*/ 69 h 145"/>
                  <a:gd name="T4" fmla="*/ 6 w 234"/>
                  <a:gd name="T5" fmla="*/ 50 h 145"/>
                  <a:gd name="T6" fmla="*/ 14 w 234"/>
                  <a:gd name="T7" fmla="*/ 31 h 145"/>
                  <a:gd name="T8" fmla="*/ 34 w 234"/>
                  <a:gd name="T9" fmla="*/ 0 h 145"/>
                  <a:gd name="T10" fmla="*/ 234 w 234"/>
                  <a:gd name="T11" fmla="*/ 145 h 145"/>
                  <a:gd name="T12" fmla="*/ 234 w 234"/>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234" h="145">
                    <a:moveTo>
                      <a:pt x="234" y="145"/>
                    </a:moveTo>
                    <a:lnTo>
                      <a:pt x="0" y="69"/>
                    </a:lnTo>
                    <a:lnTo>
                      <a:pt x="6" y="50"/>
                    </a:lnTo>
                    <a:lnTo>
                      <a:pt x="14" y="31"/>
                    </a:lnTo>
                    <a:lnTo>
                      <a:pt x="34" y="0"/>
                    </a:lnTo>
                    <a:lnTo>
                      <a:pt x="234" y="145"/>
                    </a:lnTo>
                    <a:lnTo>
                      <a:pt x="234" y="145"/>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54" name="Freeform 86"/>
              <p:cNvSpPr>
                <a:spLocks noChangeAspect="1"/>
              </p:cNvSpPr>
              <p:nvPr/>
            </p:nvSpPr>
            <p:spPr bwMode="auto">
              <a:xfrm>
                <a:off x="2353" y="1111"/>
                <a:ext cx="234" cy="145"/>
              </a:xfrm>
              <a:custGeom>
                <a:avLst/>
                <a:gdLst>
                  <a:gd name="T0" fmla="*/ 234 w 234"/>
                  <a:gd name="T1" fmla="*/ 145 h 145"/>
                  <a:gd name="T2" fmla="*/ 0 w 234"/>
                  <a:gd name="T3" fmla="*/ 69 h 145"/>
                  <a:gd name="T4" fmla="*/ 6 w 234"/>
                  <a:gd name="T5" fmla="*/ 50 h 145"/>
                  <a:gd name="T6" fmla="*/ 14 w 234"/>
                  <a:gd name="T7" fmla="*/ 31 h 145"/>
                  <a:gd name="T8" fmla="*/ 34 w 234"/>
                  <a:gd name="T9" fmla="*/ 0 h 145"/>
                  <a:gd name="T10" fmla="*/ 234 w 234"/>
                  <a:gd name="T11" fmla="*/ 145 h 145"/>
                  <a:gd name="T12" fmla="*/ 234 w 234"/>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234" h="145">
                    <a:moveTo>
                      <a:pt x="234" y="145"/>
                    </a:moveTo>
                    <a:lnTo>
                      <a:pt x="0" y="69"/>
                    </a:lnTo>
                    <a:lnTo>
                      <a:pt x="6" y="50"/>
                    </a:lnTo>
                    <a:lnTo>
                      <a:pt x="14" y="31"/>
                    </a:lnTo>
                    <a:lnTo>
                      <a:pt x="34" y="0"/>
                    </a:lnTo>
                    <a:lnTo>
                      <a:pt x="234" y="145"/>
                    </a:lnTo>
                    <a:lnTo>
                      <a:pt x="234" y="14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55" name="Freeform 87"/>
              <p:cNvSpPr>
                <a:spLocks noChangeAspect="1"/>
              </p:cNvSpPr>
              <p:nvPr/>
            </p:nvSpPr>
            <p:spPr bwMode="auto">
              <a:xfrm>
                <a:off x="2336" y="1009"/>
                <a:ext cx="495" cy="495"/>
              </a:xfrm>
              <a:custGeom>
                <a:avLst/>
                <a:gdLst>
                  <a:gd name="T0" fmla="*/ 247 w 495"/>
                  <a:gd name="T1" fmla="*/ 247 h 495"/>
                  <a:gd name="T2" fmla="*/ 247 w 495"/>
                  <a:gd name="T3" fmla="*/ 0 h 495"/>
                  <a:gd name="T4" fmla="*/ 273 w 495"/>
                  <a:gd name="T5" fmla="*/ 2 h 495"/>
                  <a:gd name="T6" fmla="*/ 296 w 495"/>
                  <a:gd name="T7" fmla="*/ 4 h 495"/>
                  <a:gd name="T8" fmla="*/ 321 w 495"/>
                  <a:gd name="T9" fmla="*/ 11 h 495"/>
                  <a:gd name="T10" fmla="*/ 343 w 495"/>
                  <a:gd name="T11" fmla="*/ 19 h 495"/>
                  <a:gd name="T12" fmla="*/ 385 w 495"/>
                  <a:gd name="T13" fmla="*/ 42 h 495"/>
                  <a:gd name="T14" fmla="*/ 423 w 495"/>
                  <a:gd name="T15" fmla="*/ 72 h 495"/>
                  <a:gd name="T16" fmla="*/ 453 w 495"/>
                  <a:gd name="T17" fmla="*/ 108 h 495"/>
                  <a:gd name="T18" fmla="*/ 476 w 495"/>
                  <a:gd name="T19" fmla="*/ 150 h 495"/>
                  <a:gd name="T20" fmla="*/ 484 w 495"/>
                  <a:gd name="T21" fmla="*/ 173 h 495"/>
                  <a:gd name="T22" fmla="*/ 491 w 495"/>
                  <a:gd name="T23" fmla="*/ 197 h 495"/>
                  <a:gd name="T24" fmla="*/ 493 w 495"/>
                  <a:gd name="T25" fmla="*/ 222 h 495"/>
                  <a:gd name="T26" fmla="*/ 495 w 495"/>
                  <a:gd name="T27" fmla="*/ 247 h 495"/>
                  <a:gd name="T28" fmla="*/ 493 w 495"/>
                  <a:gd name="T29" fmla="*/ 273 h 495"/>
                  <a:gd name="T30" fmla="*/ 491 w 495"/>
                  <a:gd name="T31" fmla="*/ 296 h 495"/>
                  <a:gd name="T32" fmla="*/ 484 w 495"/>
                  <a:gd name="T33" fmla="*/ 321 h 495"/>
                  <a:gd name="T34" fmla="*/ 476 w 495"/>
                  <a:gd name="T35" fmla="*/ 343 h 495"/>
                  <a:gd name="T36" fmla="*/ 453 w 495"/>
                  <a:gd name="T37" fmla="*/ 385 h 495"/>
                  <a:gd name="T38" fmla="*/ 423 w 495"/>
                  <a:gd name="T39" fmla="*/ 423 h 495"/>
                  <a:gd name="T40" fmla="*/ 385 w 495"/>
                  <a:gd name="T41" fmla="*/ 453 h 495"/>
                  <a:gd name="T42" fmla="*/ 343 w 495"/>
                  <a:gd name="T43" fmla="*/ 476 h 495"/>
                  <a:gd name="T44" fmla="*/ 321 w 495"/>
                  <a:gd name="T45" fmla="*/ 484 h 495"/>
                  <a:gd name="T46" fmla="*/ 296 w 495"/>
                  <a:gd name="T47" fmla="*/ 491 h 495"/>
                  <a:gd name="T48" fmla="*/ 273 w 495"/>
                  <a:gd name="T49" fmla="*/ 493 h 495"/>
                  <a:gd name="T50" fmla="*/ 247 w 495"/>
                  <a:gd name="T51" fmla="*/ 495 h 495"/>
                  <a:gd name="T52" fmla="*/ 222 w 495"/>
                  <a:gd name="T53" fmla="*/ 493 h 495"/>
                  <a:gd name="T54" fmla="*/ 197 w 495"/>
                  <a:gd name="T55" fmla="*/ 491 h 495"/>
                  <a:gd name="T56" fmla="*/ 173 w 495"/>
                  <a:gd name="T57" fmla="*/ 484 h 495"/>
                  <a:gd name="T58" fmla="*/ 150 w 495"/>
                  <a:gd name="T59" fmla="*/ 476 h 495"/>
                  <a:gd name="T60" fmla="*/ 108 w 495"/>
                  <a:gd name="T61" fmla="*/ 453 h 495"/>
                  <a:gd name="T62" fmla="*/ 72 w 495"/>
                  <a:gd name="T63" fmla="*/ 423 h 495"/>
                  <a:gd name="T64" fmla="*/ 42 w 495"/>
                  <a:gd name="T65" fmla="*/ 385 h 495"/>
                  <a:gd name="T66" fmla="*/ 19 w 495"/>
                  <a:gd name="T67" fmla="*/ 343 h 495"/>
                  <a:gd name="T68" fmla="*/ 11 w 495"/>
                  <a:gd name="T69" fmla="*/ 321 h 495"/>
                  <a:gd name="T70" fmla="*/ 4 w 495"/>
                  <a:gd name="T71" fmla="*/ 296 h 495"/>
                  <a:gd name="T72" fmla="*/ 2 w 495"/>
                  <a:gd name="T73" fmla="*/ 273 h 495"/>
                  <a:gd name="T74" fmla="*/ 0 w 495"/>
                  <a:gd name="T75" fmla="*/ 247 h 495"/>
                  <a:gd name="T76" fmla="*/ 4 w 495"/>
                  <a:gd name="T77" fmla="*/ 209 h 495"/>
                  <a:gd name="T78" fmla="*/ 13 w 495"/>
                  <a:gd name="T79" fmla="*/ 171 h 495"/>
                  <a:gd name="T80" fmla="*/ 247 w 495"/>
                  <a:gd name="T81" fmla="*/ 247 h 495"/>
                  <a:gd name="T82" fmla="*/ 247 w 495"/>
                  <a:gd name="T83" fmla="*/ 247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5" h="495">
                    <a:moveTo>
                      <a:pt x="247" y="247"/>
                    </a:moveTo>
                    <a:lnTo>
                      <a:pt x="247" y="0"/>
                    </a:lnTo>
                    <a:lnTo>
                      <a:pt x="273" y="2"/>
                    </a:lnTo>
                    <a:lnTo>
                      <a:pt x="296" y="4"/>
                    </a:lnTo>
                    <a:lnTo>
                      <a:pt x="321" y="11"/>
                    </a:lnTo>
                    <a:lnTo>
                      <a:pt x="343" y="19"/>
                    </a:lnTo>
                    <a:lnTo>
                      <a:pt x="385" y="42"/>
                    </a:lnTo>
                    <a:lnTo>
                      <a:pt x="423" y="72"/>
                    </a:lnTo>
                    <a:lnTo>
                      <a:pt x="453" y="108"/>
                    </a:lnTo>
                    <a:lnTo>
                      <a:pt x="476" y="150"/>
                    </a:lnTo>
                    <a:lnTo>
                      <a:pt x="484" y="173"/>
                    </a:lnTo>
                    <a:lnTo>
                      <a:pt x="491" y="197"/>
                    </a:lnTo>
                    <a:lnTo>
                      <a:pt x="493" y="222"/>
                    </a:lnTo>
                    <a:lnTo>
                      <a:pt x="495" y="247"/>
                    </a:lnTo>
                    <a:lnTo>
                      <a:pt x="493" y="273"/>
                    </a:lnTo>
                    <a:lnTo>
                      <a:pt x="491" y="296"/>
                    </a:lnTo>
                    <a:lnTo>
                      <a:pt x="484" y="321"/>
                    </a:lnTo>
                    <a:lnTo>
                      <a:pt x="476" y="343"/>
                    </a:lnTo>
                    <a:lnTo>
                      <a:pt x="453" y="385"/>
                    </a:lnTo>
                    <a:lnTo>
                      <a:pt x="423" y="423"/>
                    </a:lnTo>
                    <a:lnTo>
                      <a:pt x="385" y="453"/>
                    </a:lnTo>
                    <a:lnTo>
                      <a:pt x="343" y="476"/>
                    </a:lnTo>
                    <a:lnTo>
                      <a:pt x="321" y="484"/>
                    </a:lnTo>
                    <a:lnTo>
                      <a:pt x="296" y="491"/>
                    </a:lnTo>
                    <a:lnTo>
                      <a:pt x="273" y="493"/>
                    </a:lnTo>
                    <a:lnTo>
                      <a:pt x="247" y="495"/>
                    </a:lnTo>
                    <a:lnTo>
                      <a:pt x="222" y="493"/>
                    </a:lnTo>
                    <a:lnTo>
                      <a:pt x="197" y="491"/>
                    </a:lnTo>
                    <a:lnTo>
                      <a:pt x="173" y="484"/>
                    </a:lnTo>
                    <a:lnTo>
                      <a:pt x="150" y="476"/>
                    </a:lnTo>
                    <a:lnTo>
                      <a:pt x="108" y="453"/>
                    </a:lnTo>
                    <a:lnTo>
                      <a:pt x="72" y="423"/>
                    </a:lnTo>
                    <a:lnTo>
                      <a:pt x="42" y="385"/>
                    </a:lnTo>
                    <a:lnTo>
                      <a:pt x="19" y="343"/>
                    </a:lnTo>
                    <a:lnTo>
                      <a:pt x="11" y="321"/>
                    </a:lnTo>
                    <a:lnTo>
                      <a:pt x="4" y="296"/>
                    </a:lnTo>
                    <a:lnTo>
                      <a:pt x="2" y="273"/>
                    </a:lnTo>
                    <a:lnTo>
                      <a:pt x="0" y="247"/>
                    </a:lnTo>
                    <a:lnTo>
                      <a:pt x="4" y="209"/>
                    </a:lnTo>
                    <a:lnTo>
                      <a:pt x="13" y="171"/>
                    </a:lnTo>
                    <a:lnTo>
                      <a:pt x="247" y="247"/>
                    </a:lnTo>
                    <a:lnTo>
                      <a:pt x="247" y="247"/>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56" name="Freeform 88"/>
              <p:cNvSpPr>
                <a:spLocks noChangeAspect="1"/>
              </p:cNvSpPr>
              <p:nvPr/>
            </p:nvSpPr>
            <p:spPr bwMode="auto">
              <a:xfrm>
                <a:off x="2336" y="1009"/>
                <a:ext cx="495" cy="495"/>
              </a:xfrm>
              <a:custGeom>
                <a:avLst/>
                <a:gdLst>
                  <a:gd name="T0" fmla="*/ 247 w 495"/>
                  <a:gd name="T1" fmla="*/ 247 h 495"/>
                  <a:gd name="T2" fmla="*/ 247 w 495"/>
                  <a:gd name="T3" fmla="*/ 0 h 495"/>
                  <a:gd name="T4" fmla="*/ 273 w 495"/>
                  <a:gd name="T5" fmla="*/ 2 h 495"/>
                  <a:gd name="T6" fmla="*/ 296 w 495"/>
                  <a:gd name="T7" fmla="*/ 4 h 495"/>
                  <a:gd name="T8" fmla="*/ 321 w 495"/>
                  <a:gd name="T9" fmla="*/ 11 h 495"/>
                  <a:gd name="T10" fmla="*/ 343 w 495"/>
                  <a:gd name="T11" fmla="*/ 19 h 495"/>
                  <a:gd name="T12" fmla="*/ 385 w 495"/>
                  <a:gd name="T13" fmla="*/ 42 h 495"/>
                  <a:gd name="T14" fmla="*/ 423 w 495"/>
                  <a:gd name="T15" fmla="*/ 72 h 495"/>
                  <a:gd name="T16" fmla="*/ 453 w 495"/>
                  <a:gd name="T17" fmla="*/ 108 h 495"/>
                  <a:gd name="T18" fmla="*/ 476 w 495"/>
                  <a:gd name="T19" fmla="*/ 150 h 495"/>
                  <a:gd name="T20" fmla="*/ 484 w 495"/>
                  <a:gd name="T21" fmla="*/ 173 h 495"/>
                  <a:gd name="T22" fmla="*/ 491 w 495"/>
                  <a:gd name="T23" fmla="*/ 197 h 495"/>
                  <a:gd name="T24" fmla="*/ 493 w 495"/>
                  <a:gd name="T25" fmla="*/ 222 h 495"/>
                  <a:gd name="T26" fmla="*/ 495 w 495"/>
                  <a:gd name="T27" fmla="*/ 247 h 495"/>
                  <a:gd name="T28" fmla="*/ 493 w 495"/>
                  <a:gd name="T29" fmla="*/ 273 h 495"/>
                  <a:gd name="T30" fmla="*/ 491 w 495"/>
                  <a:gd name="T31" fmla="*/ 296 h 495"/>
                  <a:gd name="T32" fmla="*/ 484 w 495"/>
                  <a:gd name="T33" fmla="*/ 321 h 495"/>
                  <a:gd name="T34" fmla="*/ 476 w 495"/>
                  <a:gd name="T35" fmla="*/ 343 h 495"/>
                  <a:gd name="T36" fmla="*/ 453 w 495"/>
                  <a:gd name="T37" fmla="*/ 385 h 495"/>
                  <a:gd name="T38" fmla="*/ 423 w 495"/>
                  <a:gd name="T39" fmla="*/ 423 h 495"/>
                  <a:gd name="T40" fmla="*/ 385 w 495"/>
                  <a:gd name="T41" fmla="*/ 453 h 495"/>
                  <a:gd name="T42" fmla="*/ 343 w 495"/>
                  <a:gd name="T43" fmla="*/ 476 h 495"/>
                  <a:gd name="T44" fmla="*/ 321 w 495"/>
                  <a:gd name="T45" fmla="*/ 484 h 495"/>
                  <a:gd name="T46" fmla="*/ 296 w 495"/>
                  <a:gd name="T47" fmla="*/ 491 h 495"/>
                  <a:gd name="T48" fmla="*/ 273 w 495"/>
                  <a:gd name="T49" fmla="*/ 493 h 495"/>
                  <a:gd name="T50" fmla="*/ 247 w 495"/>
                  <a:gd name="T51" fmla="*/ 495 h 495"/>
                  <a:gd name="T52" fmla="*/ 222 w 495"/>
                  <a:gd name="T53" fmla="*/ 493 h 495"/>
                  <a:gd name="T54" fmla="*/ 197 w 495"/>
                  <a:gd name="T55" fmla="*/ 491 h 495"/>
                  <a:gd name="T56" fmla="*/ 173 w 495"/>
                  <a:gd name="T57" fmla="*/ 484 h 495"/>
                  <a:gd name="T58" fmla="*/ 150 w 495"/>
                  <a:gd name="T59" fmla="*/ 476 h 495"/>
                  <a:gd name="T60" fmla="*/ 108 w 495"/>
                  <a:gd name="T61" fmla="*/ 453 h 495"/>
                  <a:gd name="T62" fmla="*/ 72 w 495"/>
                  <a:gd name="T63" fmla="*/ 423 h 495"/>
                  <a:gd name="T64" fmla="*/ 42 w 495"/>
                  <a:gd name="T65" fmla="*/ 385 h 495"/>
                  <a:gd name="T66" fmla="*/ 19 w 495"/>
                  <a:gd name="T67" fmla="*/ 343 h 495"/>
                  <a:gd name="T68" fmla="*/ 11 w 495"/>
                  <a:gd name="T69" fmla="*/ 321 h 495"/>
                  <a:gd name="T70" fmla="*/ 4 w 495"/>
                  <a:gd name="T71" fmla="*/ 296 h 495"/>
                  <a:gd name="T72" fmla="*/ 2 w 495"/>
                  <a:gd name="T73" fmla="*/ 273 h 495"/>
                  <a:gd name="T74" fmla="*/ 0 w 495"/>
                  <a:gd name="T75" fmla="*/ 247 h 495"/>
                  <a:gd name="T76" fmla="*/ 4 w 495"/>
                  <a:gd name="T77" fmla="*/ 209 h 495"/>
                  <a:gd name="T78" fmla="*/ 13 w 495"/>
                  <a:gd name="T79" fmla="*/ 171 h 495"/>
                  <a:gd name="T80" fmla="*/ 247 w 495"/>
                  <a:gd name="T81" fmla="*/ 247 h 495"/>
                  <a:gd name="T82" fmla="*/ 247 w 495"/>
                  <a:gd name="T83" fmla="*/ 247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5" h="495">
                    <a:moveTo>
                      <a:pt x="247" y="247"/>
                    </a:moveTo>
                    <a:lnTo>
                      <a:pt x="247" y="0"/>
                    </a:lnTo>
                    <a:lnTo>
                      <a:pt x="273" y="2"/>
                    </a:lnTo>
                    <a:lnTo>
                      <a:pt x="296" y="4"/>
                    </a:lnTo>
                    <a:lnTo>
                      <a:pt x="321" y="11"/>
                    </a:lnTo>
                    <a:lnTo>
                      <a:pt x="343" y="19"/>
                    </a:lnTo>
                    <a:lnTo>
                      <a:pt x="385" y="42"/>
                    </a:lnTo>
                    <a:lnTo>
                      <a:pt x="423" y="72"/>
                    </a:lnTo>
                    <a:lnTo>
                      <a:pt x="453" y="108"/>
                    </a:lnTo>
                    <a:lnTo>
                      <a:pt x="476" y="150"/>
                    </a:lnTo>
                    <a:lnTo>
                      <a:pt x="484" y="173"/>
                    </a:lnTo>
                    <a:lnTo>
                      <a:pt x="491" y="197"/>
                    </a:lnTo>
                    <a:lnTo>
                      <a:pt x="493" y="222"/>
                    </a:lnTo>
                    <a:lnTo>
                      <a:pt x="495" y="247"/>
                    </a:lnTo>
                    <a:lnTo>
                      <a:pt x="493" y="273"/>
                    </a:lnTo>
                    <a:lnTo>
                      <a:pt x="491" y="296"/>
                    </a:lnTo>
                    <a:lnTo>
                      <a:pt x="484" y="321"/>
                    </a:lnTo>
                    <a:lnTo>
                      <a:pt x="476" y="343"/>
                    </a:lnTo>
                    <a:lnTo>
                      <a:pt x="453" y="385"/>
                    </a:lnTo>
                    <a:lnTo>
                      <a:pt x="423" y="423"/>
                    </a:lnTo>
                    <a:lnTo>
                      <a:pt x="385" y="453"/>
                    </a:lnTo>
                    <a:lnTo>
                      <a:pt x="343" y="476"/>
                    </a:lnTo>
                    <a:lnTo>
                      <a:pt x="321" y="484"/>
                    </a:lnTo>
                    <a:lnTo>
                      <a:pt x="296" y="491"/>
                    </a:lnTo>
                    <a:lnTo>
                      <a:pt x="273" y="493"/>
                    </a:lnTo>
                    <a:lnTo>
                      <a:pt x="247" y="495"/>
                    </a:lnTo>
                    <a:lnTo>
                      <a:pt x="222" y="493"/>
                    </a:lnTo>
                    <a:lnTo>
                      <a:pt x="197" y="491"/>
                    </a:lnTo>
                    <a:lnTo>
                      <a:pt x="173" y="484"/>
                    </a:lnTo>
                    <a:lnTo>
                      <a:pt x="150" y="476"/>
                    </a:lnTo>
                    <a:lnTo>
                      <a:pt x="108" y="453"/>
                    </a:lnTo>
                    <a:lnTo>
                      <a:pt x="72" y="423"/>
                    </a:lnTo>
                    <a:lnTo>
                      <a:pt x="42" y="385"/>
                    </a:lnTo>
                    <a:lnTo>
                      <a:pt x="19" y="343"/>
                    </a:lnTo>
                    <a:lnTo>
                      <a:pt x="11" y="321"/>
                    </a:lnTo>
                    <a:lnTo>
                      <a:pt x="4" y="296"/>
                    </a:lnTo>
                    <a:lnTo>
                      <a:pt x="2" y="273"/>
                    </a:lnTo>
                    <a:lnTo>
                      <a:pt x="0" y="247"/>
                    </a:lnTo>
                    <a:lnTo>
                      <a:pt x="4" y="209"/>
                    </a:lnTo>
                    <a:lnTo>
                      <a:pt x="13" y="171"/>
                    </a:lnTo>
                    <a:lnTo>
                      <a:pt x="247" y="247"/>
                    </a:lnTo>
                    <a:lnTo>
                      <a:pt x="247" y="24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257" name="Rectangle 89"/>
            <p:cNvSpPr>
              <a:spLocks noChangeArrowheads="1"/>
            </p:cNvSpPr>
            <p:nvPr/>
          </p:nvSpPr>
          <p:spPr bwMode="auto">
            <a:xfrm>
              <a:off x="1119" y="1794"/>
              <a:ext cx="94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offshore of Bwiru (10)</a:t>
              </a:r>
            </a:p>
          </p:txBody>
        </p:sp>
      </p:grpSp>
      <p:grpSp>
        <p:nvGrpSpPr>
          <p:cNvPr id="7258" name="Group 90"/>
          <p:cNvGrpSpPr>
            <a:grpSpLocks noChangeAspect="1"/>
          </p:cNvGrpSpPr>
          <p:nvPr/>
        </p:nvGrpSpPr>
        <p:grpSpPr bwMode="auto">
          <a:xfrm>
            <a:off x="3503613" y="2057400"/>
            <a:ext cx="834390" cy="1054418"/>
            <a:chOff x="2156" y="1210"/>
            <a:chExt cx="584" cy="738"/>
          </a:xfrm>
        </p:grpSpPr>
        <p:grpSp>
          <p:nvGrpSpPr>
            <p:cNvPr id="7259" name="Group 91"/>
            <p:cNvGrpSpPr>
              <a:grpSpLocks/>
            </p:cNvGrpSpPr>
            <p:nvPr/>
          </p:nvGrpSpPr>
          <p:grpSpPr bwMode="auto">
            <a:xfrm>
              <a:off x="2156" y="1210"/>
              <a:ext cx="584" cy="584"/>
              <a:chOff x="2018" y="1996"/>
              <a:chExt cx="446" cy="446"/>
            </a:xfrm>
          </p:grpSpPr>
          <p:sp>
            <p:nvSpPr>
              <p:cNvPr id="7260" name="Freeform 92"/>
              <p:cNvSpPr>
                <a:spLocks/>
              </p:cNvSpPr>
              <p:nvPr/>
            </p:nvSpPr>
            <p:spPr bwMode="auto">
              <a:xfrm>
                <a:off x="2195" y="1996"/>
                <a:ext cx="46" cy="223"/>
              </a:xfrm>
              <a:custGeom>
                <a:avLst/>
                <a:gdLst>
                  <a:gd name="T0" fmla="*/ 46 w 46"/>
                  <a:gd name="T1" fmla="*/ 223 h 223"/>
                  <a:gd name="T2" fmla="*/ 0 w 46"/>
                  <a:gd name="T3" fmla="*/ 4 h 223"/>
                  <a:gd name="T4" fmla="*/ 23 w 46"/>
                  <a:gd name="T5" fmla="*/ 2 h 223"/>
                  <a:gd name="T6" fmla="*/ 46 w 46"/>
                  <a:gd name="T7" fmla="*/ 0 h 223"/>
                  <a:gd name="T8" fmla="*/ 46 w 46"/>
                  <a:gd name="T9" fmla="*/ 223 h 223"/>
                  <a:gd name="T10" fmla="*/ 46 w 46"/>
                  <a:gd name="T11" fmla="*/ 223 h 223"/>
                </a:gdLst>
                <a:ahLst/>
                <a:cxnLst>
                  <a:cxn ang="0">
                    <a:pos x="T0" y="T1"/>
                  </a:cxn>
                  <a:cxn ang="0">
                    <a:pos x="T2" y="T3"/>
                  </a:cxn>
                  <a:cxn ang="0">
                    <a:pos x="T4" y="T5"/>
                  </a:cxn>
                  <a:cxn ang="0">
                    <a:pos x="T6" y="T7"/>
                  </a:cxn>
                  <a:cxn ang="0">
                    <a:pos x="T8" y="T9"/>
                  </a:cxn>
                  <a:cxn ang="0">
                    <a:pos x="T10" y="T11"/>
                  </a:cxn>
                </a:cxnLst>
                <a:rect l="0" t="0" r="r" b="b"/>
                <a:pathLst>
                  <a:path w="46" h="223">
                    <a:moveTo>
                      <a:pt x="46" y="223"/>
                    </a:moveTo>
                    <a:lnTo>
                      <a:pt x="0" y="4"/>
                    </a:lnTo>
                    <a:lnTo>
                      <a:pt x="23" y="2"/>
                    </a:lnTo>
                    <a:lnTo>
                      <a:pt x="46" y="0"/>
                    </a:lnTo>
                    <a:lnTo>
                      <a:pt x="46" y="223"/>
                    </a:lnTo>
                    <a:lnTo>
                      <a:pt x="46" y="223"/>
                    </a:lnTo>
                    <a:close/>
                  </a:path>
                </a:pathLst>
              </a:cu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61" name="Freeform 93"/>
              <p:cNvSpPr>
                <a:spLocks/>
              </p:cNvSpPr>
              <p:nvPr/>
            </p:nvSpPr>
            <p:spPr bwMode="auto">
              <a:xfrm>
                <a:off x="2195" y="1996"/>
                <a:ext cx="46" cy="223"/>
              </a:xfrm>
              <a:custGeom>
                <a:avLst/>
                <a:gdLst>
                  <a:gd name="T0" fmla="*/ 46 w 46"/>
                  <a:gd name="T1" fmla="*/ 223 h 223"/>
                  <a:gd name="T2" fmla="*/ 0 w 46"/>
                  <a:gd name="T3" fmla="*/ 4 h 223"/>
                  <a:gd name="T4" fmla="*/ 23 w 46"/>
                  <a:gd name="T5" fmla="*/ 2 h 223"/>
                  <a:gd name="T6" fmla="*/ 46 w 46"/>
                  <a:gd name="T7" fmla="*/ 0 h 223"/>
                  <a:gd name="T8" fmla="*/ 46 w 46"/>
                  <a:gd name="T9" fmla="*/ 223 h 223"/>
                  <a:gd name="T10" fmla="*/ 46 w 46"/>
                  <a:gd name="T11" fmla="*/ 223 h 223"/>
                </a:gdLst>
                <a:ahLst/>
                <a:cxnLst>
                  <a:cxn ang="0">
                    <a:pos x="T0" y="T1"/>
                  </a:cxn>
                  <a:cxn ang="0">
                    <a:pos x="T2" y="T3"/>
                  </a:cxn>
                  <a:cxn ang="0">
                    <a:pos x="T4" y="T5"/>
                  </a:cxn>
                  <a:cxn ang="0">
                    <a:pos x="T6" y="T7"/>
                  </a:cxn>
                  <a:cxn ang="0">
                    <a:pos x="T8" y="T9"/>
                  </a:cxn>
                  <a:cxn ang="0">
                    <a:pos x="T10" y="T11"/>
                  </a:cxn>
                </a:cxnLst>
                <a:rect l="0" t="0" r="r" b="b"/>
                <a:pathLst>
                  <a:path w="46" h="223">
                    <a:moveTo>
                      <a:pt x="46" y="223"/>
                    </a:moveTo>
                    <a:lnTo>
                      <a:pt x="0" y="4"/>
                    </a:lnTo>
                    <a:lnTo>
                      <a:pt x="23" y="2"/>
                    </a:lnTo>
                    <a:lnTo>
                      <a:pt x="46" y="0"/>
                    </a:lnTo>
                    <a:lnTo>
                      <a:pt x="46" y="223"/>
                    </a:lnTo>
                    <a:lnTo>
                      <a:pt x="46" y="22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62" name="Freeform 94"/>
              <p:cNvSpPr>
                <a:spLocks/>
              </p:cNvSpPr>
              <p:nvPr/>
            </p:nvSpPr>
            <p:spPr bwMode="auto">
              <a:xfrm>
                <a:off x="2151" y="2000"/>
                <a:ext cx="90" cy="219"/>
              </a:xfrm>
              <a:custGeom>
                <a:avLst/>
                <a:gdLst>
                  <a:gd name="T0" fmla="*/ 90 w 90"/>
                  <a:gd name="T1" fmla="*/ 219 h 219"/>
                  <a:gd name="T2" fmla="*/ 0 w 90"/>
                  <a:gd name="T3" fmla="*/ 15 h 219"/>
                  <a:gd name="T4" fmla="*/ 21 w 90"/>
                  <a:gd name="T5" fmla="*/ 6 h 219"/>
                  <a:gd name="T6" fmla="*/ 44 w 90"/>
                  <a:gd name="T7" fmla="*/ 0 h 219"/>
                  <a:gd name="T8" fmla="*/ 90 w 90"/>
                  <a:gd name="T9" fmla="*/ 219 h 219"/>
                  <a:gd name="T10" fmla="*/ 90 w 90"/>
                  <a:gd name="T11" fmla="*/ 219 h 219"/>
                </a:gdLst>
                <a:ahLst/>
                <a:cxnLst>
                  <a:cxn ang="0">
                    <a:pos x="T0" y="T1"/>
                  </a:cxn>
                  <a:cxn ang="0">
                    <a:pos x="T2" y="T3"/>
                  </a:cxn>
                  <a:cxn ang="0">
                    <a:pos x="T4" y="T5"/>
                  </a:cxn>
                  <a:cxn ang="0">
                    <a:pos x="T6" y="T7"/>
                  </a:cxn>
                  <a:cxn ang="0">
                    <a:pos x="T8" y="T9"/>
                  </a:cxn>
                  <a:cxn ang="0">
                    <a:pos x="T10" y="T11"/>
                  </a:cxn>
                </a:cxnLst>
                <a:rect l="0" t="0" r="r" b="b"/>
                <a:pathLst>
                  <a:path w="90" h="219">
                    <a:moveTo>
                      <a:pt x="90" y="219"/>
                    </a:moveTo>
                    <a:lnTo>
                      <a:pt x="0" y="15"/>
                    </a:lnTo>
                    <a:lnTo>
                      <a:pt x="21" y="6"/>
                    </a:lnTo>
                    <a:lnTo>
                      <a:pt x="44" y="0"/>
                    </a:lnTo>
                    <a:lnTo>
                      <a:pt x="90" y="219"/>
                    </a:lnTo>
                    <a:lnTo>
                      <a:pt x="90" y="219"/>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63" name="Freeform 95"/>
              <p:cNvSpPr>
                <a:spLocks/>
              </p:cNvSpPr>
              <p:nvPr/>
            </p:nvSpPr>
            <p:spPr bwMode="auto">
              <a:xfrm>
                <a:off x="2151" y="2000"/>
                <a:ext cx="90" cy="219"/>
              </a:xfrm>
              <a:custGeom>
                <a:avLst/>
                <a:gdLst>
                  <a:gd name="T0" fmla="*/ 90 w 90"/>
                  <a:gd name="T1" fmla="*/ 219 h 219"/>
                  <a:gd name="T2" fmla="*/ 0 w 90"/>
                  <a:gd name="T3" fmla="*/ 15 h 219"/>
                  <a:gd name="T4" fmla="*/ 21 w 90"/>
                  <a:gd name="T5" fmla="*/ 6 h 219"/>
                  <a:gd name="T6" fmla="*/ 44 w 90"/>
                  <a:gd name="T7" fmla="*/ 0 h 219"/>
                  <a:gd name="T8" fmla="*/ 90 w 90"/>
                  <a:gd name="T9" fmla="*/ 219 h 219"/>
                  <a:gd name="T10" fmla="*/ 90 w 90"/>
                  <a:gd name="T11" fmla="*/ 219 h 219"/>
                </a:gdLst>
                <a:ahLst/>
                <a:cxnLst>
                  <a:cxn ang="0">
                    <a:pos x="T0" y="T1"/>
                  </a:cxn>
                  <a:cxn ang="0">
                    <a:pos x="T2" y="T3"/>
                  </a:cxn>
                  <a:cxn ang="0">
                    <a:pos x="T4" y="T5"/>
                  </a:cxn>
                  <a:cxn ang="0">
                    <a:pos x="T6" y="T7"/>
                  </a:cxn>
                  <a:cxn ang="0">
                    <a:pos x="T8" y="T9"/>
                  </a:cxn>
                  <a:cxn ang="0">
                    <a:pos x="T10" y="T11"/>
                  </a:cxn>
                </a:cxnLst>
                <a:rect l="0" t="0" r="r" b="b"/>
                <a:pathLst>
                  <a:path w="90" h="219">
                    <a:moveTo>
                      <a:pt x="90" y="219"/>
                    </a:moveTo>
                    <a:lnTo>
                      <a:pt x="0" y="15"/>
                    </a:lnTo>
                    <a:lnTo>
                      <a:pt x="21" y="6"/>
                    </a:lnTo>
                    <a:lnTo>
                      <a:pt x="44" y="0"/>
                    </a:lnTo>
                    <a:lnTo>
                      <a:pt x="90" y="219"/>
                    </a:lnTo>
                    <a:lnTo>
                      <a:pt x="90" y="219"/>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64" name="Freeform 96"/>
              <p:cNvSpPr>
                <a:spLocks/>
              </p:cNvSpPr>
              <p:nvPr/>
            </p:nvSpPr>
            <p:spPr bwMode="auto">
              <a:xfrm>
                <a:off x="2018" y="1996"/>
                <a:ext cx="446" cy="446"/>
              </a:xfrm>
              <a:custGeom>
                <a:avLst/>
                <a:gdLst>
                  <a:gd name="T0" fmla="*/ 223 w 446"/>
                  <a:gd name="T1" fmla="*/ 223 h 446"/>
                  <a:gd name="T2" fmla="*/ 223 w 446"/>
                  <a:gd name="T3" fmla="*/ 0 h 446"/>
                  <a:gd name="T4" fmla="*/ 246 w 446"/>
                  <a:gd name="T5" fmla="*/ 2 h 446"/>
                  <a:gd name="T6" fmla="*/ 267 w 446"/>
                  <a:gd name="T7" fmla="*/ 4 h 446"/>
                  <a:gd name="T8" fmla="*/ 290 w 446"/>
                  <a:gd name="T9" fmla="*/ 10 h 446"/>
                  <a:gd name="T10" fmla="*/ 309 w 446"/>
                  <a:gd name="T11" fmla="*/ 17 h 446"/>
                  <a:gd name="T12" fmla="*/ 347 w 446"/>
                  <a:gd name="T13" fmla="*/ 38 h 446"/>
                  <a:gd name="T14" fmla="*/ 381 w 446"/>
                  <a:gd name="T15" fmla="*/ 65 h 446"/>
                  <a:gd name="T16" fmla="*/ 408 w 446"/>
                  <a:gd name="T17" fmla="*/ 97 h 446"/>
                  <a:gd name="T18" fmla="*/ 429 w 446"/>
                  <a:gd name="T19" fmla="*/ 135 h 446"/>
                  <a:gd name="T20" fmla="*/ 437 w 446"/>
                  <a:gd name="T21" fmla="*/ 156 h 446"/>
                  <a:gd name="T22" fmla="*/ 442 w 446"/>
                  <a:gd name="T23" fmla="*/ 177 h 446"/>
                  <a:gd name="T24" fmla="*/ 444 w 446"/>
                  <a:gd name="T25" fmla="*/ 200 h 446"/>
                  <a:gd name="T26" fmla="*/ 446 w 446"/>
                  <a:gd name="T27" fmla="*/ 223 h 446"/>
                  <a:gd name="T28" fmla="*/ 444 w 446"/>
                  <a:gd name="T29" fmla="*/ 246 h 446"/>
                  <a:gd name="T30" fmla="*/ 442 w 446"/>
                  <a:gd name="T31" fmla="*/ 267 h 446"/>
                  <a:gd name="T32" fmla="*/ 437 w 446"/>
                  <a:gd name="T33" fmla="*/ 290 h 446"/>
                  <a:gd name="T34" fmla="*/ 429 w 446"/>
                  <a:gd name="T35" fmla="*/ 309 h 446"/>
                  <a:gd name="T36" fmla="*/ 408 w 446"/>
                  <a:gd name="T37" fmla="*/ 347 h 446"/>
                  <a:gd name="T38" fmla="*/ 381 w 446"/>
                  <a:gd name="T39" fmla="*/ 381 h 446"/>
                  <a:gd name="T40" fmla="*/ 347 w 446"/>
                  <a:gd name="T41" fmla="*/ 408 h 446"/>
                  <a:gd name="T42" fmla="*/ 309 w 446"/>
                  <a:gd name="T43" fmla="*/ 429 h 446"/>
                  <a:gd name="T44" fmla="*/ 290 w 446"/>
                  <a:gd name="T45" fmla="*/ 437 h 446"/>
                  <a:gd name="T46" fmla="*/ 267 w 446"/>
                  <a:gd name="T47" fmla="*/ 442 h 446"/>
                  <a:gd name="T48" fmla="*/ 246 w 446"/>
                  <a:gd name="T49" fmla="*/ 444 h 446"/>
                  <a:gd name="T50" fmla="*/ 223 w 446"/>
                  <a:gd name="T51" fmla="*/ 446 h 446"/>
                  <a:gd name="T52" fmla="*/ 200 w 446"/>
                  <a:gd name="T53" fmla="*/ 444 h 446"/>
                  <a:gd name="T54" fmla="*/ 177 w 446"/>
                  <a:gd name="T55" fmla="*/ 442 h 446"/>
                  <a:gd name="T56" fmla="*/ 156 w 446"/>
                  <a:gd name="T57" fmla="*/ 437 h 446"/>
                  <a:gd name="T58" fmla="*/ 135 w 446"/>
                  <a:gd name="T59" fmla="*/ 429 h 446"/>
                  <a:gd name="T60" fmla="*/ 97 w 446"/>
                  <a:gd name="T61" fmla="*/ 408 h 446"/>
                  <a:gd name="T62" fmla="*/ 65 w 446"/>
                  <a:gd name="T63" fmla="*/ 381 h 446"/>
                  <a:gd name="T64" fmla="*/ 38 w 446"/>
                  <a:gd name="T65" fmla="*/ 347 h 446"/>
                  <a:gd name="T66" fmla="*/ 17 w 446"/>
                  <a:gd name="T67" fmla="*/ 309 h 446"/>
                  <a:gd name="T68" fmla="*/ 10 w 446"/>
                  <a:gd name="T69" fmla="*/ 290 h 446"/>
                  <a:gd name="T70" fmla="*/ 4 w 446"/>
                  <a:gd name="T71" fmla="*/ 267 h 446"/>
                  <a:gd name="T72" fmla="*/ 2 w 446"/>
                  <a:gd name="T73" fmla="*/ 246 h 446"/>
                  <a:gd name="T74" fmla="*/ 0 w 446"/>
                  <a:gd name="T75" fmla="*/ 223 h 446"/>
                  <a:gd name="T76" fmla="*/ 2 w 446"/>
                  <a:gd name="T77" fmla="*/ 189 h 446"/>
                  <a:gd name="T78" fmla="*/ 10 w 446"/>
                  <a:gd name="T79" fmla="*/ 158 h 446"/>
                  <a:gd name="T80" fmla="*/ 21 w 446"/>
                  <a:gd name="T81" fmla="*/ 128 h 446"/>
                  <a:gd name="T82" fmla="*/ 36 w 446"/>
                  <a:gd name="T83" fmla="*/ 101 h 446"/>
                  <a:gd name="T84" fmla="*/ 55 w 446"/>
                  <a:gd name="T85" fmla="*/ 76 h 446"/>
                  <a:gd name="T86" fmla="*/ 78 w 446"/>
                  <a:gd name="T87" fmla="*/ 53 h 446"/>
                  <a:gd name="T88" fmla="*/ 103 w 446"/>
                  <a:gd name="T89" fmla="*/ 34 h 446"/>
                  <a:gd name="T90" fmla="*/ 133 w 446"/>
                  <a:gd name="T91" fmla="*/ 19 h 446"/>
                  <a:gd name="T92" fmla="*/ 223 w 446"/>
                  <a:gd name="T93" fmla="*/ 223 h 446"/>
                  <a:gd name="T94" fmla="*/ 223 w 446"/>
                  <a:gd name="T95" fmla="*/ 223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6" h="446">
                    <a:moveTo>
                      <a:pt x="223" y="223"/>
                    </a:moveTo>
                    <a:lnTo>
                      <a:pt x="223" y="0"/>
                    </a:lnTo>
                    <a:lnTo>
                      <a:pt x="246" y="2"/>
                    </a:lnTo>
                    <a:lnTo>
                      <a:pt x="267" y="4"/>
                    </a:lnTo>
                    <a:lnTo>
                      <a:pt x="290" y="10"/>
                    </a:lnTo>
                    <a:lnTo>
                      <a:pt x="309" y="17"/>
                    </a:lnTo>
                    <a:lnTo>
                      <a:pt x="347" y="38"/>
                    </a:lnTo>
                    <a:lnTo>
                      <a:pt x="381" y="65"/>
                    </a:lnTo>
                    <a:lnTo>
                      <a:pt x="408" y="97"/>
                    </a:lnTo>
                    <a:lnTo>
                      <a:pt x="429" y="135"/>
                    </a:lnTo>
                    <a:lnTo>
                      <a:pt x="437" y="156"/>
                    </a:lnTo>
                    <a:lnTo>
                      <a:pt x="442" y="177"/>
                    </a:lnTo>
                    <a:lnTo>
                      <a:pt x="444" y="200"/>
                    </a:lnTo>
                    <a:lnTo>
                      <a:pt x="446" y="223"/>
                    </a:lnTo>
                    <a:lnTo>
                      <a:pt x="444" y="246"/>
                    </a:lnTo>
                    <a:lnTo>
                      <a:pt x="442" y="267"/>
                    </a:lnTo>
                    <a:lnTo>
                      <a:pt x="437" y="290"/>
                    </a:lnTo>
                    <a:lnTo>
                      <a:pt x="429" y="309"/>
                    </a:lnTo>
                    <a:lnTo>
                      <a:pt x="408" y="347"/>
                    </a:lnTo>
                    <a:lnTo>
                      <a:pt x="381" y="381"/>
                    </a:lnTo>
                    <a:lnTo>
                      <a:pt x="347" y="408"/>
                    </a:lnTo>
                    <a:lnTo>
                      <a:pt x="309" y="429"/>
                    </a:lnTo>
                    <a:lnTo>
                      <a:pt x="290" y="437"/>
                    </a:lnTo>
                    <a:lnTo>
                      <a:pt x="267" y="442"/>
                    </a:lnTo>
                    <a:lnTo>
                      <a:pt x="246" y="444"/>
                    </a:lnTo>
                    <a:lnTo>
                      <a:pt x="223" y="446"/>
                    </a:lnTo>
                    <a:lnTo>
                      <a:pt x="200" y="444"/>
                    </a:lnTo>
                    <a:lnTo>
                      <a:pt x="177" y="442"/>
                    </a:lnTo>
                    <a:lnTo>
                      <a:pt x="156" y="437"/>
                    </a:lnTo>
                    <a:lnTo>
                      <a:pt x="135" y="429"/>
                    </a:lnTo>
                    <a:lnTo>
                      <a:pt x="97" y="408"/>
                    </a:lnTo>
                    <a:lnTo>
                      <a:pt x="65" y="381"/>
                    </a:lnTo>
                    <a:lnTo>
                      <a:pt x="38" y="347"/>
                    </a:lnTo>
                    <a:lnTo>
                      <a:pt x="17" y="309"/>
                    </a:lnTo>
                    <a:lnTo>
                      <a:pt x="10" y="290"/>
                    </a:lnTo>
                    <a:lnTo>
                      <a:pt x="4" y="267"/>
                    </a:lnTo>
                    <a:lnTo>
                      <a:pt x="2" y="246"/>
                    </a:lnTo>
                    <a:lnTo>
                      <a:pt x="0" y="223"/>
                    </a:lnTo>
                    <a:lnTo>
                      <a:pt x="2" y="189"/>
                    </a:lnTo>
                    <a:lnTo>
                      <a:pt x="10" y="158"/>
                    </a:lnTo>
                    <a:lnTo>
                      <a:pt x="21" y="128"/>
                    </a:lnTo>
                    <a:lnTo>
                      <a:pt x="36" y="101"/>
                    </a:lnTo>
                    <a:lnTo>
                      <a:pt x="55" y="76"/>
                    </a:lnTo>
                    <a:lnTo>
                      <a:pt x="78" y="53"/>
                    </a:lnTo>
                    <a:lnTo>
                      <a:pt x="103" y="34"/>
                    </a:lnTo>
                    <a:lnTo>
                      <a:pt x="133" y="19"/>
                    </a:lnTo>
                    <a:lnTo>
                      <a:pt x="223" y="223"/>
                    </a:lnTo>
                    <a:lnTo>
                      <a:pt x="223" y="223"/>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65" name="Freeform 97"/>
              <p:cNvSpPr>
                <a:spLocks/>
              </p:cNvSpPr>
              <p:nvPr/>
            </p:nvSpPr>
            <p:spPr bwMode="auto">
              <a:xfrm>
                <a:off x="2018" y="1996"/>
                <a:ext cx="446" cy="446"/>
              </a:xfrm>
              <a:custGeom>
                <a:avLst/>
                <a:gdLst>
                  <a:gd name="T0" fmla="*/ 223 w 446"/>
                  <a:gd name="T1" fmla="*/ 223 h 446"/>
                  <a:gd name="T2" fmla="*/ 223 w 446"/>
                  <a:gd name="T3" fmla="*/ 0 h 446"/>
                  <a:gd name="T4" fmla="*/ 246 w 446"/>
                  <a:gd name="T5" fmla="*/ 2 h 446"/>
                  <a:gd name="T6" fmla="*/ 267 w 446"/>
                  <a:gd name="T7" fmla="*/ 4 h 446"/>
                  <a:gd name="T8" fmla="*/ 290 w 446"/>
                  <a:gd name="T9" fmla="*/ 10 h 446"/>
                  <a:gd name="T10" fmla="*/ 309 w 446"/>
                  <a:gd name="T11" fmla="*/ 17 h 446"/>
                  <a:gd name="T12" fmla="*/ 347 w 446"/>
                  <a:gd name="T13" fmla="*/ 38 h 446"/>
                  <a:gd name="T14" fmla="*/ 381 w 446"/>
                  <a:gd name="T15" fmla="*/ 65 h 446"/>
                  <a:gd name="T16" fmla="*/ 408 w 446"/>
                  <a:gd name="T17" fmla="*/ 97 h 446"/>
                  <a:gd name="T18" fmla="*/ 429 w 446"/>
                  <a:gd name="T19" fmla="*/ 135 h 446"/>
                  <a:gd name="T20" fmla="*/ 437 w 446"/>
                  <a:gd name="T21" fmla="*/ 156 h 446"/>
                  <a:gd name="T22" fmla="*/ 442 w 446"/>
                  <a:gd name="T23" fmla="*/ 177 h 446"/>
                  <a:gd name="T24" fmla="*/ 444 w 446"/>
                  <a:gd name="T25" fmla="*/ 200 h 446"/>
                  <a:gd name="T26" fmla="*/ 446 w 446"/>
                  <a:gd name="T27" fmla="*/ 223 h 446"/>
                  <a:gd name="T28" fmla="*/ 444 w 446"/>
                  <a:gd name="T29" fmla="*/ 246 h 446"/>
                  <a:gd name="T30" fmla="*/ 442 w 446"/>
                  <a:gd name="T31" fmla="*/ 267 h 446"/>
                  <a:gd name="T32" fmla="*/ 437 w 446"/>
                  <a:gd name="T33" fmla="*/ 290 h 446"/>
                  <a:gd name="T34" fmla="*/ 429 w 446"/>
                  <a:gd name="T35" fmla="*/ 309 h 446"/>
                  <a:gd name="T36" fmla="*/ 408 w 446"/>
                  <a:gd name="T37" fmla="*/ 347 h 446"/>
                  <a:gd name="T38" fmla="*/ 381 w 446"/>
                  <a:gd name="T39" fmla="*/ 381 h 446"/>
                  <a:gd name="T40" fmla="*/ 347 w 446"/>
                  <a:gd name="T41" fmla="*/ 408 h 446"/>
                  <a:gd name="T42" fmla="*/ 309 w 446"/>
                  <a:gd name="T43" fmla="*/ 429 h 446"/>
                  <a:gd name="T44" fmla="*/ 290 w 446"/>
                  <a:gd name="T45" fmla="*/ 437 h 446"/>
                  <a:gd name="T46" fmla="*/ 267 w 446"/>
                  <a:gd name="T47" fmla="*/ 442 h 446"/>
                  <a:gd name="T48" fmla="*/ 246 w 446"/>
                  <a:gd name="T49" fmla="*/ 444 h 446"/>
                  <a:gd name="T50" fmla="*/ 223 w 446"/>
                  <a:gd name="T51" fmla="*/ 446 h 446"/>
                  <a:gd name="T52" fmla="*/ 200 w 446"/>
                  <a:gd name="T53" fmla="*/ 444 h 446"/>
                  <a:gd name="T54" fmla="*/ 177 w 446"/>
                  <a:gd name="T55" fmla="*/ 442 h 446"/>
                  <a:gd name="T56" fmla="*/ 156 w 446"/>
                  <a:gd name="T57" fmla="*/ 437 h 446"/>
                  <a:gd name="T58" fmla="*/ 135 w 446"/>
                  <a:gd name="T59" fmla="*/ 429 h 446"/>
                  <a:gd name="T60" fmla="*/ 97 w 446"/>
                  <a:gd name="T61" fmla="*/ 408 h 446"/>
                  <a:gd name="T62" fmla="*/ 65 w 446"/>
                  <a:gd name="T63" fmla="*/ 381 h 446"/>
                  <a:gd name="T64" fmla="*/ 38 w 446"/>
                  <a:gd name="T65" fmla="*/ 347 h 446"/>
                  <a:gd name="T66" fmla="*/ 17 w 446"/>
                  <a:gd name="T67" fmla="*/ 309 h 446"/>
                  <a:gd name="T68" fmla="*/ 10 w 446"/>
                  <a:gd name="T69" fmla="*/ 290 h 446"/>
                  <a:gd name="T70" fmla="*/ 4 w 446"/>
                  <a:gd name="T71" fmla="*/ 267 h 446"/>
                  <a:gd name="T72" fmla="*/ 2 w 446"/>
                  <a:gd name="T73" fmla="*/ 246 h 446"/>
                  <a:gd name="T74" fmla="*/ 0 w 446"/>
                  <a:gd name="T75" fmla="*/ 223 h 446"/>
                  <a:gd name="T76" fmla="*/ 2 w 446"/>
                  <a:gd name="T77" fmla="*/ 189 h 446"/>
                  <a:gd name="T78" fmla="*/ 10 w 446"/>
                  <a:gd name="T79" fmla="*/ 158 h 446"/>
                  <a:gd name="T80" fmla="*/ 21 w 446"/>
                  <a:gd name="T81" fmla="*/ 128 h 446"/>
                  <a:gd name="T82" fmla="*/ 36 w 446"/>
                  <a:gd name="T83" fmla="*/ 101 h 446"/>
                  <a:gd name="T84" fmla="*/ 55 w 446"/>
                  <a:gd name="T85" fmla="*/ 76 h 446"/>
                  <a:gd name="T86" fmla="*/ 78 w 446"/>
                  <a:gd name="T87" fmla="*/ 53 h 446"/>
                  <a:gd name="T88" fmla="*/ 103 w 446"/>
                  <a:gd name="T89" fmla="*/ 34 h 446"/>
                  <a:gd name="T90" fmla="*/ 133 w 446"/>
                  <a:gd name="T91" fmla="*/ 19 h 446"/>
                  <a:gd name="T92" fmla="*/ 223 w 446"/>
                  <a:gd name="T93" fmla="*/ 223 h 446"/>
                  <a:gd name="T94" fmla="*/ 223 w 446"/>
                  <a:gd name="T95" fmla="*/ 223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6" h="446">
                    <a:moveTo>
                      <a:pt x="223" y="223"/>
                    </a:moveTo>
                    <a:lnTo>
                      <a:pt x="223" y="0"/>
                    </a:lnTo>
                    <a:lnTo>
                      <a:pt x="246" y="2"/>
                    </a:lnTo>
                    <a:lnTo>
                      <a:pt x="267" y="4"/>
                    </a:lnTo>
                    <a:lnTo>
                      <a:pt x="290" y="10"/>
                    </a:lnTo>
                    <a:lnTo>
                      <a:pt x="309" y="17"/>
                    </a:lnTo>
                    <a:lnTo>
                      <a:pt x="347" y="38"/>
                    </a:lnTo>
                    <a:lnTo>
                      <a:pt x="381" y="65"/>
                    </a:lnTo>
                    <a:lnTo>
                      <a:pt x="408" y="97"/>
                    </a:lnTo>
                    <a:lnTo>
                      <a:pt x="429" y="135"/>
                    </a:lnTo>
                    <a:lnTo>
                      <a:pt x="437" y="156"/>
                    </a:lnTo>
                    <a:lnTo>
                      <a:pt x="442" y="177"/>
                    </a:lnTo>
                    <a:lnTo>
                      <a:pt x="444" y="200"/>
                    </a:lnTo>
                    <a:lnTo>
                      <a:pt x="446" y="223"/>
                    </a:lnTo>
                    <a:lnTo>
                      <a:pt x="444" y="246"/>
                    </a:lnTo>
                    <a:lnTo>
                      <a:pt x="442" y="267"/>
                    </a:lnTo>
                    <a:lnTo>
                      <a:pt x="437" y="290"/>
                    </a:lnTo>
                    <a:lnTo>
                      <a:pt x="429" y="309"/>
                    </a:lnTo>
                    <a:lnTo>
                      <a:pt x="408" y="347"/>
                    </a:lnTo>
                    <a:lnTo>
                      <a:pt x="381" y="381"/>
                    </a:lnTo>
                    <a:lnTo>
                      <a:pt x="347" y="408"/>
                    </a:lnTo>
                    <a:lnTo>
                      <a:pt x="309" y="429"/>
                    </a:lnTo>
                    <a:lnTo>
                      <a:pt x="290" y="437"/>
                    </a:lnTo>
                    <a:lnTo>
                      <a:pt x="267" y="442"/>
                    </a:lnTo>
                    <a:lnTo>
                      <a:pt x="246" y="444"/>
                    </a:lnTo>
                    <a:lnTo>
                      <a:pt x="223" y="446"/>
                    </a:lnTo>
                    <a:lnTo>
                      <a:pt x="200" y="444"/>
                    </a:lnTo>
                    <a:lnTo>
                      <a:pt x="177" y="442"/>
                    </a:lnTo>
                    <a:lnTo>
                      <a:pt x="156" y="437"/>
                    </a:lnTo>
                    <a:lnTo>
                      <a:pt x="135" y="429"/>
                    </a:lnTo>
                    <a:lnTo>
                      <a:pt x="97" y="408"/>
                    </a:lnTo>
                    <a:lnTo>
                      <a:pt x="65" y="381"/>
                    </a:lnTo>
                    <a:lnTo>
                      <a:pt x="38" y="347"/>
                    </a:lnTo>
                    <a:lnTo>
                      <a:pt x="17" y="309"/>
                    </a:lnTo>
                    <a:lnTo>
                      <a:pt x="10" y="290"/>
                    </a:lnTo>
                    <a:lnTo>
                      <a:pt x="4" y="267"/>
                    </a:lnTo>
                    <a:lnTo>
                      <a:pt x="2" y="246"/>
                    </a:lnTo>
                    <a:lnTo>
                      <a:pt x="0" y="223"/>
                    </a:lnTo>
                    <a:lnTo>
                      <a:pt x="2" y="189"/>
                    </a:lnTo>
                    <a:lnTo>
                      <a:pt x="10" y="158"/>
                    </a:lnTo>
                    <a:lnTo>
                      <a:pt x="21" y="128"/>
                    </a:lnTo>
                    <a:lnTo>
                      <a:pt x="36" y="101"/>
                    </a:lnTo>
                    <a:lnTo>
                      <a:pt x="55" y="76"/>
                    </a:lnTo>
                    <a:lnTo>
                      <a:pt x="78" y="53"/>
                    </a:lnTo>
                    <a:lnTo>
                      <a:pt x="103" y="34"/>
                    </a:lnTo>
                    <a:lnTo>
                      <a:pt x="133" y="19"/>
                    </a:lnTo>
                    <a:lnTo>
                      <a:pt x="223" y="223"/>
                    </a:lnTo>
                    <a:lnTo>
                      <a:pt x="223" y="22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266" name="Rectangle 98"/>
            <p:cNvSpPr>
              <a:spLocks noChangeArrowheads="1"/>
            </p:cNvSpPr>
            <p:nvPr/>
          </p:nvSpPr>
          <p:spPr bwMode="auto">
            <a:xfrm>
              <a:off x="2159" y="1794"/>
              <a:ext cx="577"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Makobe (15)</a:t>
              </a:r>
            </a:p>
          </p:txBody>
        </p:sp>
      </p:grpSp>
      <p:grpSp>
        <p:nvGrpSpPr>
          <p:cNvPr id="7267" name="Group 99"/>
          <p:cNvGrpSpPr>
            <a:grpSpLocks noChangeAspect="1"/>
          </p:cNvGrpSpPr>
          <p:nvPr/>
        </p:nvGrpSpPr>
        <p:grpSpPr bwMode="auto">
          <a:xfrm>
            <a:off x="5000625" y="2047875"/>
            <a:ext cx="842963" cy="1062990"/>
            <a:chOff x="3099" y="1204"/>
            <a:chExt cx="590" cy="744"/>
          </a:xfrm>
        </p:grpSpPr>
        <p:grpSp>
          <p:nvGrpSpPr>
            <p:cNvPr id="7268" name="Group 100"/>
            <p:cNvGrpSpPr>
              <a:grpSpLocks/>
            </p:cNvGrpSpPr>
            <p:nvPr/>
          </p:nvGrpSpPr>
          <p:grpSpPr bwMode="auto">
            <a:xfrm>
              <a:off x="3099" y="1204"/>
              <a:ext cx="590" cy="590"/>
              <a:chOff x="2154" y="2773"/>
              <a:chExt cx="453" cy="453"/>
            </a:xfrm>
          </p:grpSpPr>
          <p:sp>
            <p:nvSpPr>
              <p:cNvPr id="7269" name="Freeform 101"/>
              <p:cNvSpPr>
                <a:spLocks/>
              </p:cNvSpPr>
              <p:nvPr/>
            </p:nvSpPr>
            <p:spPr bwMode="auto">
              <a:xfrm>
                <a:off x="2206" y="2773"/>
                <a:ext cx="175" cy="227"/>
              </a:xfrm>
              <a:custGeom>
                <a:avLst/>
                <a:gdLst>
                  <a:gd name="T0" fmla="*/ 175 w 175"/>
                  <a:gd name="T1" fmla="*/ 227 h 227"/>
                  <a:gd name="T2" fmla="*/ 0 w 175"/>
                  <a:gd name="T3" fmla="*/ 81 h 227"/>
                  <a:gd name="T4" fmla="*/ 18 w 175"/>
                  <a:gd name="T5" fmla="*/ 62 h 227"/>
                  <a:gd name="T6" fmla="*/ 37 w 175"/>
                  <a:gd name="T7" fmla="*/ 46 h 227"/>
                  <a:gd name="T8" fmla="*/ 56 w 175"/>
                  <a:gd name="T9" fmla="*/ 31 h 227"/>
                  <a:gd name="T10" fmla="*/ 78 w 175"/>
                  <a:gd name="T11" fmla="*/ 21 h 227"/>
                  <a:gd name="T12" fmla="*/ 101 w 175"/>
                  <a:gd name="T13" fmla="*/ 12 h 227"/>
                  <a:gd name="T14" fmla="*/ 124 w 175"/>
                  <a:gd name="T15" fmla="*/ 6 h 227"/>
                  <a:gd name="T16" fmla="*/ 149 w 175"/>
                  <a:gd name="T17" fmla="*/ 2 h 227"/>
                  <a:gd name="T18" fmla="*/ 175 w 175"/>
                  <a:gd name="T19" fmla="*/ 0 h 227"/>
                  <a:gd name="T20" fmla="*/ 175 w 175"/>
                  <a:gd name="T21" fmla="*/ 227 h 227"/>
                  <a:gd name="T22" fmla="*/ 175 w 175"/>
                  <a:gd name="T23"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227">
                    <a:moveTo>
                      <a:pt x="175" y="227"/>
                    </a:moveTo>
                    <a:lnTo>
                      <a:pt x="0" y="81"/>
                    </a:lnTo>
                    <a:lnTo>
                      <a:pt x="18" y="62"/>
                    </a:lnTo>
                    <a:lnTo>
                      <a:pt x="37" y="46"/>
                    </a:lnTo>
                    <a:lnTo>
                      <a:pt x="56" y="31"/>
                    </a:lnTo>
                    <a:lnTo>
                      <a:pt x="78" y="21"/>
                    </a:lnTo>
                    <a:lnTo>
                      <a:pt x="101" y="12"/>
                    </a:lnTo>
                    <a:lnTo>
                      <a:pt x="124" y="6"/>
                    </a:lnTo>
                    <a:lnTo>
                      <a:pt x="149" y="2"/>
                    </a:lnTo>
                    <a:lnTo>
                      <a:pt x="175" y="0"/>
                    </a:lnTo>
                    <a:lnTo>
                      <a:pt x="175" y="227"/>
                    </a:lnTo>
                    <a:lnTo>
                      <a:pt x="175" y="227"/>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70" name="Freeform 102"/>
              <p:cNvSpPr>
                <a:spLocks/>
              </p:cNvSpPr>
              <p:nvPr/>
            </p:nvSpPr>
            <p:spPr bwMode="auto">
              <a:xfrm>
                <a:off x="2206" y="2773"/>
                <a:ext cx="175" cy="227"/>
              </a:xfrm>
              <a:custGeom>
                <a:avLst/>
                <a:gdLst>
                  <a:gd name="T0" fmla="*/ 175 w 175"/>
                  <a:gd name="T1" fmla="*/ 227 h 227"/>
                  <a:gd name="T2" fmla="*/ 0 w 175"/>
                  <a:gd name="T3" fmla="*/ 81 h 227"/>
                  <a:gd name="T4" fmla="*/ 18 w 175"/>
                  <a:gd name="T5" fmla="*/ 62 h 227"/>
                  <a:gd name="T6" fmla="*/ 37 w 175"/>
                  <a:gd name="T7" fmla="*/ 46 h 227"/>
                  <a:gd name="T8" fmla="*/ 56 w 175"/>
                  <a:gd name="T9" fmla="*/ 31 h 227"/>
                  <a:gd name="T10" fmla="*/ 78 w 175"/>
                  <a:gd name="T11" fmla="*/ 21 h 227"/>
                  <a:gd name="T12" fmla="*/ 101 w 175"/>
                  <a:gd name="T13" fmla="*/ 12 h 227"/>
                  <a:gd name="T14" fmla="*/ 124 w 175"/>
                  <a:gd name="T15" fmla="*/ 6 h 227"/>
                  <a:gd name="T16" fmla="*/ 149 w 175"/>
                  <a:gd name="T17" fmla="*/ 2 h 227"/>
                  <a:gd name="T18" fmla="*/ 175 w 175"/>
                  <a:gd name="T19" fmla="*/ 0 h 227"/>
                  <a:gd name="T20" fmla="*/ 175 w 175"/>
                  <a:gd name="T21" fmla="*/ 227 h 227"/>
                  <a:gd name="T22" fmla="*/ 175 w 175"/>
                  <a:gd name="T23"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5" h="227">
                    <a:moveTo>
                      <a:pt x="175" y="227"/>
                    </a:moveTo>
                    <a:lnTo>
                      <a:pt x="0" y="81"/>
                    </a:lnTo>
                    <a:lnTo>
                      <a:pt x="18" y="62"/>
                    </a:lnTo>
                    <a:lnTo>
                      <a:pt x="37" y="46"/>
                    </a:lnTo>
                    <a:lnTo>
                      <a:pt x="56" y="31"/>
                    </a:lnTo>
                    <a:lnTo>
                      <a:pt x="78" y="21"/>
                    </a:lnTo>
                    <a:lnTo>
                      <a:pt x="101" y="12"/>
                    </a:lnTo>
                    <a:lnTo>
                      <a:pt x="124" y="6"/>
                    </a:lnTo>
                    <a:lnTo>
                      <a:pt x="149" y="2"/>
                    </a:lnTo>
                    <a:lnTo>
                      <a:pt x="175" y="0"/>
                    </a:lnTo>
                    <a:lnTo>
                      <a:pt x="175" y="227"/>
                    </a:lnTo>
                    <a:lnTo>
                      <a:pt x="175" y="22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71" name="Freeform 103"/>
              <p:cNvSpPr>
                <a:spLocks/>
              </p:cNvSpPr>
              <p:nvPr/>
            </p:nvSpPr>
            <p:spPr bwMode="auto">
              <a:xfrm>
                <a:off x="2154" y="2773"/>
                <a:ext cx="453" cy="453"/>
              </a:xfrm>
              <a:custGeom>
                <a:avLst/>
                <a:gdLst>
                  <a:gd name="T0" fmla="*/ 227 w 453"/>
                  <a:gd name="T1" fmla="*/ 227 h 453"/>
                  <a:gd name="T2" fmla="*/ 227 w 453"/>
                  <a:gd name="T3" fmla="*/ 0 h 453"/>
                  <a:gd name="T4" fmla="*/ 250 w 453"/>
                  <a:gd name="T5" fmla="*/ 2 h 453"/>
                  <a:gd name="T6" fmla="*/ 271 w 453"/>
                  <a:gd name="T7" fmla="*/ 4 h 453"/>
                  <a:gd name="T8" fmla="*/ 294 w 453"/>
                  <a:gd name="T9" fmla="*/ 10 h 453"/>
                  <a:gd name="T10" fmla="*/ 314 w 453"/>
                  <a:gd name="T11" fmla="*/ 17 h 453"/>
                  <a:gd name="T12" fmla="*/ 352 w 453"/>
                  <a:gd name="T13" fmla="*/ 39 h 453"/>
                  <a:gd name="T14" fmla="*/ 387 w 453"/>
                  <a:gd name="T15" fmla="*/ 66 h 453"/>
                  <a:gd name="T16" fmla="*/ 414 w 453"/>
                  <a:gd name="T17" fmla="*/ 99 h 453"/>
                  <a:gd name="T18" fmla="*/ 436 w 453"/>
                  <a:gd name="T19" fmla="*/ 137 h 453"/>
                  <a:gd name="T20" fmla="*/ 443 w 453"/>
                  <a:gd name="T21" fmla="*/ 159 h 453"/>
                  <a:gd name="T22" fmla="*/ 449 w 453"/>
                  <a:gd name="T23" fmla="*/ 180 h 453"/>
                  <a:gd name="T24" fmla="*/ 451 w 453"/>
                  <a:gd name="T25" fmla="*/ 203 h 453"/>
                  <a:gd name="T26" fmla="*/ 453 w 453"/>
                  <a:gd name="T27" fmla="*/ 227 h 453"/>
                  <a:gd name="T28" fmla="*/ 451 w 453"/>
                  <a:gd name="T29" fmla="*/ 250 h 453"/>
                  <a:gd name="T30" fmla="*/ 449 w 453"/>
                  <a:gd name="T31" fmla="*/ 271 h 453"/>
                  <a:gd name="T32" fmla="*/ 443 w 453"/>
                  <a:gd name="T33" fmla="*/ 294 h 453"/>
                  <a:gd name="T34" fmla="*/ 436 w 453"/>
                  <a:gd name="T35" fmla="*/ 314 h 453"/>
                  <a:gd name="T36" fmla="*/ 414 w 453"/>
                  <a:gd name="T37" fmla="*/ 352 h 453"/>
                  <a:gd name="T38" fmla="*/ 387 w 453"/>
                  <a:gd name="T39" fmla="*/ 387 h 453"/>
                  <a:gd name="T40" fmla="*/ 352 w 453"/>
                  <a:gd name="T41" fmla="*/ 414 h 453"/>
                  <a:gd name="T42" fmla="*/ 314 w 453"/>
                  <a:gd name="T43" fmla="*/ 436 h 453"/>
                  <a:gd name="T44" fmla="*/ 294 w 453"/>
                  <a:gd name="T45" fmla="*/ 443 h 453"/>
                  <a:gd name="T46" fmla="*/ 271 w 453"/>
                  <a:gd name="T47" fmla="*/ 449 h 453"/>
                  <a:gd name="T48" fmla="*/ 250 w 453"/>
                  <a:gd name="T49" fmla="*/ 451 h 453"/>
                  <a:gd name="T50" fmla="*/ 227 w 453"/>
                  <a:gd name="T51" fmla="*/ 453 h 453"/>
                  <a:gd name="T52" fmla="*/ 203 w 453"/>
                  <a:gd name="T53" fmla="*/ 451 h 453"/>
                  <a:gd name="T54" fmla="*/ 180 w 453"/>
                  <a:gd name="T55" fmla="*/ 449 h 453"/>
                  <a:gd name="T56" fmla="*/ 159 w 453"/>
                  <a:gd name="T57" fmla="*/ 443 h 453"/>
                  <a:gd name="T58" fmla="*/ 137 w 453"/>
                  <a:gd name="T59" fmla="*/ 436 h 453"/>
                  <a:gd name="T60" fmla="*/ 99 w 453"/>
                  <a:gd name="T61" fmla="*/ 414 h 453"/>
                  <a:gd name="T62" fmla="*/ 66 w 453"/>
                  <a:gd name="T63" fmla="*/ 387 h 453"/>
                  <a:gd name="T64" fmla="*/ 39 w 453"/>
                  <a:gd name="T65" fmla="*/ 352 h 453"/>
                  <a:gd name="T66" fmla="*/ 17 w 453"/>
                  <a:gd name="T67" fmla="*/ 314 h 453"/>
                  <a:gd name="T68" fmla="*/ 10 w 453"/>
                  <a:gd name="T69" fmla="*/ 294 h 453"/>
                  <a:gd name="T70" fmla="*/ 4 w 453"/>
                  <a:gd name="T71" fmla="*/ 271 h 453"/>
                  <a:gd name="T72" fmla="*/ 2 w 453"/>
                  <a:gd name="T73" fmla="*/ 250 h 453"/>
                  <a:gd name="T74" fmla="*/ 0 w 453"/>
                  <a:gd name="T75" fmla="*/ 227 h 453"/>
                  <a:gd name="T76" fmla="*/ 4 w 453"/>
                  <a:gd name="T77" fmla="*/ 186 h 453"/>
                  <a:gd name="T78" fmla="*/ 14 w 453"/>
                  <a:gd name="T79" fmla="*/ 149 h 453"/>
                  <a:gd name="T80" fmla="*/ 29 w 453"/>
                  <a:gd name="T81" fmla="*/ 114 h 453"/>
                  <a:gd name="T82" fmla="*/ 52 w 453"/>
                  <a:gd name="T83" fmla="*/ 81 h 453"/>
                  <a:gd name="T84" fmla="*/ 227 w 453"/>
                  <a:gd name="T85" fmla="*/ 227 h 453"/>
                  <a:gd name="T86" fmla="*/ 227 w 453"/>
                  <a:gd name="T87" fmla="*/ 22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53" h="453">
                    <a:moveTo>
                      <a:pt x="227" y="227"/>
                    </a:moveTo>
                    <a:lnTo>
                      <a:pt x="227" y="0"/>
                    </a:lnTo>
                    <a:lnTo>
                      <a:pt x="250" y="2"/>
                    </a:lnTo>
                    <a:lnTo>
                      <a:pt x="271" y="4"/>
                    </a:lnTo>
                    <a:lnTo>
                      <a:pt x="294" y="10"/>
                    </a:lnTo>
                    <a:lnTo>
                      <a:pt x="314" y="17"/>
                    </a:lnTo>
                    <a:lnTo>
                      <a:pt x="352" y="39"/>
                    </a:lnTo>
                    <a:lnTo>
                      <a:pt x="387" y="66"/>
                    </a:lnTo>
                    <a:lnTo>
                      <a:pt x="414" y="99"/>
                    </a:lnTo>
                    <a:lnTo>
                      <a:pt x="436" y="137"/>
                    </a:lnTo>
                    <a:lnTo>
                      <a:pt x="443" y="159"/>
                    </a:lnTo>
                    <a:lnTo>
                      <a:pt x="449" y="180"/>
                    </a:lnTo>
                    <a:lnTo>
                      <a:pt x="451" y="203"/>
                    </a:lnTo>
                    <a:lnTo>
                      <a:pt x="453" y="227"/>
                    </a:lnTo>
                    <a:lnTo>
                      <a:pt x="451" y="250"/>
                    </a:lnTo>
                    <a:lnTo>
                      <a:pt x="449" y="271"/>
                    </a:lnTo>
                    <a:lnTo>
                      <a:pt x="443" y="294"/>
                    </a:lnTo>
                    <a:lnTo>
                      <a:pt x="436" y="314"/>
                    </a:lnTo>
                    <a:lnTo>
                      <a:pt x="414" y="352"/>
                    </a:lnTo>
                    <a:lnTo>
                      <a:pt x="387" y="387"/>
                    </a:lnTo>
                    <a:lnTo>
                      <a:pt x="352" y="414"/>
                    </a:lnTo>
                    <a:lnTo>
                      <a:pt x="314" y="436"/>
                    </a:lnTo>
                    <a:lnTo>
                      <a:pt x="294" y="443"/>
                    </a:lnTo>
                    <a:lnTo>
                      <a:pt x="271" y="449"/>
                    </a:lnTo>
                    <a:lnTo>
                      <a:pt x="250" y="451"/>
                    </a:lnTo>
                    <a:lnTo>
                      <a:pt x="227" y="453"/>
                    </a:lnTo>
                    <a:lnTo>
                      <a:pt x="203" y="451"/>
                    </a:lnTo>
                    <a:lnTo>
                      <a:pt x="180" y="449"/>
                    </a:lnTo>
                    <a:lnTo>
                      <a:pt x="159" y="443"/>
                    </a:lnTo>
                    <a:lnTo>
                      <a:pt x="137" y="436"/>
                    </a:lnTo>
                    <a:lnTo>
                      <a:pt x="99" y="414"/>
                    </a:lnTo>
                    <a:lnTo>
                      <a:pt x="66" y="387"/>
                    </a:lnTo>
                    <a:lnTo>
                      <a:pt x="39" y="352"/>
                    </a:lnTo>
                    <a:lnTo>
                      <a:pt x="17" y="314"/>
                    </a:lnTo>
                    <a:lnTo>
                      <a:pt x="10" y="294"/>
                    </a:lnTo>
                    <a:lnTo>
                      <a:pt x="4" y="271"/>
                    </a:lnTo>
                    <a:lnTo>
                      <a:pt x="2" y="250"/>
                    </a:lnTo>
                    <a:lnTo>
                      <a:pt x="0" y="227"/>
                    </a:lnTo>
                    <a:lnTo>
                      <a:pt x="4" y="186"/>
                    </a:lnTo>
                    <a:lnTo>
                      <a:pt x="14" y="149"/>
                    </a:lnTo>
                    <a:lnTo>
                      <a:pt x="29" y="114"/>
                    </a:lnTo>
                    <a:lnTo>
                      <a:pt x="52" y="81"/>
                    </a:lnTo>
                    <a:lnTo>
                      <a:pt x="227" y="227"/>
                    </a:lnTo>
                    <a:lnTo>
                      <a:pt x="227" y="227"/>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72" name="Freeform 104"/>
              <p:cNvSpPr>
                <a:spLocks/>
              </p:cNvSpPr>
              <p:nvPr/>
            </p:nvSpPr>
            <p:spPr bwMode="auto">
              <a:xfrm>
                <a:off x="2154" y="2773"/>
                <a:ext cx="453" cy="453"/>
              </a:xfrm>
              <a:custGeom>
                <a:avLst/>
                <a:gdLst>
                  <a:gd name="T0" fmla="*/ 227 w 453"/>
                  <a:gd name="T1" fmla="*/ 227 h 453"/>
                  <a:gd name="T2" fmla="*/ 227 w 453"/>
                  <a:gd name="T3" fmla="*/ 0 h 453"/>
                  <a:gd name="T4" fmla="*/ 250 w 453"/>
                  <a:gd name="T5" fmla="*/ 2 h 453"/>
                  <a:gd name="T6" fmla="*/ 271 w 453"/>
                  <a:gd name="T7" fmla="*/ 4 h 453"/>
                  <a:gd name="T8" fmla="*/ 294 w 453"/>
                  <a:gd name="T9" fmla="*/ 10 h 453"/>
                  <a:gd name="T10" fmla="*/ 314 w 453"/>
                  <a:gd name="T11" fmla="*/ 17 h 453"/>
                  <a:gd name="T12" fmla="*/ 352 w 453"/>
                  <a:gd name="T13" fmla="*/ 39 h 453"/>
                  <a:gd name="T14" fmla="*/ 387 w 453"/>
                  <a:gd name="T15" fmla="*/ 66 h 453"/>
                  <a:gd name="T16" fmla="*/ 414 w 453"/>
                  <a:gd name="T17" fmla="*/ 99 h 453"/>
                  <a:gd name="T18" fmla="*/ 436 w 453"/>
                  <a:gd name="T19" fmla="*/ 137 h 453"/>
                  <a:gd name="T20" fmla="*/ 443 w 453"/>
                  <a:gd name="T21" fmla="*/ 159 h 453"/>
                  <a:gd name="T22" fmla="*/ 449 w 453"/>
                  <a:gd name="T23" fmla="*/ 180 h 453"/>
                  <a:gd name="T24" fmla="*/ 451 w 453"/>
                  <a:gd name="T25" fmla="*/ 203 h 453"/>
                  <a:gd name="T26" fmla="*/ 453 w 453"/>
                  <a:gd name="T27" fmla="*/ 227 h 453"/>
                  <a:gd name="T28" fmla="*/ 451 w 453"/>
                  <a:gd name="T29" fmla="*/ 250 h 453"/>
                  <a:gd name="T30" fmla="*/ 449 w 453"/>
                  <a:gd name="T31" fmla="*/ 271 h 453"/>
                  <a:gd name="T32" fmla="*/ 443 w 453"/>
                  <a:gd name="T33" fmla="*/ 294 h 453"/>
                  <a:gd name="T34" fmla="*/ 436 w 453"/>
                  <a:gd name="T35" fmla="*/ 314 h 453"/>
                  <a:gd name="T36" fmla="*/ 414 w 453"/>
                  <a:gd name="T37" fmla="*/ 352 h 453"/>
                  <a:gd name="T38" fmla="*/ 387 w 453"/>
                  <a:gd name="T39" fmla="*/ 387 h 453"/>
                  <a:gd name="T40" fmla="*/ 352 w 453"/>
                  <a:gd name="T41" fmla="*/ 414 h 453"/>
                  <a:gd name="T42" fmla="*/ 314 w 453"/>
                  <a:gd name="T43" fmla="*/ 436 h 453"/>
                  <a:gd name="T44" fmla="*/ 294 w 453"/>
                  <a:gd name="T45" fmla="*/ 443 h 453"/>
                  <a:gd name="T46" fmla="*/ 271 w 453"/>
                  <a:gd name="T47" fmla="*/ 449 h 453"/>
                  <a:gd name="T48" fmla="*/ 250 w 453"/>
                  <a:gd name="T49" fmla="*/ 451 h 453"/>
                  <a:gd name="T50" fmla="*/ 227 w 453"/>
                  <a:gd name="T51" fmla="*/ 453 h 453"/>
                  <a:gd name="T52" fmla="*/ 203 w 453"/>
                  <a:gd name="T53" fmla="*/ 451 h 453"/>
                  <a:gd name="T54" fmla="*/ 180 w 453"/>
                  <a:gd name="T55" fmla="*/ 449 h 453"/>
                  <a:gd name="T56" fmla="*/ 159 w 453"/>
                  <a:gd name="T57" fmla="*/ 443 h 453"/>
                  <a:gd name="T58" fmla="*/ 137 w 453"/>
                  <a:gd name="T59" fmla="*/ 436 h 453"/>
                  <a:gd name="T60" fmla="*/ 99 w 453"/>
                  <a:gd name="T61" fmla="*/ 414 h 453"/>
                  <a:gd name="T62" fmla="*/ 66 w 453"/>
                  <a:gd name="T63" fmla="*/ 387 h 453"/>
                  <a:gd name="T64" fmla="*/ 39 w 453"/>
                  <a:gd name="T65" fmla="*/ 352 h 453"/>
                  <a:gd name="T66" fmla="*/ 17 w 453"/>
                  <a:gd name="T67" fmla="*/ 314 h 453"/>
                  <a:gd name="T68" fmla="*/ 10 w 453"/>
                  <a:gd name="T69" fmla="*/ 294 h 453"/>
                  <a:gd name="T70" fmla="*/ 4 w 453"/>
                  <a:gd name="T71" fmla="*/ 271 h 453"/>
                  <a:gd name="T72" fmla="*/ 2 w 453"/>
                  <a:gd name="T73" fmla="*/ 250 h 453"/>
                  <a:gd name="T74" fmla="*/ 0 w 453"/>
                  <a:gd name="T75" fmla="*/ 227 h 453"/>
                  <a:gd name="T76" fmla="*/ 4 w 453"/>
                  <a:gd name="T77" fmla="*/ 186 h 453"/>
                  <a:gd name="T78" fmla="*/ 14 w 453"/>
                  <a:gd name="T79" fmla="*/ 149 h 453"/>
                  <a:gd name="T80" fmla="*/ 29 w 453"/>
                  <a:gd name="T81" fmla="*/ 114 h 453"/>
                  <a:gd name="T82" fmla="*/ 52 w 453"/>
                  <a:gd name="T83" fmla="*/ 81 h 453"/>
                  <a:gd name="T84" fmla="*/ 227 w 453"/>
                  <a:gd name="T85" fmla="*/ 227 h 453"/>
                  <a:gd name="T86" fmla="*/ 227 w 453"/>
                  <a:gd name="T87" fmla="*/ 22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53" h="453">
                    <a:moveTo>
                      <a:pt x="227" y="227"/>
                    </a:moveTo>
                    <a:lnTo>
                      <a:pt x="227" y="0"/>
                    </a:lnTo>
                    <a:lnTo>
                      <a:pt x="250" y="2"/>
                    </a:lnTo>
                    <a:lnTo>
                      <a:pt x="271" y="4"/>
                    </a:lnTo>
                    <a:lnTo>
                      <a:pt x="294" y="10"/>
                    </a:lnTo>
                    <a:lnTo>
                      <a:pt x="314" y="17"/>
                    </a:lnTo>
                    <a:lnTo>
                      <a:pt x="352" y="39"/>
                    </a:lnTo>
                    <a:lnTo>
                      <a:pt x="387" y="66"/>
                    </a:lnTo>
                    <a:lnTo>
                      <a:pt x="414" y="99"/>
                    </a:lnTo>
                    <a:lnTo>
                      <a:pt x="436" y="137"/>
                    </a:lnTo>
                    <a:lnTo>
                      <a:pt x="443" y="159"/>
                    </a:lnTo>
                    <a:lnTo>
                      <a:pt x="449" y="180"/>
                    </a:lnTo>
                    <a:lnTo>
                      <a:pt x="451" y="203"/>
                    </a:lnTo>
                    <a:lnTo>
                      <a:pt x="453" y="227"/>
                    </a:lnTo>
                    <a:lnTo>
                      <a:pt x="451" y="250"/>
                    </a:lnTo>
                    <a:lnTo>
                      <a:pt x="449" y="271"/>
                    </a:lnTo>
                    <a:lnTo>
                      <a:pt x="443" y="294"/>
                    </a:lnTo>
                    <a:lnTo>
                      <a:pt x="436" y="314"/>
                    </a:lnTo>
                    <a:lnTo>
                      <a:pt x="414" y="352"/>
                    </a:lnTo>
                    <a:lnTo>
                      <a:pt x="387" y="387"/>
                    </a:lnTo>
                    <a:lnTo>
                      <a:pt x="352" y="414"/>
                    </a:lnTo>
                    <a:lnTo>
                      <a:pt x="314" y="436"/>
                    </a:lnTo>
                    <a:lnTo>
                      <a:pt x="294" y="443"/>
                    </a:lnTo>
                    <a:lnTo>
                      <a:pt x="271" y="449"/>
                    </a:lnTo>
                    <a:lnTo>
                      <a:pt x="250" y="451"/>
                    </a:lnTo>
                    <a:lnTo>
                      <a:pt x="227" y="453"/>
                    </a:lnTo>
                    <a:lnTo>
                      <a:pt x="203" y="451"/>
                    </a:lnTo>
                    <a:lnTo>
                      <a:pt x="180" y="449"/>
                    </a:lnTo>
                    <a:lnTo>
                      <a:pt x="159" y="443"/>
                    </a:lnTo>
                    <a:lnTo>
                      <a:pt x="137" y="436"/>
                    </a:lnTo>
                    <a:lnTo>
                      <a:pt x="99" y="414"/>
                    </a:lnTo>
                    <a:lnTo>
                      <a:pt x="66" y="387"/>
                    </a:lnTo>
                    <a:lnTo>
                      <a:pt x="39" y="352"/>
                    </a:lnTo>
                    <a:lnTo>
                      <a:pt x="17" y="314"/>
                    </a:lnTo>
                    <a:lnTo>
                      <a:pt x="10" y="294"/>
                    </a:lnTo>
                    <a:lnTo>
                      <a:pt x="4" y="271"/>
                    </a:lnTo>
                    <a:lnTo>
                      <a:pt x="2" y="250"/>
                    </a:lnTo>
                    <a:lnTo>
                      <a:pt x="0" y="227"/>
                    </a:lnTo>
                    <a:lnTo>
                      <a:pt x="4" y="186"/>
                    </a:lnTo>
                    <a:lnTo>
                      <a:pt x="14" y="149"/>
                    </a:lnTo>
                    <a:lnTo>
                      <a:pt x="29" y="114"/>
                    </a:lnTo>
                    <a:lnTo>
                      <a:pt x="52" y="81"/>
                    </a:lnTo>
                    <a:lnTo>
                      <a:pt x="227" y="227"/>
                    </a:lnTo>
                    <a:lnTo>
                      <a:pt x="227" y="22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273" name="Rectangle 105"/>
            <p:cNvSpPr>
              <a:spLocks noChangeArrowheads="1"/>
            </p:cNvSpPr>
            <p:nvPr/>
          </p:nvSpPr>
          <p:spPr bwMode="auto">
            <a:xfrm>
              <a:off x="3104" y="1794"/>
              <a:ext cx="581"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Nyegezi (18)</a:t>
              </a:r>
            </a:p>
          </p:txBody>
        </p:sp>
      </p:grpSp>
      <p:grpSp>
        <p:nvGrpSpPr>
          <p:cNvPr id="7274" name="Group 106"/>
          <p:cNvGrpSpPr>
            <a:grpSpLocks noChangeAspect="1"/>
          </p:cNvGrpSpPr>
          <p:nvPr/>
        </p:nvGrpSpPr>
        <p:grpSpPr bwMode="auto">
          <a:xfrm>
            <a:off x="6481763" y="2062164"/>
            <a:ext cx="830103" cy="1050131"/>
            <a:chOff x="4032" y="1213"/>
            <a:chExt cx="581" cy="735"/>
          </a:xfrm>
        </p:grpSpPr>
        <p:grpSp>
          <p:nvGrpSpPr>
            <p:cNvPr id="7275" name="Group 107"/>
            <p:cNvGrpSpPr>
              <a:grpSpLocks/>
            </p:cNvGrpSpPr>
            <p:nvPr/>
          </p:nvGrpSpPr>
          <p:grpSpPr bwMode="auto">
            <a:xfrm>
              <a:off x="4032" y="1213"/>
              <a:ext cx="581" cy="581"/>
              <a:chOff x="3314" y="3612"/>
              <a:chExt cx="471" cy="471"/>
            </a:xfrm>
          </p:grpSpPr>
          <p:sp>
            <p:nvSpPr>
              <p:cNvPr id="7276" name="Freeform 108"/>
              <p:cNvSpPr>
                <a:spLocks/>
              </p:cNvSpPr>
              <p:nvPr/>
            </p:nvSpPr>
            <p:spPr bwMode="auto">
              <a:xfrm>
                <a:off x="3344" y="3612"/>
                <a:ext cx="205" cy="235"/>
              </a:xfrm>
              <a:custGeom>
                <a:avLst/>
                <a:gdLst>
                  <a:gd name="T0" fmla="*/ 205 w 205"/>
                  <a:gd name="T1" fmla="*/ 235 h 235"/>
                  <a:gd name="T2" fmla="*/ 0 w 205"/>
                  <a:gd name="T3" fmla="*/ 119 h 235"/>
                  <a:gd name="T4" fmla="*/ 18 w 205"/>
                  <a:gd name="T5" fmla="*/ 93 h 235"/>
                  <a:gd name="T6" fmla="*/ 38 w 205"/>
                  <a:gd name="T7" fmla="*/ 68 h 235"/>
                  <a:gd name="T8" fmla="*/ 63 w 205"/>
                  <a:gd name="T9" fmla="*/ 48 h 235"/>
                  <a:gd name="T10" fmla="*/ 87 w 205"/>
                  <a:gd name="T11" fmla="*/ 30 h 235"/>
                  <a:gd name="T12" fmla="*/ 115 w 205"/>
                  <a:gd name="T13" fmla="*/ 18 h 235"/>
                  <a:gd name="T14" fmla="*/ 143 w 205"/>
                  <a:gd name="T15" fmla="*/ 8 h 235"/>
                  <a:gd name="T16" fmla="*/ 173 w 205"/>
                  <a:gd name="T17" fmla="*/ 2 h 235"/>
                  <a:gd name="T18" fmla="*/ 205 w 205"/>
                  <a:gd name="T19" fmla="*/ 0 h 235"/>
                  <a:gd name="T20" fmla="*/ 205 w 205"/>
                  <a:gd name="T21" fmla="*/ 235 h 235"/>
                  <a:gd name="T22" fmla="*/ 205 w 205"/>
                  <a:gd name="T23" fmla="*/ 235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5" h="235">
                    <a:moveTo>
                      <a:pt x="205" y="235"/>
                    </a:moveTo>
                    <a:lnTo>
                      <a:pt x="0" y="119"/>
                    </a:lnTo>
                    <a:lnTo>
                      <a:pt x="18" y="93"/>
                    </a:lnTo>
                    <a:lnTo>
                      <a:pt x="38" y="68"/>
                    </a:lnTo>
                    <a:lnTo>
                      <a:pt x="63" y="48"/>
                    </a:lnTo>
                    <a:lnTo>
                      <a:pt x="87" y="30"/>
                    </a:lnTo>
                    <a:lnTo>
                      <a:pt x="115" y="18"/>
                    </a:lnTo>
                    <a:lnTo>
                      <a:pt x="143" y="8"/>
                    </a:lnTo>
                    <a:lnTo>
                      <a:pt x="173" y="2"/>
                    </a:lnTo>
                    <a:lnTo>
                      <a:pt x="205" y="0"/>
                    </a:lnTo>
                    <a:lnTo>
                      <a:pt x="205" y="235"/>
                    </a:lnTo>
                    <a:lnTo>
                      <a:pt x="205" y="235"/>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77" name="Freeform 109"/>
              <p:cNvSpPr>
                <a:spLocks/>
              </p:cNvSpPr>
              <p:nvPr/>
            </p:nvSpPr>
            <p:spPr bwMode="auto">
              <a:xfrm>
                <a:off x="3344" y="3612"/>
                <a:ext cx="205" cy="235"/>
              </a:xfrm>
              <a:custGeom>
                <a:avLst/>
                <a:gdLst>
                  <a:gd name="T0" fmla="*/ 205 w 205"/>
                  <a:gd name="T1" fmla="*/ 235 h 235"/>
                  <a:gd name="T2" fmla="*/ 0 w 205"/>
                  <a:gd name="T3" fmla="*/ 119 h 235"/>
                  <a:gd name="T4" fmla="*/ 18 w 205"/>
                  <a:gd name="T5" fmla="*/ 93 h 235"/>
                  <a:gd name="T6" fmla="*/ 38 w 205"/>
                  <a:gd name="T7" fmla="*/ 68 h 235"/>
                  <a:gd name="T8" fmla="*/ 63 w 205"/>
                  <a:gd name="T9" fmla="*/ 48 h 235"/>
                  <a:gd name="T10" fmla="*/ 87 w 205"/>
                  <a:gd name="T11" fmla="*/ 30 h 235"/>
                  <a:gd name="T12" fmla="*/ 115 w 205"/>
                  <a:gd name="T13" fmla="*/ 18 h 235"/>
                  <a:gd name="T14" fmla="*/ 143 w 205"/>
                  <a:gd name="T15" fmla="*/ 8 h 235"/>
                  <a:gd name="T16" fmla="*/ 173 w 205"/>
                  <a:gd name="T17" fmla="*/ 2 h 235"/>
                  <a:gd name="T18" fmla="*/ 205 w 205"/>
                  <a:gd name="T19" fmla="*/ 0 h 235"/>
                  <a:gd name="T20" fmla="*/ 205 w 205"/>
                  <a:gd name="T21" fmla="*/ 235 h 235"/>
                  <a:gd name="T22" fmla="*/ 205 w 205"/>
                  <a:gd name="T23" fmla="*/ 235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5" h="235">
                    <a:moveTo>
                      <a:pt x="205" y="235"/>
                    </a:moveTo>
                    <a:lnTo>
                      <a:pt x="0" y="119"/>
                    </a:lnTo>
                    <a:lnTo>
                      <a:pt x="18" y="93"/>
                    </a:lnTo>
                    <a:lnTo>
                      <a:pt x="38" y="68"/>
                    </a:lnTo>
                    <a:lnTo>
                      <a:pt x="63" y="48"/>
                    </a:lnTo>
                    <a:lnTo>
                      <a:pt x="87" y="30"/>
                    </a:lnTo>
                    <a:lnTo>
                      <a:pt x="115" y="18"/>
                    </a:lnTo>
                    <a:lnTo>
                      <a:pt x="143" y="8"/>
                    </a:lnTo>
                    <a:lnTo>
                      <a:pt x="173" y="2"/>
                    </a:lnTo>
                    <a:lnTo>
                      <a:pt x="205" y="0"/>
                    </a:lnTo>
                    <a:lnTo>
                      <a:pt x="205" y="235"/>
                    </a:lnTo>
                    <a:lnTo>
                      <a:pt x="205" y="23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78" name="Freeform 110"/>
              <p:cNvSpPr>
                <a:spLocks/>
              </p:cNvSpPr>
              <p:nvPr/>
            </p:nvSpPr>
            <p:spPr bwMode="auto">
              <a:xfrm>
                <a:off x="3314" y="3612"/>
                <a:ext cx="471" cy="471"/>
              </a:xfrm>
              <a:custGeom>
                <a:avLst/>
                <a:gdLst>
                  <a:gd name="T0" fmla="*/ 235 w 471"/>
                  <a:gd name="T1" fmla="*/ 235 h 471"/>
                  <a:gd name="T2" fmla="*/ 235 w 471"/>
                  <a:gd name="T3" fmla="*/ 0 h 471"/>
                  <a:gd name="T4" fmla="*/ 260 w 471"/>
                  <a:gd name="T5" fmla="*/ 2 h 471"/>
                  <a:gd name="T6" fmla="*/ 282 w 471"/>
                  <a:gd name="T7" fmla="*/ 4 h 471"/>
                  <a:gd name="T8" fmla="*/ 306 w 471"/>
                  <a:gd name="T9" fmla="*/ 10 h 471"/>
                  <a:gd name="T10" fmla="*/ 326 w 471"/>
                  <a:gd name="T11" fmla="*/ 18 h 471"/>
                  <a:gd name="T12" fmla="*/ 366 w 471"/>
                  <a:gd name="T13" fmla="*/ 40 h 471"/>
                  <a:gd name="T14" fmla="*/ 403 w 471"/>
                  <a:gd name="T15" fmla="*/ 68 h 471"/>
                  <a:gd name="T16" fmla="*/ 431 w 471"/>
                  <a:gd name="T17" fmla="*/ 103 h 471"/>
                  <a:gd name="T18" fmla="*/ 453 w 471"/>
                  <a:gd name="T19" fmla="*/ 143 h 471"/>
                  <a:gd name="T20" fmla="*/ 461 w 471"/>
                  <a:gd name="T21" fmla="*/ 165 h 471"/>
                  <a:gd name="T22" fmla="*/ 467 w 471"/>
                  <a:gd name="T23" fmla="*/ 187 h 471"/>
                  <a:gd name="T24" fmla="*/ 469 w 471"/>
                  <a:gd name="T25" fmla="*/ 211 h 471"/>
                  <a:gd name="T26" fmla="*/ 471 w 471"/>
                  <a:gd name="T27" fmla="*/ 235 h 471"/>
                  <a:gd name="T28" fmla="*/ 469 w 471"/>
                  <a:gd name="T29" fmla="*/ 260 h 471"/>
                  <a:gd name="T30" fmla="*/ 467 w 471"/>
                  <a:gd name="T31" fmla="*/ 282 h 471"/>
                  <a:gd name="T32" fmla="*/ 461 w 471"/>
                  <a:gd name="T33" fmla="*/ 306 h 471"/>
                  <a:gd name="T34" fmla="*/ 453 w 471"/>
                  <a:gd name="T35" fmla="*/ 326 h 471"/>
                  <a:gd name="T36" fmla="*/ 431 w 471"/>
                  <a:gd name="T37" fmla="*/ 366 h 471"/>
                  <a:gd name="T38" fmla="*/ 403 w 471"/>
                  <a:gd name="T39" fmla="*/ 403 h 471"/>
                  <a:gd name="T40" fmla="*/ 366 w 471"/>
                  <a:gd name="T41" fmla="*/ 431 h 471"/>
                  <a:gd name="T42" fmla="*/ 326 w 471"/>
                  <a:gd name="T43" fmla="*/ 453 h 471"/>
                  <a:gd name="T44" fmla="*/ 306 w 471"/>
                  <a:gd name="T45" fmla="*/ 461 h 471"/>
                  <a:gd name="T46" fmla="*/ 282 w 471"/>
                  <a:gd name="T47" fmla="*/ 467 h 471"/>
                  <a:gd name="T48" fmla="*/ 260 w 471"/>
                  <a:gd name="T49" fmla="*/ 469 h 471"/>
                  <a:gd name="T50" fmla="*/ 235 w 471"/>
                  <a:gd name="T51" fmla="*/ 471 h 471"/>
                  <a:gd name="T52" fmla="*/ 211 w 471"/>
                  <a:gd name="T53" fmla="*/ 469 h 471"/>
                  <a:gd name="T54" fmla="*/ 187 w 471"/>
                  <a:gd name="T55" fmla="*/ 467 h 471"/>
                  <a:gd name="T56" fmla="*/ 165 w 471"/>
                  <a:gd name="T57" fmla="*/ 461 h 471"/>
                  <a:gd name="T58" fmla="*/ 143 w 471"/>
                  <a:gd name="T59" fmla="*/ 453 h 471"/>
                  <a:gd name="T60" fmla="*/ 103 w 471"/>
                  <a:gd name="T61" fmla="*/ 431 h 471"/>
                  <a:gd name="T62" fmla="*/ 68 w 471"/>
                  <a:gd name="T63" fmla="*/ 403 h 471"/>
                  <a:gd name="T64" fmla="*/ 40 w 471"/>
                  <a:gd name="T65" fmla="*/ 366 h 471"/>
                  <a:gd name="T66" fmla="*/ 18 w 471"/>
                  <a:gd name="T67" fmla="*/ 326 h 471"/>
                  <a:gd name="T68" fmla="*/ 10 w 471"/>
                  <a:gd name="T69" fmla="*/ 306 h 471"/>
                  <a:gd name="T70" fmla="*/ 4 w 471"/>
                  <a:gd name="T71" fmla="*/ 282 h 471"/>
                  <a:gd name="T72" fmla="*/ 2 w 471"/>
                  <a:gd name="T73" fmla="*/ 260 h 471"/>
                  <a:gd name="T74" fmla="*/ 0 w 471"/>
                  <a:gd name="T75" fmla="*/ 235 h 471"/>
                  <a:gd name="T76" fmla="*/ 2 w 471"/>
                  <a:gd name="T77" fmla="*/ 203 h 471"/>
                  <a:gd name="T78" fmla="*/ 8 w 471"/>
                  <a:gd name="T79" fmla="*/ 175 h 471"/>
                  <a:gd name="T80" fmla="*/ 16 w 471"/>
                  <a:gd name="T81" fmla="*/ 147 h 471"/>
                  <a:gd name="T82" fmla="*/ 30 w 471"/>
                  <a:gd name="T83" fmla="*/ 119 h 471"/>
                  <a:gd name="T84" fmla="*/ 235 w 471"/>
                  <a:gd name="T85" fmla="*/ 235 h 471"/>
                  <a:gd name="T86" fmla="*/ 235 w 471"/>
                  <a:gd name="T87" fmla="*/ 23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1" h="471">
                    <a:moveTo>
                      <a:pt x="235" y="235"/>
                    </a:moveTo>
                    <a:lnTo>
                      <a:pt x="235" y="0"/>
                    </a:lnTo>
                    <a:lnTo>
                      <a:pt x="260" y="2"/>
                    </a:lnTo>
                    <a:lnTo>
                      <a:pt x="282" y="4"/>
                    </a:lnTo>
                    <a:lnTo>
                      <a:pt x="306" y="10"/>
                    </a:lnTo>
                    <a:lnTo>
                      <a:pt x="326" y="18"/>
                    </a:lnTo>
                    <a:lnTo>
                      <a:pt x="366" y="40"/>
                    </a:lnTo>
                    <a:lnTo>
                      <a:pt x="403" y="68"/>
                    </a:lnTo>
                    <a:lnTo>
                      <a:pt x="431" y="103"/>
                    </a:lnTo>
                    <a:lnTo>
                      <a:pt x="453" y="143"/>
                    </a:lnTo>
                    <a:lnTo>
                      <a:pt x="461" y="165"/>
                    </a:lnTo>
                    <a:lnTo>
                      <a:pt x="467" y="187"/>
                    </a:lnTo>
                    <a:lnTo>
                      <a:pt x="469" y="211"/>
                    </a:lnTo>
                    <a:lnTo>
                      <a:pt x="471" y="235"/>
                    </a:lnTo>
                    <a:lnTo>
                      <a:pt x="469" y="260"/>
                    </a:lnTo>
                    <a:lnTo>
                      <a:pt x="467" y="282"/>
                    </a:lnTo>
                    <a:lnTo>
                      <a:pt x="461" y="306"/>
                    </a:lnTo>
                    <a:lnTo>
                      <a:pt x="453" y="326"/>
                    </a:lnTo>
                    <a:lnTo>
                      <a:pt x="431" y="366"/>
                    </a:lnTo>
                    <a:lnTo>
                      <a:pt x="403" y="403"/>
                    </a:lnTo>
                    <a:lnTo>
                      <a:pt x="366" y="431"/>
                    </a:lnTo>
                    <a:lnTo>
                      <a:pt x="326" y="453"/>
                    </a:lnTo>
                    <a:lnTo>
                      <a:pt x="306" y="461"/>
                    </a:lnTo>
                    <a:lnTo>
                      <a:pt x="282" y="467"/>
                    </a:lnTo>
                    <a:lnTo>
                      <a:pt x="260" y="469"/>
                    </a:lnTo>
                    <a:lnTo>
                      <a:pt x="235" y="471"/>
                    </a:lnTo>
                    <a:lnTo>
                      <a:pt x="211" y="469"/>
                    </a:lnTo>
                    <a:lnTo>
                      <a:pt x="187" y="467"/>
                    </a:lnTo>
                    <a:lnTo>
                      <a:pt x="165" y="461"/>
                    </a:lnTo>
                    <a:lnTo>
                      <a:pt x="143" y="453"/>
                    </a:lnTo>
                    <a:lnTo>
                      <a:pt x="103" y="431"/>
                    </a:lnTo>
                    <a:lnTo>
                      <a:pt x="68" y="403"/>
                    </a:lnTo>
                    <a:lnTo>
                      <a:pt x="40" y="366"/>
                    </a:lnTo>
                    <a:lnTo>
                      <a:pt x="18" y="326"/>
                    </a:lnTo>
                    <a:lnTo>
                      <a:pt x="10" y="306"/>
                    </a:lnTo>
                    <a:lnTo>
                      <a:pt x="4" y="282"/>
                    </a:lnTo>
                    <a:lnTo>
                      <a:pt x="2" y="260"/>
                    </a:lnTo>
                    <a:lnTo>
                      <a:pt x="0" y="235"/>
                    </a:lnTo>
                    <a:lnTo>
                      <a:pt x="2" y="203"/>
                    </a:lnTo>
                    <a:lnTo>
                      <a:pt x="8" y="175"/>
                    </a:lnTo>
                    <a:lnTo>
                      <a:pt x="16" y="147"/>
                    </a:lnTo>
                    <a:lnTo>
                      <a:pt x="30" y="119"/>
                    </a:lnTo>
                    <a:lnTo>
                      <a:pt x="235" y="235"/>
                    </a:lnTo>
                    <a:lnTo>
                      <a:pt x="235" y="23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79" name="Freeform 111"/>
              <p:cNvSpPr>
                <a:spLocks/>
              </p:cNvSpPr>
              <p:nvPr/>
            </p:nvSpPr>
            <p:spPr bwMode="auto">
              <a:xfrm>
                <a:off x="3314" y="3612"/>
                <a:ext cx="471" cy="471"/>
              </a:xfrm>
              <a:custGeom>
                <a:avLst/>
                <a:gdLst>
                  <a:gd name="T0" fmla="*/ 235 w 471"/>
                  <a:gd name="T1" fmla="*/ 235 h 471"/>
                  <a:gd name="T2" fmla="*/ 235 w 471"/>
                  <a:gd name="T3" fmla="*/ 0 h 471"/>
                  <a:gd name="T4" fmla="*/ 260 w 471"/>
                  <a:gd name="T5" fmla="*/ 2 h 471"/>
                  <a:gd name="T6" fmla="*/ 282 w 471"/>
                  <a:gd name="T7" fmla="*/ 4 h 471"/>
                  <a:gd name="T8" fmla="*/ 306 w 471"/>
                  <a:gd name="T9" fmla="*/ 10 h 471"/>
                  <a:gd name="T10" fmla="*/ 326 w 471"/>
                  <a:gd name="T11" fmla="*/ 18 h 471"/>
                  <a:gd name="T12" fmla="*/ 366 w 471"/>
                  <a:gd name="T13" fmla="*/ 40 h 471"/>
                  <a:gd name="T14" fmla="*/ 403 w 471"/>
                  <a:gd name="T15" fmla="*/ 68 h 471"/>
                  <a:gd name="T16" fmla="*/ 431 w 471"/>
                  <a:gd name="T17" fmla="*/ 103 h 471"/>
                  <a:gd name="T18" fmla="*/ 453 w 471"/>
                  <a:gd name="T19" fmla="*/ 143 h 471"/>
                  <a:gd name="T20" fmla="*/ 461 w 471"/>
                  <a:gd name="T21" fmla="*/ 165 h 471"/>
                  <a:gd name="T22" fmla="*/ 467 w 471"/>
                  <a:gd name="T23" fmla="*/ 187 h 471"/>
                  <a:gd name="T24" fmla="*/ 469 w 471"/>
                  <a:gd name="T25" fmla="*/ 211 h 471"/>
                  <a:gd name="T26" fmla="*/ 471 w 471"/>
                  <a:gd name="T27" fmla="*/ 235 h 471"/>
                  <a:gd name="T28" fmla="*/ 469 w 471"/>
                  <a:gd name="T29" fmla="*/ 260 h 471"/>
                  <a:gd name="T30" fmla="*/ 467 w 471"/>
                  <a:gd name="T31" fmla="*/ 282 h 471"/>
                  <a:gd name="T32" fmla="*/ 461 w 471"/>
                  <a:gd name="T33" fmla="*/ 306 h 471"/>
                  <a:gd name="T34" fmla="*/ 453 w 471"/>
                  <a:gd name="T35" fmla="*/ 326 h 471"/>
                  <a:gd name="T36" fmla="*/ 431 w 471"/>
                  <a:gd name="T37" fmla="*/ 366 h 471"/>
                  <a:gd name="T38" fmla="*/ 403 w 471"/>
                  <a:gd name="T39" fmla="*/ 403 h 471"/>
                  <a:gd name="T40" fmla="*/ 366 w 471"/>
                  <a:gd name="T41" fmla="*/ 431 h 471"/>
                  <a:gd name="T42" fmla="*/ 326 w 471"/>
                  <a:gd name="T43" fmla="*/ 453 h 471"/>
                  <a:gd name="T44" fmla="*/ 306 w 471"/>
                  <a:gd name="T45" fmla="*/ 461 h 471"/>
                  <a:gd name="T46" fmla="*/ 282 w 471"/>
                  <a:gd name="T47" fmla="*/ 467 h 471"/>
                  <a:gd name="T48" fmla="*/ 260 w 471"/>
                  <a:gd name="T49" fmla="*/ 469 h 471"/>
                  <a:gd name="T50" fmla="*/ 235 w 471"/>
                  <a:gd name="T51" fmla="*/ 471 h 471"/>
                  <a:gd name="T52" fmla="*/ 211 w 471"/>
                  <a:gd name="T53" fmla="*/ 469 h 471"/>
                  <a:gd name="T54" fmla="*/ 187 w 471"/>
                  <a:gd name="T55" fmla="*/ 467 h 471"/>
                  <a:gd name="T56" fmla="*/ 165 w 471"/>
                  <a:gd name="T57" fmla="*/ 461 h 471"/>
                  <a:gd name="T58" fmla="*/ 143 w 471"/>
                  <a:gd name="T59" fmla="*/ 453 h 471"/>
                  <a:gd name="T60" fmla="*/ 103 w 471"/>
                  <a:gd name="T61" fmla="*/ 431 h 471"/>
                  <a:gd name="T62" fmla="*/ 68 w 471"/>
                  <a:gd name="T63" fmla="*/ 403 h 471"/>
                  <a:gd name="T64" fmla="*/ 40 w 471"/>
                  <a:gd name="T65" fmla="*/ 366 h 471"/>
                  <a:gd name="T66" fmla="*/ 18 w 471"/>
                  <a:gd name="T67" fmla="*/ 326 h 471"/>
                  <a:gd name="T68" fmla="*/ 10 w 471"/>
                  <a:gd name="T69" fmla="*/ 306 h 471"/>
                  <a:gd name="T70" fmla="*/ 4 w 471"/>
                  <a:gd name="T71" fmla="*/ 282 h 471"/>
                  <a:gd name="T72" fmla="*/ 2 w 471"/>
                  <a:gd name="T73" fmla="*/ 260 h 471"/>
                  <a:gd name="T74" fmla="*/ 0 w 471"/>
                  <a:gd name="T75" fmla="*/ 235 h 471"/>
                  <a:gd name="T76" fmla="*/ 2 w 471"/>
                  <a:gd name="T77" fmla="*/ 203 h 471"/>
                  <a:gd name="T78" fmla="*/ 8 w 471"/>
                  <a:gd name="T79" fmla="*/ 175 h 471"/>
                  <a:gd name="T80" fmla="*/ 16 w 471"/>
                  <a:gd name="T81" fmla="*/ 147 h 471"/>
                  <a:gd name="T82" fmla="*/ 30 w 471"/>
                  <a:gd name="T83" fmla="*/ 119 h 471"/>
                  <a:gd name="T84" fmla="*/ 235 w 471"/>
                  <a:gd name="T85" fmla="*/ 235 h 471"/>
                  <a:gd name="T86" fmla="*/ 235 w 471"/>
                  <a:gd name="T87" fmla="*/ 23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1" h="471">
                    <a:moveTo>
                      <a:pt x="235" y="235"/>
                    </a:moveTo>
                    <a:lnTo>
                      <a:pt x="235" y="0"/>
                    </a:lnTo>
                    <a:lnTo>
                      <a:pt x="260" y="2"/>
                    </a:lnTo>
                    <a:lnTo>
                      <a:pt x="282" y="4"/>
                    </a:lnTo>
                    <a:lnTo>
                      <a:pt x="306" y="10"/>
                    </a:lnTo>
                    <a:lnTo>
                      <a:pt x="326" y="18"/>
                    </a:lnTo>
                    <a:lnTo>
                      <a:pt x="366" y="40"/>
                    </a:lnTo>
                    <a:lnTo>
                      <a:pt x="403" y="68"/>
                    </a:lnTo>
                    <a:lnTo>
                      <a:pt x="431" y="103"/>
                    </a:lnTo>
                    <a:lnTo>
                      <a:pt x="453" y="143"/>
                    </a:lnTo>
                    <a:lnTo>
                      <a:pt x="461" y="165"/>
                    </a:lnTo>
                    <a:lnTo>
                      <a:pt x="467" y="187"/>
                    </a:lnTo>
                    <a:lnTo>
                      <a:pt x="469" y="211"/>
                    </a:lnTo>
                    <a:lnTo>
                      <a:pt x="471" y="235"/>
                    </a:lnTo>
                    <a:lnTo>
                      <a:pt x="469" y="260"/>
                    </a:lnTo>
                    <a:lnTo>
                      <a:pt x="467" y="282"/>
                    </a:lnTo>
                    <a:lnTo>
                      <a:pt x="461" y="306"/>
                    </a:lnTo>
                    <a:lnTo>
                      <a:pt x="453" y="326"/>
                    </a:lnTo>
                    <a:lnTo>
                      <a:pt x="431" y="366"/>
                    </a:lnTo>
                    <a:lnTo>
                      <a:pt x="403" y="403"/>
                    </a:lnTo>
                    <a:lnTo>
                      <a:pt x="366" y="431"/>
                    </a:lnTo>
                    <a:lnTo>
                      <a:pt x="326" y="453"/>
                    </a:lnTo>
                    <a:lnTo>
                      <a:pt x="306" y="461"/>
                    </a:lnTo>
                    <a:lnTo>
                      <a:pt x="282" y="467"/>
                    </a:lnTo>
                    <a:lnTo>
                      <a:pt x="260" y="469"/>
                    </a:lnTo>
                    <a:lnTo>
                      <a:pt x="235" y="471"/>
                    </a:lnTo>
                    <a:lnTo>
                      <a:pt x="211" y="469"/>
                    </a:lnTo>
                    <a:lnTo>
                      <a:pt x="187" y="467"/>
                    </a:lnTo>
                    <a:lnTo>
                      <a:pt x="165" y="461"/>
                    </a:lnTo>
                    <a:lnTo>
                      <a:pt x="143" y="453"/>
                    </a:lnTo>
                    <a:lnTo>
                      <a:pt x="103" y="431"/>
                    </a:lnTo>
                    <a:lnTo>
                      <a:pt x="68" y="403"/>
                    </a:lnTo>
                    <a:lnTo>
                      <a:pt x="40" y="366"/>
                    </a:lnTo>
                    <a:lnTo>
                      <a:pt x="18" y="326"/>
                    </a:lnTo>
                    <a:lnTo>
                      <a:pt x="10" y="306"/>
                    </a:lnTo>
                    <a:lnTo>
                      <a:pt x="4" y="282"/>
                    </a:lnTo>
                    <a:lnTo>
                      <a:pt x="2" y="260"/>
                    </a:lnTo>
                    <a:lnTo>
                      <a:pt x="0" y="235"/>
                    </a:lnTo>
                    <a:lnTo>
                      <a:pt x="2" y="203"/>
                    </a:lnTo>
                    <a:lnTo>
                      <a:pt x="8" y="175"/>
                    </a:lnTo>
                    <a:lnTo>
                      <a:pt x="16" y="147"/>
                    </a:lnTo>
                    <a:lnTo>
                      <a:pt x="30" y="119"/>
                    </a:lnTo>
                    <a:lnTo>
                      <a:pt x="235" y="235"/>
                    </a:lnTo>
                    <a:lnTo>
                      <a:pt x="235" y="23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280" name="Rectangle 112"/>
            <p:cNvSpPr>
              <a:spLocks noChangeArrowheads="1"/>
            </p:cNvSpPr>
            <p:nvPr/>
          </p:nvSpPr>
          <p:spPr bwMode="auto">
            <a:xfrm>
              <a:off x="4034" y="1794"/>
              <a:ext cx="577"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Makobe (13)</a:t>
              </a:r>
            </a:p>
          </p:txBody>
        </p:sp>
      </p:grpSp>
      <p:grpSp>
        <p:nvGrpSpPr>
          <p:cNvPr id="7281" name="Group 113"/>
          <p:cNvGrpSpPr>
            <a:grpSpLocks noChangeAspect="1"/>
          </p:cNvGrpSpPr>
          <p:nvPr/>
        </p:nvGrpSpPr>
        <p:grpSpPr bwMode="auto">
          <a:xfrm>
            <a:off x="7861300" y="2065338"/>
            <a:ext cx="895827" cy="1047273"/>
            <a:chOff x="4901" y="1215"/>
            <a:chExt cx="627" cy="733"/>
          </a:xfrm>
        </p:grpSpPr>
        <p:grpSp>
          <p:nvGrpSpPr>
            <p:cNvPr id="7282" name="Group 114"/>
            <p:cNvGrpSpPr>
              <a:grpSpLocks/>
            </p:cNvGrpSpPr>
            <p:nvPr/>
          </p:nvGrpSpPr>
          <p:grpSpPr bwMode="auto">
            <a:xfrm>
              <a:off x="4949" y="1215"/>
              <a:ext cx="579" cy="579"/>
              <a:chOff x="1999" y="3606"/>
              <a:chExt cx="460" cy="460"/>
            </a:xfrm>
          </p:grpSpPr>
          <p:sp>
            <p:nvSpPr>
              <p:cNvPr id="7283" name="Freeform 115"/>
              <p:cNvSpPr>
                <a:spLocks/>
              </p:cNvSpPr>
              <p:nvPr/>
            </p:nvSpPr>
            <p:spPr bwMode="auto">
              <a:xfrm>
                <a:off x="2050" y="3606"/>
                <a:ext cx="179" cy="230"/>
              </a:xfrm>
              <a:custGeom>
                <a:avLst/>
                <a:gdLst>
                  <a:gd name="T0" fmla="*/ 179 w 179"/>
                  <a:gd name="T1" fmla="*/ 230 h 230"/>
                  <a:gd name="T2" fmla="*/ 0 w 179"/>
                  <a:gd name="T3" fmla="*/ 85 h 230"/>
                  <a:gd name="T4" fmla="*/ 18 w 179"/>
                  <a:gd name="T5" fmla="*/ 65 h 230"/>
                  <a:gd name="T6" fmla="*/ 37 w 179"/>
                  <a:gd name="T7" fmla="*/ 49 h 230"/>
                  <a:gd name="T8" fmla="*/ 57 w 179"/>
                  <a:gd name="T9" fmla="*/ 33 h 230"/>
                  <a:gd name="T10" fmla="*/ 79 w 179"/>
                  <a:gd name="T11" fmla="*/ 22 h 230"/>
                  <a:gd name="T12" fmla="*/ 102 w 179"/>
                  <a:gd name="T13" fmla="*/ 12 h 230"/>
                  <a:gd name="T14" fmla="*/ 126 w 179"/>
                  <a:gd name="T15" fmla="*/ 6 h 230"/>
                  <a:gd name="T16" fmla="*/ 151 w 179"/>
                  <a:gd name="T17" fmla="*/ 2 h 230"/>
                  <a:gd name="T18" fmla="*/ 179 w 179"/>
                  <a:gd name="T19" fmla="*/ 0 h 230"/>
                  <a:gd name="T20" fmla="*/ 179 w 179"/>
                  <a:gd name="T21" fmla="*/ 230 h 230"/>
                  <a:gd name="T22" fmla="*/ 179 w 179"/>
                  <a:gd name="T23" fmla="*/ 23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230">
                    <a:moveTo>
                      <a:pt x="179" y="230"/>
                    </a:moveTo>
                    <a:lnTo>
                      <a:pt x="0" y="85"/>
                    </a:lnTo>
                    <a:lnTo>
                      <a:pt x="18" y="65"/>
                    </a:lnTo>
                    <a:lnTo>
                      <a:pt x="37" y="49"/>
                    </a:lnTo>
                    <a:lnTo>
                      <a:pt x="57" y="33"/>
                    </a:lnTo>
                    <a:lnTo>
                      <a:pt x="79" y="22"/>
                    </a:lnTo>
                    <a:lnTo>
                      <a:pt x="102" y="12"/>
                    </a:lnTo>
                    <a:lnTo>
                      <a:pt x="126" y="6"/>
                    </a:lnTo>
                    <a:lnTo>
                      <a:pt x="151" y="2"/>
                    </a:lnTo>
                    <a:lnTo>
                      <a:pt x="179" y="0"/>
                    </a:lnTo>
                    <a:lnTo>
                      <a:pt x="179" y="230"/>
                    </a:lnTo>
                    <a:lnTo>
                      <a:pt x="179" y="230"/>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84" name="Freeform 116"/>
              <p:cNvSpPr>
                <a:spLocks/>
              </p:cNvSpPr>
              <p:nvPr/>
            </p:nvSpPr>
            <p:spPr bwMode="auto">
              <a:xfrm>
                <a:off x="2050" y="3606"/>
                <a:ext cx="179" cy="230"/>
              </a:xfrm>
              <a:custGeom>
                <a:avLst/>
                <a:gdLst>
                  <a:gd name="T0" fmla="*/ 179 w 179"/>
                  <a:gd name="T1" fmla="*/ 230 h 230"/>
                  <a:gd name="T2" fmla="*/ 0 w 179"/>
                  <a:gd name="T3" fmla="*/ 85 h 230"/>
                  <a:gd name="T4" fmla="*/ 18 w 179"/>
                  <a:gd name="T5" fmla="*/ 65 h 230"/>
                  <a:gd name="T6" fmla="*/ 37 w 179"/>
                  <a:gd name="T7" fmla="*/ 49 h 230"/>
                  <a:gd name="T8" fmla="*/ 57 w 179"/>
                  <a:gd name="T9" fmla="*/ 33 h 230"/>
                  <a:gd name="T10" fmla="*/ 79 w 179"/>
                  <a:gd name="T11" fmla="*/ 22 h 230"/>
                  <a:gd name="T12" fmla="*/ 102 w 179"/>
                  <a:gd name="T13" fmla="*/ 12 h 230"/>
                  <a:gd name="T14" fmla="*/ 126 w 179"/>
                  <a:gd name="T15" fmla="*/ 6 h 230"/>
                  <a:gd name="T16" fmla="*/ 151 w 179"/>
                  <a:gd name="T17" fmla="*/ 2 h 230"/>
                  <a:gd name="T18" fmla="*/ 179 w 179"/>
                  <a:gd name="T19" fmla="*/ 0 h 230"/>
                  <a:gd name="T20" fmla="*/ 179 w 179"/>
                  <a:gd name="T21" fmla="*/ 230 h 230"/>
                  <a:gd name="T22" fmla="*/ 179 w 179"/>
                  <a:gd name="T23" fmla="*/ 23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230">
                    <a:moveTo>
                      <a:pt x="179" y="230"/>
                    </a:moveTo>
                    <a:lnTo>
                      <a:pt x="0" y="85"/>
                    </a:lnTo>
                    <a:lnTo>
                      <a:pt x="18" y="65"/>
                    </a:lnTo>
                    <a:lnTo>
                      <a:pt x="37" y="49"/>
                    </a:lnTo>
                    <a:lnTo>
                      <a:pt x="57" y="33"/>
                    </a:lnTo>
                    <a:lnTo>
                      <a:pt x="79" y="22"/>
                    </a:lnTo>
                    <a:lnTo>
                      <a:pt x="102" y="12"/>
                    </a:lnTo>
                    <a:lnTo>
                      <a:pt x="126" y="6"/>
                    </a:lnTo>
                    <a:lnTo>
                      <a:pt x="151" y="2"/>
                    </a:lnTo>
                    <a:lnTo>
                      <a:pt x="179" y="0"/>
                    </a:lnTo>
                    <a:lnTo>
                      <a:pt x="179" y="230"/>
                    </a:lnTo>
                    <a:lnTo>
                      <a:pt x="179" y="23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85" name="Freeform 117"/>
              <p:cNvSpPr>
                <a:spLocks/>
              </p:cNvSpPr>
              <p:nvPr/>
            </p:nvSpPr>
            <p:spPr bwMode="auto">
              <a:xfrm>
                <a:off x="1999" y="3606"/>
                <a:ext cx="460" cy="460"/>
              </a:xfrm>
              <a:custGeom>
                <a:avLst/>
                <a:gdLst>
                  <a:gd name="T0" fmla="*/ 230 w 460"/>
                  <a:gd name="T1" fmla="*/ 230 h 460"/>
                  <a:gd name="T2" fmla="*/ 230 w 460"/>
                  <a:gd name="T3" fmla="*/ 0 h 460"/>
                  <a:gd name="T4" fmla="*/ 254 w 460"/>
                  <a:gd name="T5" fmla="*/ 2 h 460"/>
                  <a:gd name="T6" fmla="*/ 275 w 460"/>
                  <a:gd name="T7" fmla="*/ 4 h 460"/>
                  <a:gd name="T8" fmla="*/ 299 w 460"/>
                  <a:gd name="T9" fmla="*/ 10 h 460"/>
                  <a:gd name="T10" fmla="*/ 318 w 460"/>
                  <a:gd name="T11" fmla="*/ 18 h 460"/>
                  <a:gd name="T12" fmla="*/ 358 w 460"/>
                  <a:gd name="T13" fmla="*/ 39 h 460"/>
                  <a:gd name="T14" fmla="*/ 393 w 460"/>
                  <a:gd name="T15" fmla="*/ 67 h 460"/>
                  <a:gd name="T16" fmla="*/ 421 w 460"/>
                  <a:gd name="T17" fmla="*/ 100 h 460"/>
                  <a:gd name="T18" fmla="*/ 442 w 460"/>
                  <a:gd name="T19" fmla="*/ 140 h 460"/>
                  <a:gd name="T20" fmla="*/ 450 w 460"/>
                  <a:gd name="T21" fmla="*/ 161 h 460"/>
                  <a:gd name="T22" fmla="*/ 456 w 460"/>
                  <a:gd name="T23" fmla="*/ 183 h 460"/>
                  <a:gd name="T24" fmla="*/ 458 w 460"/>
                  <a:gd name="T25" fmla="*/ 206 h 460"/>
                  <a:gd name="T26" fmla="*/ 460 w 460"/>
                  <a:gd name="T27" fmla="*/ 230 h 460"/>
                  <a:gd name="T28" fmla="*/ 458 w 460"/>
                  <a:gd name="T29" fmla="*/ 254 h 460"/>
                  <a:gd name="T30" fmla="*/ 456 w 460"/>
                  <a:gd name="T31" fmla="*/ 275 h 460"/>
                  <a:gd name="T32" fmla="*/ 450 w 460"/>
                  <a:gd name="T33" fmla="*/ 299 h 460"/>
                  <a:gd name="T34" fmla="*/ 442 w 460"/>
                  <a:gd name="T35" fmla="*/ 318 h 460"/>
                  <a:gd name="T36" fmla="*/ 421 w 460"/>
                  <a:gd name="T37" fmla="*/ 358 h 460"/>
                  <a:gd name="T38" fmla="*/ 393 w 460"/>
                  <a:gd name="T39" fmla="*/ 393 h 460"/>
                  <a:gd name="T40" fmla="*/ 358 w 460"/>
                  <a:gd name="T41" fmla="*/ 421 h 460"/>
                  <a:gd name="T42" fmla="*/ 318 w 460"/>
                  <a:gd name="T43" fmla="*/ 442 h 460"/>
                  <a:gd name="T44" fmla="*/ 299 w 460"/>
                  <a:gd name="T45" fmla="*/ 450 h 460"/>
                  <a:gd name="T46" fmla="*/ 275 w 460"/>
                  <a:gd name="T47" fmla="*/ 456 h 460"/>
                  <a:gd name="T48" fmla="*/ 254 w 460"/>
                  <a:gd name="T49" fmla="*/ 458 h 460"/>
                  <a:gd name="T50" fmla="*/ 230 w 460"/>
                  <a:gd name="T51" fmla="*/ 460 h 460"/>
                  <a:gd name="T52" fmla="*/ 206 w 460"/>
                  <a:gd name="T53" fmla="*/ 458 h 460"/>
                  <a:gd name="T54" fmla="*/ 183 w 460"/>
                  <a:gd name="T55" fmla="*/ 456 h 460"/>
                  <a:gd name="T56" fmla="*/ 161 w 460"/>
                  <a:gd name="T57" fmla="*/ 450 h 460"/>
                  <a:gd name="T58" fmla="*/ 140 w 460"/>
                  <a:gd name="T59" fmla="*/ 442 h 460"/>
                  <a:gd name="T60" fmla="*/ 100 w 460"/>
                  <a:gd name="T61" fmla="*/ 421 h 460"/>
                  <a:gd name="T62" fmla="*/ 67 w 460"/>
                  <a:gd name="T63" fmla="*/ 393 h 460"/>
                  <a:gd name="T64" fmla="*/ 39 w 460"/>
                  <a:gd name="T65" fmla="*/ 358 h 460"/>
                  <a:gd name="T66" fmla="*/ 18 w 460"/>
                  <a:gd name="T67" fmla="*/ 318 h 460"/>
                  <a:gd name="T68" fmla="*/ 10 w 460"/>
                  <a:gd name="T69" fmla="*/ 299 h 460"/>
                  <a:gd name="T70" fmla="*/ 4 w 460"/>
                  <a:gd name="T71" fmla="*/ 275 h 460"/>
                  <a:gd name="T72" fmla="*/ 2 w 460"/>
                  <a:gd name="T73" fmla="*/ 254 h 460"/>
                  <a:gd name="T74" fmla="*/ 0 w 460"/>
                  <a:gd name="T75" fmla="*/ 230 h 460"/>
                  <a:gd name="T76" fmla="*/ 4 w 460"/>
                  <a:gd name="T77" fmla="*/ 191 h 460"/>
                  <a:gd name="T78" fmla="*/ 12 w 460"/>
                  <a:gd name="T79" fmla="*/ 153 h 460"/>
                  <a:gd name="T80" fmla="*/ 28 w 460"/>
                  <a:gd name="T81" fmla="*/ 118 h 460"/>
                  <a:gd name="T82" fmla="*/ 51 w 460"/>
                  <a:gd name="T83" fmla="*/ 85 h 460"/>
                  <a:gd name="T84" fmla="*/ 230 w 460"/>
                  <a:gd name="T85" fmla="*/ 230 h 460"/>
                  <a:gd name="T86" fmla="*/ 230 w 460"/>
                  <a:gd name="T87" fmla="*/ 23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0" h="460">
                    <a:moveTo>
                      <a:pt x="230" y="230"/>
                    </a:moveTo>
                    <a:lnTo>
                      <a:pt x="230" y="0"/>
                    </a:lnTo>
                    <a:lnTo>
                      <a:pt x="254" y="2"/>
                    </a:lnTo>
                    <a:lnTo>
                      <a:pt x="275" y="4"/>
                    </a:lnTo>
                    <a:lnTo>
                      <a:pt x="299" y="10"/>
                    </a:lnTo>
                    <a:lnTo>
                      <a:pt x="318" y="18"/>
                    </a:lnTo>
                    <a:lnTo>
                      <a:pt x="358" y="39"/>
                    </a:lnTo>
                    <a:lnTo>
                      <a:pt x="393" y="67"/>
                    </a:lnTo>
                    <a:lnTo>
                      <a:pt x="421" y="100"/>
                    </a:lnTo>
                    <a:lnTo>
                      <a:pt x="442" y="140"/>
                    </a:lnTo>
                    <a:lnTo>
                      <a:pt x="450" y="161"/>
                    </a:lnTo>
                    <a:lnTo>
                      <a:pt x="456" y="183"/>
                    </a:lnTo>
                    <a:lnTo>
                      <a:pt x="458" y="206"/>
                    </a:lnTo>
                    <a:lnTo>
                      <a:pt x="460" y="230"/>
                    </a:lnTo>
                    <a:lnTo>
                      <a:pt x="458" y="254"/>
                    </a:lnTo>
                    <a:lnTo>
                      <a:pt x="456" y="275"/>
                    </a:lnTo>
                    <a:lnTo>
                      <a:pt x="450" y="299"/>
                    </a:lnTo>
                    <a:lnTo>
                      <a:pt x="442" y="318"/>
                    </a:lnTo>
                    <a:lnTo>
                      <a:pt x="421" y="358"/>
                    </a:lnTo>
                    <a:lnTo>
                      <a:pt x="393" y="393"/>
                    </a:lnTo>
                    <a:lnTo>
                      <a:pt x="358" y="421"/>
                    </a:lnTo>
                    <a:lnTo>
                      <a:pt x="318" y="442"/>
                    </a:lnTo>
                    <a:lnTo>
                      <a:pt x="299" y="450"/>
                    </a:lnTo>
                    <a:lnTo>
                      <a:pt x="275" y="456"/>
                    </a:lnTo>
                    <a:lnTo>
                      <a:pt x="254" y="458"/>
                    </a:lnTo>
                    <a:lnTo>
                      <a:pt x="230" y="460"/>
                    </a:lnTo>
                    <a:lnTo>
                      <a:pt x="206" y="458"/>
                    </a:lnTo>
                    <a:lnTo>
                      <a:pt x="183" y="456"/>
                    </a:lnTo>
                    <a:lnTo>
                      <a:pt x="161" y="450"/>
                    </a:lnTo>
                    <a:lnTo>
                      <a:pt x="140" y="442"/>
                    </a:lnTo>
                    <a:lnTo>
                      <a:pt x="100" y="421"/>
                    </a:lnTo>
                    <a:lnTo>
                      <a:pt x="67" y="393"/>
                    </a:lnTo>
                    <a:lnTo>
                      <a:pt x="39" y="358"/>
                    </a:lnTo>
                    <a:lnTo>
                      <a:pt x="18" y="318"/>
                    </a:lnTo>
                    <a:lnTo>
                      <a:pt x="10" y="299"/>
                    </a:lnTo>
                    <a:lnTo>
                      <a:pt x="4" y="275"/>
                    </a:lnTo>
                    <a:lnTo>
                      <a:pt x="2" y="254"/>
                    </a:lnTo>
                    <a:lnTo>
                      <a:pt x="0" y="230"/>
                    </a:lnTo>
                    <a:lnTo>
                      <a:pt x="4" y="191"/>
                    </a:lnTo>
                    <a:lnTo>
                      <a:pt x="12" y="153"/>
                    </a:lnTo>
                    <a:lnTo>
                      <a:pt x="28" y="118"/>
                    </a:lnTo>
                    <a:lnTo>
                      <a:pt x="51" y="85"/>
                    </a:lnTo>
                    <a:lnTo>
                      <a:pt x="230" y="230"/>
                    </a:lnTo>
                    <a:lnTo>
                      <a:pt x="230" y="23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86" name="Freeform 118"/>
              <p:cNvSpPr>
                <a:spLocks/>
              </p:cNvSpPr>
              <p:nvPr/>
            </p:nvSpPr>
            <p:spPr bwMode="auto">
              <a:xfrm>
                <a:off x="1999" y="3606"/>
                <a:ext cx="460" cy="460"/>
              </a:xfrm>
              <a:custGeom>
                <a:avLst/>
                <a:gdLst>
                  <a:gd name="T0" fmla="*/ 230 w 460"/>
                  <a:gd name="T1" fmla="*/ 230 h 460"/>
                  <a:gd name="T2" fmla="*/ 230 w 460"/>
                  <a:gd name="T3" fmla="*/ 0 h 460"/>
                  <a:gd name="T4" fmla="*/ 254 w 460"/>
                  <a:gd name="T5" fmla="*/ 2 h 460"/>
                  <a:gd name="T6" fmla="*/ 275 w 460"/>
                  <a:gd name="T7" fmla="*/ 4 h 460"/>
                  <a:gd name="T8" fmla="*/ 299 w 460"/>
                  <a:gd name="T9" fmla="*/ 10 h 460"/>
                  <a:gd name="T10" fmla="*/ 318 w 460"/>
                  <a:gd name="T11" fmla="*/ 18 h 460"/>
                  <a:gd name="T12" fmla="*/ 358 w 460"/>
                  <a:gd name="T13" fmla="*/ 39 h 460"/>
                  <a:gd name="T14" fmla="*/ 393 w 460"/>
                  <a:gd name="T15" fmla="*/ 67 h 460"/>
                  <a:gd name="T16" fmla="*/ 421 w 460"/>
                  <a:gd name="T17" fmla="*/ 100 h 460"/>
                  <a:gd name="T18" fmla="*/ 442 w 460"/>
                  <a:gd name="T19" fmla="*/ 140 h 460"/>
                  <a:gd name="T20" fmla="*/ 450 w 460"/>
                  <a:gd name="T21" fmla="*/ 161 h 460"/>
                  <a:gd name="T22" fmla="*/ 456 w 460"/>
                  <a:gd name="T23" fmla="*/ 183 h 460"/>
                  <a:gd name="T24" fmla="*/ 458 w 460"/>
                  <a:gd name="T25" fmla="*/ 206 h 460"/>
                  <a:gd name="T26" fmla="*/ 460 w 460"/>
                  <a:gd name="T27" fmla="*/ 230 h 460"/>
                  <a:gd name="T28" fmla="*/ 458 w 460"/>
                  <a:gd name="T29" fmla="*/ 254 h 460"/>
                  <a:gd name="T30" fmla="*/ 456 w 460"/>
                  <a:gd name="T31" fmla="*/ 275 h 460"/>
                  <a:gd name="T32" fmla="*/ 450 w 460"/>
                  <a:gd name="T33" fmla="*/ 299 h 460"/>
                  <a:gd name="T34" fmla="*/ 442 w 460"/>
                  <a:gd name="T35" fmla="*/ 318 h 460"/>
                  <a:gd name="T36" fmla="*/ 421 w 460"/>
                  <a:gd name="T37" fmla="*/ 358 h 460"/>
                  <a:gd name="T38" fmla="*/ 393 w 460"/>
                  <a:gd name="T39" fmla="*/ 393 h 460"/>
                  <a:gd name="T40" fmla="*/ 358 w 460"/>
                  <a:gd name="T41" fmla="*/ 421 h 460"/>
                  <a:gd name="T42" fmla="*/ 318 w 460"/>
                  <a:gd name="T43" fmla="*/ 442 h 460"/>
                  <a:gd name="T44" fmla="*/ 299 w 460"/>
                  <a:gd name="T45" fmla="*/ 450 h 460"/>
                  <a:gd name="T46" fmla="*/ 275 w 460"/>
                  <a:gd name="T47" fmla="*/ 456 h 460"/>
                  <a:gd name="T48" fmla="*/ 254 w 460"/>
                  <a:gd name="T49" fmla="*/ 458 h 460"/>
                  <a:gd name="T50" fmla="*/ 230 w 460"/>
                  <a:gd name="T51" fmla="*/ 460 h 460"/>
                  <a:gd name="T52" fmla="*/ 206 w 460"/>
                  <a:gd name="T53" fmla="*/ 458 h 460"/>
                  <a:gd name="T54" fmla="*/ 183 w 460"/>
                  <a:gd name="T55" fmla="*/ 456 h 460"/>
                  <a:gd name="T56" fmla="*/ 161 w 460"/>
                  <a:gd name="T57" fmla="*/ 450 h 460"/>
                  <a:gd name="T58" fmla="*/ 140 w 460"/>
                  <a:gd name="T59" fmla="*/ 442 h 460"/>
                  <a:gd name="T60" fmla="*/ 100 w 460"/>
                  <a:gd name="T61" fmla="*/ 421 h 460"/>
                  <a:gd name="T62" fmla="*/ 67 w 460"/>
                  <a:gd name="T63" fmla="*/ 393 h 460"/>
                  <a:gd name="T64" fmla="*/ 39 w 460"/>
                  <a:gd name="T65" fmla="*/ 358 h 460"/>
                  <a:gd name="T66" fmla="*/ 18 w 460"/>
                  <a:gd name="T67" fmla="*/ 318 h 460"/>
                  <a:gd name="T68" fmla="*/ 10 w 460"/>
                  <a:gd name="T69" fmla="*/ 299 h 460"/>
                  <a:gd name="T70" fmla="*/ 4 w 460"/>
                  <a:gd name="T71" fmla="*/ 275 h 460"/>
                  <a:gd name="T72" fmla="*/ 2 w 460"/>
                  <a:gd name="T73" fmla="*/ 254 h 460"/>
                  <a:gd name="T74" fmla="*/ 0 w 460"/>
                  <a:gd name="T75" fmla="*/ 230 h 460"/>
                  <a:gd name="T76" fmla="*/ 4 w 460"/>
                  <a:gd name="T77" fmla="*/ 191 h 460"/>
                  <a:gd name="T78" fmla="*/ 12 w 460"/>
                  <a:gd name="T79" fmla="*/ 153 h 460"/>
                  <a:gd name="T80" fmla="*/ 28 w 460"/>
                  <a:gd name="T81" fmla="*/ 118 h 460"/>
                  <a:gd name="T82" fmla="*/ 51 w 460"/>
                  <a:gd name="T83" fmla="*/ 85 h 460"/>
                  <a:gd name="T84" fmla="*/ 230 w 460"/>
                  <a:gd name="T85" fmla="*/ 230 h 460"/>
                  <a:gd name="T86" fmla="*/ 230 w 460"/>
                  <a:gd name="T87" fmla="*/ 23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0" h="460">
                    <a:moveTo>
                      <a:pt x="230" y="230"/>
                    </a:moveTo>
                    <a:lnTo>
                      <a:pt x="230" y="0"/>
                    </a:lnTo>
                    <a:lnTo>
                      <a:pt x="254" y="2"/>
                    </a:lnTo>
                    <a:lnTo>
                      <a:pt x="275" y="4"/>
                    </a:lnTo>
                    <a:lnTo>
                      <a:pt x="299" y="10"/>
                    </a:lnTo>
                    <a:lnTo>
                      <a:pt x="318" y="18"/>
                    </a:lnTo>
                    <a:lnTo>
                      <a:pt x="358" y="39"/>
                    </a:lnTo>
                    <a:lnTo>
                      <a:pt x="393" y="67"/>
                    </a:lnTo>
                    <a:lnTo>
                      <a:pt x="421" y="100"/>
                    </a:lnTo>
                    <a:lnTo>
                      <a:pt x="442" y="140"/>
                    </a:lnTo>
                    <a:lnTo>
                      <a:pt x="450" y="161"/>
                    </a:lnTo>
                    <a:lnTo>
                      <a:pt x="456" y="183"/>
                    </a:lnTo>
                    <a:lnTo>
                      <a:pt x="458" y="206"/>
                    </a:lnTo>
                    <a:lnTo>
                      <a:pt x="460" y="230"/>
                    </a:lnTo>
                    <a:lnTo>
                      <a:pt x="458" y="254"/>
                    </a:lnTo>
                    <a:lnTo>
                      <a:pt x="456" y="275"/>
                    </a:lnTo>
                    <a:lnTo>
                      <a:pt x="450" y="299"/>
                    </a:lnTo>
                    <a:lnTo>
                      <a:pt x="442" y="318"/>
                    </a:lnTo>
                    <a:lnTo>
                      <a:pt x="421" y="358"/>
                    </a:lnTo>
                    <a:lnTo>
                      <a:pt x="393" y="393"/>
                    </a:lnTo>
                    <a:lnTo>
                      <a:pt x="358" y="421"/>
                    </a:lnTo>
                    <a:lnTo>
                      <a:pt x="318" y="442"/>
                    </a:lnTo>
                    <a:lnTo>
                      <a:pt x="299" y="450"/>
                    </a:lnTo>
                    <a:lnTo>
                      <a:pt x="275" y="456"/>
                    </a:lnTo>
                    <a:lnTo>
                      <a:pt x="254" y="458"/>
                    </a:lnTo>
                    <a:lnTo>
                      <a:pt x="230" y="460"/>
                    </a:lnTo>
                    <a:lnTo>
                      <a:pt x="206" y="458"/>
                    </a:lnTo>
                    <a:lnTo>
                      <a:pt x="183" y="456"/>
                    </a:lnTo>
                    <a:lnTo>
                      <a:pt x="161" y="450"/>
                    </a:lnTo>
                    <a:lnTo>
                      <a:pt x="140" y="442"/>
                    </a:lnTo>
                    <a:lnTo>
                      <a:pt x="100" y="421"/>
                    </a:lnTo>
                    <a:lnTo>
                      <a:pt x="67" y="393"/>
                    </a:lnTo>
                    <a:lnTo>
                      <a:pt x="39" y="358"/>
                    </a:lnTo>
                    <a:lnTo>
                      <a:pt x="18" y="318"/>
                    </a:lnTo>
                    <a:lnTo>
                      <a:pt x="10" y="299"/>
                    </a:lnTo>
                    <a:lnTo>
                      <a:pt x="4" y="275"/>
                    </a:lnTo>
                    <a:lnTo>
                      <a:pt x="2" y="254"/>
                    </a:lnTo>
                    <a:lnTo>
                      <a:pt x="0" y="230"/>
                    </a:lnTo>
                    <a:lnTo>
                      <a:pt x="4" y="191"/>
                    </a:lnTo>
                    <a:lnTo>
                      <a:pt x="12" y="153"/>
                    </a:lnTo>
                    <a:lnTo>
                      <a:pt x="28" y="118"/>
                    </a:lnTo>
                    <a:lnTo>
                      <a:pt x="51" y="85"/>
                    </a:lnTo>
                    <a:lnTo>
                      <a:pt x="230" y="230"/>
                    </a:lnTo>
                    <a:lnTo>
                      <a:pt x="230" y="23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287" name="Rectangle 119"/>
            <p:cNvSpPr>
              <a:spLocks noChangeArrowheads="1"/>
            </p:cNvSpPr>
            <p:nvPr/>
          </p:nvSpPr>
          <p:spPr bwMode="auto">
            <a:xfrm>
              <a:off x="4901" y="1794"/>
              <a:ext cx="45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Bwiru (6)</a:t>
              </a:r>
            </a:p>
          </p:txBody>
        </p:sp>
      </p:grpSp>
      <p:grpSp>
        <p:nvGrpSpPr>
          <p:cNvPr id="7288" name="Group 120"/>
          <p:cNvGrpSpPr>
            <a:grpSpLocks noChangeAspect="1"/>
          </p:cNvGrpSpPr>
          <p:nvPr/>
        </p:nvGrpSpPr>
        <p:grpSpPr bwMode="auto">
          <a:xfrm>
            <a:off x="503238" y="3754439"/>
            <a:ext cx="841533" cy="1072991"/>
            <a:chOff x="317" y="2299"/>
            <a:chExt cx="589" cy="751"/>
          </a:xfrm>
        </p:grpSpPr>
        <p:grpSp>
          <p:nvGrpSpPr>
            <p:cNvPr id="7289" name="Group 121"/>
            <p:cNvGrpSpPr>
              <a:grpSpLocks noChangeAspect="1"/>
            </p:cNvGrpSpPr>
            <p:nvPr/>
          </p:nvGrpSpPr>
          <p:grpSpPr bwMode="auto">
            <a:xfrm>
              <a:off x="317" y="2299"/>
              <a:ext cx="589" cy="589"/>
              <a:chOff x="2168" y="618"/>
              <a:chExt cx="537" cy="537"/>
            </a:xfrm>
          </p:grpSpPr>
          <p:sp>
            <p:nvSpPr>
              <p:cNvPr id="7290" name="Freeform 122"/>
              <p:cNvSpPr>
                <a:spLocks noChangeAspect="1"/>
              </p:cNvSpPr>
              <p:nvPr/>
            </p:nvSpPr>
            <p:spPr bwMode="auto">
              <a:xfrm>
                <a:off x="2388" y="618"/>
                <a:ext cx="50" cy="270"/>
              </a:xfrm>
              <a:custGeom>
                <a:avLst/>
                <a:gdLst>
                  <a:gd name="T0" fmla="*/ 50 w 50"/>
                  <a:gd name="T1" fmla="*/ 270 h 270"/>
                  <a:gd name="T2" fmla="*/ 0 w 50"/>
                  <a:gd name="T3" fmla="*/ 4 h 270"/>
                  <a:gd name="T4" fmla="*/ 25 w 50"/>
                  <a:gd name="T5" fmla="*/ 0 h 270"/>
                  <a:gd name="T6" fmla="*/ 50 w 50"/>
                  <a:gd name="T7" fmla="*/ 0 h 270"/>
                  <a:gd name="T8" fmla="*/ 50 w 50"/>
                  <a:gd name="T9" fmla="*/ 270 h 270"/>
                  <a:gd name="T10" fmla="*/ 50 w 50"/>
                  <a:gd name="T11" fmla="*/ 270 h 270"/>
                </a:gdLst>
                <a:ahLst/>
                <a:cxnLst>
                  <a:cxn ang="0">
                    <a:pos x="T0" y="T1"/>
                  </a:cxn>
                  <a:cxn ang="0">
                    <a:pos x="T2" y="T3"/>
                  </a:cxn>
                  <a:cxn ang="0">
                    <a:pos x="T4" y="T5"/>
                  </a:cxn>
                  <a:cxn ang="0">
                    <a:pos x="T6" y="T7"/>
                  </a:cxn>
                  <a:cxn ang="0">
                    <a:pos x="T8" y="T9"/>
                  </a:cxn>
                  <a:cxn ang="0">
                    <a:pos x="T10" y="T11"/>
                  </a:cxn>
                </a:cxnLst>
                <a:rect l="0" t="0" r="r" b="b"/>
                <a:pathLst>
                  <a:path w="50" h="270">
                    <a:moveTo>
                      <a:pt x="50" y="270"/>
                    </a:moveTo>
                    <a:lnTo>
                      <a:pt x="0" y="4"/>
                    </a:lnTo>
                    <a:lnTo>
                      <a:pt x="25" y="0"/>
                    </a:lnTo>
                    <a:lnTo>
                      <a:pt x="50" y="0"/>
                    </a:lnTo>
                    <a:lnTo>
                      <a:pt x="50" y="270"/>
                    </a:lnTo>
                    <a:lnTo>
                      <a:pt x="50" y="270"/>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91" name="Freeform 123"/>
              <p:cNvSpPr>
                <a:spLocks noChangeAspect="1"/>
              </p:cNvSpPr>
              <p:nvPr/>
            </p:nvSpPr>
            <p:spPr bwMode="auto">
              <a:xfrm>
                <a:off x="2388" y="618"/>
                <a:ext cx="50" cy="270"/>
              </a:xfrm>
              <a:custGeom>
                <a:avLst/>
                <a:gdLst>
                  <a:gd name="T0" fmla="*/ 50 w 50"/>
                  <a:gd name="T1" fmla="*/ 270 h 270"/>
                  <a:gd name="T2" fmla="*/ 0 w 50"/>
                  <a:gd name="T3" fmla="*/ 4 h 270"/>
                  <a:gd name="T4" fmla="*/ 25 w 50"/>
                  <a:gd name="T5" fmla="*/ 0 h 270"/>
                  <a:gd name="T6" fmla="*/ 50 w 50"/>
                  <a:gd name="T7" fmla="*/ 0 h 270"/>
                  <a:gd name="T8" fmla="*/ 50 w 50"/>
                  <a:gd name="T9" fmla="*/ 270 h 270"/>
                  <a:gd name="T10" fmla="*/ 50 w 50"/>
                  <a:gd name="T11" fmla="*/ 270 h 270"/>
                </a:gdLst>
                <a:ahLst/>
                <a:cxnLst>
                  <a:cxn ang="0">
                    <a:pos x="T0" y="T1"/>
                  </a:cxn>
                  <a:cxn ang="0">
                    <a:pos x="T2" y="T3"/>
                  </a:cxn>
                  <a:cxn ang="0">
                    <a:pos x="T4" y="T5"/>
                  </a:cxn>
                  <a:cxn ang="0">
                    <a:pos x="T6" y="T7"/>
                  </a:cxn>
                  <a:cxn ang="0">
                    <a:pos x="T8" y="T9"/>
                  </a:cxn>
                  <a:cxn ang="0">
                    <a:pos x="T10" y="T11"/>
                  </a:cxn>
                </a:cxnLst>
                <a:rect l="0" t="0" r="r" b="b"/>
                <a:pathLst>
                  <a:path w="50" h="270">
                    <a:moveTo>
                      <a:pt x="50" y="270"/>
                    </a:moveTo>
                    <a:lnTo>
                      <a:pt x="0" y="4"/>
                    </a:lnTo>
                    <a:lnTo>
                      <a:pt x="25" y="0"/>
                    </a:lnTo>
                    <a:lnTo>
                      <a:pt x="50" y="0"/>
                    </a:lnTo>
                    <a:lnTo>
                      <a:pt x="50" y="270"/>
                    </a:lnTo>
                    <a:lnTo>
                      <a:pt x="50" y="27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92" name="Freeform 124"/>
              <p:cNvSpPr>
                <a:spLocks noChangeAspect="1"/>
              </p:cNvSpPr>
              <p:nvPr/>
            </p:nvSpPr>
            <p:spPr bwMode="auto">
              <a:xfrm>
                <a:off x="2337" y="622"/>
                <a:ext cx="101" cy="266"/>
              </a:xfrm>
              <a:custGeom>
                <a:avLst/>
                <a:gdLst>
                  <a:gd name="T0" fmla="*/ 101 w 101"/>
                  <a:gd name="T1" fmla="*/ 266 h 266"/>
                  <a:gd name="T2" fmla="*/ 0 w 101"/>
                  <a:gd name="T3" fmla="*/ 14 h 266"/>
                  <a:gd name="T4" fmla="*/ 26 w 101"/>
                  <a:gd name="T5" fmla="*/ 7 h 266"/>
                  <a:gd name="T6" fmla="*/ 51 w 101"/>
                  <a:gd name="T7" fmla="*/ 0 h 266"/>
                  <a:gd name="T8" fmla="*/ 101 w 101"/>
                  <a:gd name="T9" fmla="*/ 266 h 266"/>
                  <a:gd name="T10" fmla="*/ 101 w 101"/>
                  <a:gd name="T11" fmla="*/ 266 h 266"/>
                </a:gdLst>
                <a:ahLst/>
                <a:cxnLst>
                  <a:cxn ang="0">
                    <a:pos x="T0" y="T1"/>
                  </a:cxn>
                  <a:cxn ang="0">
                    <a:pos x="T2" y="T3"/>
                  </a:cxn>
                  <a:cxn ang="0">
                    <a:pos x="T4" y="T5"/>
                  </a:cxn>
                  <a:cxn ang="0">
                    <a:pos x="T6" y="T7"/>
                  </a:cxn>
                  <a:cxn ang="0">
                    <a:pos x="T8" y="T9"/>
                  </a:cxn>
                  <a:cxn ang="0">
                    <a:pos x="T10" y="T11"/>
                  </a:cxn>
                </a:cxnLst>
                <a:rect l="0" t="0" r="r" b="b"/>
                <a:pathLst>
                  <a:path w="101" h="266">
                    <a:moveTo>
                      <a:pt x="101" y="266"/>
                    </a:moveTo>
                    <a:lnTo>
                      <a:pt x="0" y="14"/>
                    </a:lnTo>
                    <a:lnTo>
                      <a:pt x="26" y="7"/>
                    </a:lnTo>
                    <a:lnTo>
                      <a:pt x="51" y="0"/>
                    </a:lnTo>
                    <a:lnTo>
                      <a:pt x="101" y="266"/>
                    </a:lnTo>
                    <a:lnTo>
                      <a:pt x="101" y="266"/>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93" name="Freeform 125"/>
              <p:cNvSpPr>
                <a:spLocks noChangeAspect="1"/>
              </p:cNvSpPr>
              <p:nvPr/>
            </p:nvSpPr>
            <p:spPr bwMode="auto">
              <a:xfrm>
                <a:off x="2337" y="622"/>
                <a:ext cx="101" cy="266"/>
              </a:xfrm>
              <a:custGeom>
                <a:avLst/>
                <a:gdLst>
                  <a:gd name="T0" fmla="*/ 101 w 101"/>
                  <a:gd name="T1" fmla="*/ 266 h 266"/>
                  <a:gd name="T2" fmla="*/ 0 w 101"/>
                  <a:gd name="T3" fmla="*/ 14 h 266"/>
                  <a:gd name="T4" fmla="*/ 26 w 101"/>
                  <a:gd name="T5" fmla="*/ 7 h 266"/>
                  <a:gd name="T6" fmla="*/ 51 w 101"/>
                  <a:gd name="T7" fmla="*/ 0 h 266"/>
                  <a:gd name="T8" fmla="*/ 101 w 101"/>
                  <a:gd name="T9" fmla="*/ 266 h 266"/>
                  <a:gd name="T10" fmla="*/ 101 w 101"/>
                  <a:gd name="T11" fmla="*/ 266 h 266"/>
                </a:gdLst>
                <a:ahLst/>
                <a:cxnLst>
                  <a:cxn ang="0">
                    <a:pos x="T0" y="T1"/>
                  </a:cxn>
                  <a:cxn ang="0">
                    <a:pos x="T2" y="T3"/>
                  </a:cxn>
                  <a:cxn ang="0">
                    <a:pos x="T4" y="T5"/>
                  </a:cxn>
                  <a:cxn ang="0">
                    <a:pos x="T6" y="T7"/>
                  </a:cxn>
                  <a:cxn ang="0">
                    <a:pos x="T8" y="T9"/>
                  </a:cxn>
                  <a:cxn ang="0">
                    <a:pos x="T10" y="T11"/>
                  </a:cxn>
                </a:cxnLst>
                <a:rect l="0" t="0" r="r" b="b"/>
                <a:pathLst>
                  <a:path w="101" h="266">
                    <a:moveTo>
                      <a:pt x="101" y="266"/>
                    </a:moveTo>
                    <a:lnTo>
                      <a:pt x="0" y="14"/>
                    </a:lnTo>
                    <a:lnTo>
                      <a:pt x="26" y="7"/>
                    </a:lnTo>
                    <a:lnTo>
                      <a:pt x="51" y="0"/>
                    </a:lnTo>
                    <a:lnTo>
                      <a:pt x="101" y="266"/>
                    </a:lnTo>
                    <a:lnTo>
                      <a:pt x="101" y="266"/>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94" name="Freeform 126"/>
              <p:cNvSpPr>
                <a:spLocks noChangeAspect="1"/>
              </p:cNvSpPr>
              <p:nvPr/>
            </p:nvSpPr>
            <p:spPr bwMode="auto">
              <a:xfrm>
                <a:off x="2168" y="636"/>
                <a:ext cx="270" cy="515"/>
              </a:xfrm>
              <a:custGeom>
                <a:avLst/>
                <a:gdLst>
                  <a:gd name="T0" fmla="*/ 270 w 270"/>
                  <a:gd name="T1" fmla="*/ 252 h 515"/>
                  <a:gd name="T2" fmla="*/ 213 w 270"/>
                  <a:gd name="T3" fmla="*/ 515 h 515"/>
                  <a:gd name="T4" fmla="*/ 162 w 270"/>
                  <a:gd name="T5" fmla="*/ 497 h 515"/>
                  <a:gd name="T6" fmla="*/ 115 w 270"/>
                  <a:gd name="T7" fmla="*/ 472 h 515"/>
                  <a:gd name="T8" fmla="*/ 76 w 270"/>
                  <a:gd name="T9" fmla="*/ 440 h 515"/>
                  <a:gd name="T10" fmla="*/ 43 w 270"/>
                  <a:gd name="T11" fmla="*/ 400 h 515"/>
                  <a:gd name="T12" fmla="*/ 22 w 270"/>
                  <a:gd name="T13" fmla="*/ 353 h 515"/>
                  <a:gd name="T14" fmla="*/ 7 w 270"/>
                  <a:gd name="T15" fmla="*/ 303 h 515"/>
                  <a:gd name="T16" fmla="*/ 0 w 270"/>
                  <a:gd name="T17" fmla="*/ 249 h 515"/>
                  <a:gd name="T18" fmla="*/ 4 w 270"/>
                  <a:gd name="T19" fmla="*/ 195 h 515"/>
                  <a:gd name="T20" fmla="*/ 25 w 270"/>
                  <a:gd name="T21" fmla="*/ 130 h 515"/>
                  <a:gd name="T22" fmla="*/ 61 w 270"/>
                  <a:gd name="T23" fmla="*/ 76 h 515"/>
                  <a:gd name="T24" fmla="*/ 112 w 270"/>
                  <a:gd name="T25" fmla="*/ 32 h 515"/>
                  <a:gd name="T26" fmla="*/ 169 w 270"/>
                  <a:gd name="T27" fmla="*/ 0 h 515"/>
                  <a:gd name="T28" fmla="*/ 270 w 270"/>
                  <a:gd name="T29" fmla="*/ 252 h 515"/>
                  <a:gd name="T30" fmla="*/ 270 w 270"/>
                  <a:gd name="T31" fmla="*/ 252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515">
                    <a:moveTo>
                      <a:pt x="270" y="252"/>
                    </a:moveTo>
                    <a:lnTo>
                      <a:pt x="213" y="515"/>
                    </a:lnTo>
                    <a:lnTo>
                      <a:pt x="162" y="497"/>
                    </a:lnTo>
                    <a:lnTo>
                      <a:pt x="115" y="472"/>
                    </a:lnTo>
                    <a:lnTo>
                      <a:pt x="76" y="440"/>
                    </a:lnTo>
                    <a:lnTo>
                      <a:pt x="43" y="400"/>
                    </a:lnTo>
                    <a:lnTo>
                      <a:pt x="22" y="353"/>
                    </a:lnTo>
                    <a:lnTo>
                      <a:pt x="7" y="303"/>
                    </a:lnTo>
                    <a:lnTo>
                      <a:pt x="0" y="249"/>
                    </a:lnTo>
                    <a:lnTo>
                      <a:pt x="4" y="195"/>
                    </a:lnTo>
                    <a:lnTo>
                      <a:pt x="25" y="130"/>
                    </a:lnTo>
                    <a:lnTo>
                      <a:pt x="61" y="76"/>
                    </a:lnTo>
                    <a:lnTo>
                      <a:pt x="112" y="32"/>
                    </a:lnTo>
                    <a:lnTo>
                      <a:pt x="169" y="0"/>
                    </a:lnTo>
                    <a:lnTo>
                      <a:pt x="270" y="252"/>
                    </a:lnTo>
                    <a:lnTo>
                      <a:pt x="270" y="25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95" name="Freeform 127"/>
              <p:cNvSpPr>
                <a:spLocks noChangeAspect="1"/>
              </p:cNvSpPr>
              <p:nvPr/>
            </p:nvSpPr>
            <p:spPr bwMode="auto">
              <a:xfrm>
                <a:off x="2168" y="636"/>
                <a:ext cx="270" cy="515"/>
              </a:xfrm>
              <a:custGeom>
                <a:avLst/>
                <a:gdLst>
                  <a:gd name="T0" fmla="*/ 270 w 270"/>
                  <a:gd name="T1" fmla="*/ 252 h 515"/>
                  <a:gd name="T2" fmla="*/ 213 w 270"/>
                  <a:gd name="T3" fmla="*/ 515 h 515"/>
                  <a:gd name="T4" fmla="*/ 162 w 270"/>
                  <a:gd name="T5" fmla="*/ 497 h 515"/>
                  <a:gd name="T6" fmla="*/ 115 w 270"/>
                  <a:gd name="T7" fmla="*/ 472 h 515"/>
                  <a:gd name="T8" fmla="*/ 76 w 270"/>
                  <a:gd name="T9" fmla="*/ 440 h 515"/>
                  <a:gd name="T10" fmla="*/ 43 w 270"/>
                  <a:gd name="T11" fmla="*/ 400 h 515"/>
                  <a:gd name="T12" fmla="*/ 22 w 270"/>
                  <a:gd name="T13" fmla="*/ 353 h 515"/>
                  <a:gd name="T14" fmla="*/ 7 w 270"/>
                  <a:gd name="T15" fmla="*/ 303 h 515"/>
                  <a:gd name="T16" fmla="*/ 0 w 270"/>
                  <a:gd name="T17" fmla="*/ 249 h 515"/>
                  <a:gd name="T18" fmla="*/ 4 w 270"/>
                  <a:gd name="T19" fmla="*/ 195 h 515"/>
                  <a:gd name="T20" fmla="*/ 25 w 270"/>
                  <a:gd name="T21" fmla="*/ 130 h 515"/>
                  <a:gd name="T22" fmla="*/ 61 w 270"/>
                  <a:gd name="T23" fmla="*/ 76 h 515"/>
                  <a:gd name="T24" fmla="*/ 112 w 270"/>
                  <a:gd name="T25" fmla="*/ 32 h 515"/>
                  <a:gd name="T26" fmla="*/ 169 w 270"/>
                  <a:gd name="T27" fmla="*/ 0 h 515"/>
                  <a:gd name="T28" fmla="*/ 270 w 270"/>
                  <a:gd name="T29" fmla="*/ 252 h 515"/>
                  <a:gd name="T30" fmla="*/ 270 w 270"/>
                  <a:gd name="T31" fmla="*/ 252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0" h="515">
                    <a:moveTo>
                      <a:pt x="270" y="252"/>
                    </a:moveTo>
                    <a:lnTo>
                      <a:pt x="213" y="515"/>
                    </a:lnTo>
                    <a:lnTo>
                      <a:pt x="162" y="497"/>
                    </a:lnTo>
                    <a:lnTo>
                      <a:pt x="115" y="472"/>
                    </a:lnTo>
                    <a:lnTo>
                      <a:pt x="76" y="440"/>
                    </a:lnTo>
                    <a:lnTo>
                      <a:pt x="43" y="400"/>
                    </a:lnTo>
                    <a:lnTo>
                      <a:pt x="22" y="353"/>
                    </a:lnTo>
                    <a:lnTo>
                      <a:pt x="7" y="303"/>
                    </a:lnTo>
                    <a:lnTo>
                      <a:pt x="0" y="249"/>
                    </a:lnTo>
                    <a:lnTo>
                      <a:pt x="4" y="195"/>
                    </a:lnTo>
                    <a:lnTo>
                      <a:pt x="25" y="130"/>
                    </a:lnTo>
                    <a:lnTo>
                      <a:pt x="61" y="76"/>
                    </a:lnTo>
                    <a:lnTo>
                      <a:pt x="112" y="32"/>
                    </a:lnTo>
                    <a:lnTo>
                      <a:pt x="169" y="0"/>
                    </a:lnTo>
                    <a:lnTo>
                      <a:pt x="270" y="252"/>
                    </a:lnTo>
                    <a:lnTo>
                      <a:pt x="270" y="252"/>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296" name="Freeform 128"/>
              <p:cNvSpPr>
                <a:spLocks noChangeAspect="1"/>
              </p:cNvSpPr>
              <p:nvPr/>
            </p:nvSpPr>
            <p:spPr bwMode="auto">
              <a:xfrm>
                <a:off x="2381" y="618"/>
                <a:ext cx="324" cy="537"/>
              </a:xfrm>
              <a:custGeom>
                <a:avLst/>
                <a:gdLst>
                  <a:gd name="T0" fmla="*/ 57 w 324"/>
                  <a:gd name="T1" fmla="*/ 270 h 537"/>
                  <a:gd name="T2" fmla="*/ 57 w 324"/>
                  <a:gd name="T3" fmla="*/ 0 h 537"/>
                  <a:gd name="T4" fmla="*/ 111 w 324"/>
                  <a:gd name="T5" fmla="*/ 7 h 537"/>
                  <a:gd name="T6" fmla="*/ 162 w 324"/>
                  <a:gd name="T7" fmla="*/ 22 h 537"/>
                  <a:gd name="T8" fmla="*/ 205 w 324"/>
                  <a:gd name="T9" fmla="*/ 47 h 537"/>
                  <a:gd name="T10" fmla="*/ 245 w 324"/>
                  <a:gd name="T11" fmla="*/ 79 h 537"/>
                  <a:gd name="T12" fmla="*/ 277 w 324"/>
                  <a:gd name="T13" fmla="*/ 119 h 537"/>
                  <a:gd name="T14" fmla="*/ 302 w 324"/>
                  <a:gd name="T15" fmla="*/ 166 h 537"/>
                  <a:gd name="T16" fmla="*/ 320 w 324"/>
                  <a:gd name="T17" fmla="*/ 216 h 537"/>
                  <a:gd name="T18" fmla="*/ 324 w 324"/>
                  <a:gd name="T19" fmla="*/ 270 h 537"/>
                  <a:gd name="T20" fmla="*/ 320 w 324"/>
                  <a:gd name="T21" fmla="*/ 324 h 537"/>
                  <a:gd name="T22" fmla="*/ 302 w 324"/>
                  <a:gd name="T23" fmla="*/ 375 h 537"/>
                  <a:gd name="T24" fmla="*/ 277 w 324"/>
                  <a:gd name="T25" fmla="*/ 418 h 537"/>
                  <a:gd name="T26" fmla="*/ 245 w 324"/>
                  <a:gd name="T27" fmla="*/ 458 h 537"/>
                  <a:gd name="T28" fmla="*/ 205 w 324"/>
                  <a:gd name="T29" fmla="*/ 490 h 537"/>
                  <a:gd name="T30" fmla="*/ 162 w 324"/>
                  <a:gd name="T31" fmla="*/ 515 h 537"/>
                  <a:gd name="T32" fmla="*/ 111 w 324"/>
                  <a:gd name="T33" fmla="*/ 533 h 537"/>
                  <a:gd name="T34" fmla="*/ 57 w 324"/>
                  <a:gd name="T35" fmla="*/ 537 h 537"/>
                  <a:gd name="T36" fmla="*/ 28 w 324"/>
                  <a:gd name="T37" fmla="*/ 537 h 537"/>
                  <a:gd name="T38" fmla="*/ 0 w 324"/>
                  <a:gd name="T39" fmla="*/ 533 h 537"/>
                  <a:gd name="T40" fmla="*/ 57 w 324"/>
                  <a:gd name="T41" fmla="*/ 270 h 537"/>
                  <a:gd name="T42" fmla="*/ 57 w 324"/>
                  <a:gd name="T43" fmla="*/ 270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4" h="537">
                    <a:moveTo>
                      <a:pt x="57" y="270"/>
                    </a:moveTo>
                    <a:lnTo>
                      <a:pt x="57" y="0"/>
                    </a:lnTo>
                    <a:lnTo>
                      <a:pt x="111" y="7"/>
                    </a:lnTo>
                    <a:lnTo>
                      <a:pt x="162" y="22"/>
                    </a:lnTo>
                    <a:lnTo>
                      <a:pt x="205" y="47"/>
                    </a:lnTo>
                    <a:lnTo>
                      <a:pt x="245" y="79"/>
                    </a:lnTo>
                    <a:lnTo>
                      <a:pt x="277" y="119"/>
                    </a:lnTo>
                    <a:lnTo>
                      <a:pt x="302" y="166"/>
                    </a:lnTo>
                    <a:lnTo>
                      <a:pt x="320" y="216"/>
                    </a:lnTo>
                    <a:lnTo>
                      <a:pt x="324" y="270"/>
                    </a:lnTo>
                    <a:lnTo>
                      <a:pt x="320" y="324"/>
                    </a:lnTo>
                    <a:lnTo>
                      <a:pt x="302" y="375"/>
                    </a:lnTo>
                    <a:lnTo>
                      <a:pt x="277" y="418"/>
                    </a:lnTo>
                    <a:lnTo>
                      <a:pt x="245" y="458"/>
                    </a:lnTo>
                    <a:lnTo>
                      <a:pt x="205" y="490"/>
                    </a:lnTo>
                    <a:lnTo>
                      <a:pt x="162" y="515"/>
                    </a:lnTo>
                    <a:lnTo>
                      <a:pt x="111" y="533"/>
                    </a:lnTo>
                    <a:lnTo>
                      <a:pt x="57" y="537"/>
                    </a:lnTo>
                    <a:lnTo>
                      <a:pt x="28" y="537"/>
                    </a:lnTo>
                    <a:lnTo>
                      <a:pt x="0" y="533"/>
                    </a:lnTo>
                    <a:lnTo>
                      <a:pt x="57" y="270"/>
                    </a:lnTo>
                    <a:lnTo>
                      <a:pt x="57" y="27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297" name="Freeform 129"/>
              <p:cNvSpPr>
                <a:spLocks noChangeAspect="1"/>
              </p:cNvSpPr>
              <p:nvPr/>
            </p:nvSpPr>
            <p:spPr bwMode="auto">
              <a:xfrm>
                <a:off x="2381" y="618"/>
                <a:ext cx="324" cy="537"/>
              </a:xfrm>
              <a:custGeom>
                <a:avLst/>
                <a:gdLst>
                  <a:gd name="T0" fmla="*/ 57 w 324"/>
                  <a:gd name="T1" fmla="*/ 270 h 537"/>
                  <a:gd name="T2" fmla="*/ 57 w 324"/>
                  <a:gd name="T3" fmla="*/ 0 h 537"/>
                  <a:gd name="T4" fmla="*/ 111 w 324"/>
                  <a:gd name="T5" fmla="*/ 7 h 537"/>
                  <a:gd name="T6" fmla="*/ 162 w 324"/>
                  <a:gd name="T7" fmla="*/ 22 h 537"/>
                  <a:gd name="T8" fmla="*/ 205 w 324"/>
                  <a:gd name="T9" fmla="*/ 47 h 537"/>
                  <a:gd name="T10" fmla="*/ 245 w 324"/>
                  <a:gd name="T11" fmla="*/ 79 h 537"/>
                  <a:gd name="T12" fmla="*/ 277 w 324"/>
                  <a:gd name="T13" fmla="*/ 119 h 537"/>
                  <a:gd name="T14" fmla="*/ 302 w 324"/>
                  <a:gd name="T15" fmla="*/ 166 h 537"/>
                  <a:gd name="T16" fmla="*/ 320 w 324"/>
                  <a:gd name="T17" fmla="*/ 216 h 537"/>
                  <a:gd name="T18" fmla="*/ 324 w 324"/>
                  <a:gd name="T19" fmla="*/ 270 h 537"/>
                  <a:gd name="T20" fmla="*/ 320 w 324"/>
                  <a:gd name="T21" fmla="*/ 324 h 537"/>
                  <a:gd name="T22" fmla="*/ 302 w 324"/>
                  <a:gd name="T23" fmla="*/ 375 h 537"/>
                  <a:gd name="T24" fmla="*/ 277 w 324"/>
                  <a:gd name="T25" fmla="*/ 418 h 537"/>
                  <a:gd name="T26" fmla="*/ 245 w 324"/>
                  <a:gd name="T27" fmla="*/ 458 h 537"/>
                  <a:gd name="T28" fmla="*/ 205 w 324"/>
                  <a:gd name="T29" fmla="*/ 490 h 537"/>
                  <a:gd name="T30" fmla="*/ 162 w 324"/>
                  <a:gd name="T31" fmla="*/ 515 h 537"/>
                  <a:gd name="T32" fmla="*/ 111 w 324"/>
                  <a:gd name="T33" fmla="*/ 533 h 537"/>
                  <a:gd name="T34" fmla="*/ 57 w 324"/>
                  <a:gd name="T35" fmla="*/ 537 h 537"/>
                  <a:gd name="T36" fmla="*/ 28 w 324"/>
                  <a:gd name="T37" fmla="*/ 537 h 537"/>
                  <a:gd name="T38" fmla="*/ 0 w 324"/>
                  <a:gd name="T39" fmla="*/ 533 h 537"/>
                  <a:gd name="T40" fmla="*/ 57 w 324"/>
                  <a:gd name="T41" fmla="*/ 270 h 537"/>
                  <a:gd name="T42" fmla="*/ 57 w 324"/>
                  <a:gd name="T43" fmla="*/ 270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4" h="537">
                    <a:moveTo>
                      <a:pt x="57" y="270"/>
                    </a:moveTo>
                    <a:lnTo>
                      <a:pt x="57" y="0"/>
                    </a:lnTo>
                    <a:lnTo>
                      <a:pt x="111" y="7"/>
                    </a:lnTo>
                    <a:lnTo>
                      <a:pt x="162" y="22"/>
                    </a:lnTo>
                    <a:lnTo>
                      <a:pt x="205" y="47"/>
                    </a:lnTo>
                    <a:lnTo>
                      <a:pt x="245" y="79"/>
                    </a:lnTo>
                    <a:lnTo>
                      <a:pt x="277" y="119"/>
                    </a:lnTo>
                    <a:lnTo>
                      <a:pt x="302" y="166"/>
                    </a:lnTo>
                    <a:lnTo>
                      <a:pt x="320" y="216"/>
                    </a:lnTo>
                    <a:lnTo>
                      <a:pt x="324" y="270"/>
                    </a:lnTo>
                    <a:lnTo>
                      <a:pt x="320" y="324"/>
                    </a:lnTo>
                    <a:lnTo>
                      <a:pt x="302" y="375"/>
                    </a:lnTo>
                    <a:lnTo>
                      <a:pt x="277" y="418"/>
                    </a:lnTo>
                    <a:lnTo>
                      <a:pt x="245" y="458"/>
                    </a:lnTo>
                    <a:lnTo>
                      <a:pt x="205" y="490"/>
                    </a:lnTo>
                    <a:lnTo>
                      <a:pt x="162" y="515"/>
                    </a:lnTo>
                    <a:lnTo>
                      <a:pt x="111" y="533"/>
                    </a:lnTo>
                    <a:lnTo>
                      <a:pt x="57" y="537"/>
                    </a:lnTo>
                    <a:lnTo>
                      <a:pt x="28" y="537"/>
                    </a:lnTo>
                    <a:lnTo>
                      <a:pt x="0" y="533"/>
                    </a:lnTo>
                    <a:lnTo>
                      <a:pt x="57" y="270"/>
                    </a:lnTo>
                    <a:lnTo>
                      <a:pt x="57" y="27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298" name="Rectangle 130"/>
            <p:cNvSpPr>
              <a:spLocks noChangeArrowheads="1"/>
            </p:cNvSpPr>
            <p:nvPr/>
          </p:nvSpPr>
          <p:spPr bwMode="auto">
            <a:xfrm>
              <a:off x="372" y="2896"/>
              <a:ext cx="50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Bwiru (16)</a:t>
              </a:r>
            </a:p>
          </p:txBody>
        </p:sp>
      </p:grpSp>
      <p:grpSp>
        <p:nvGrpSpPr>
          <p:cNvPr id="7299" name="Group 131"/>
          <p:cNvGrpSpPr>
            <a:grpSpLocks noChangeAspect="1"/>
          </p:cNvGrpSpPr>
          <p:nvPr/>
        </p:nvGrpSpPr>
        <p:grpSpPr bwMode="auto">
          <a:xfrm>
            <a:off x="1954213" y="3756025"/>
            <a:ext cx="905828" cy="1071563"/>
            <a:chOff x="1231" y="2300"/>
            <a:chExt cx="634" cy="750"/>
          </a:xfrm>
        </p:grpSpPr>
        <p:grpSp>
          <p:nvGrpSpPr>
            <p:cNvPr id="7300" name="Group 132"/>
            <p:cNvGrpSpPr>
              <a:grpSpLocks noChangeAspect="1"/>
            </p:cNvGrpSpPr>
            <p:nvPr/>
          </p:nvGrpSpPr>
          <p:grpSpPr bwMode="auto">
            <a:xfrm>
              <a:off x="1250" y="2300"/>
              <a:ext cx="584" cy="588"/>
              <a:chOff x="1886" y="2296"/>
              <a:chExt cx="582" cy="586"/>
            </a:xfrm>
          </p:grpSpPr>
          <p:sp>
            <p:nvSpPr>
              <p:cNvPr id="7301" name="Freeform 133"/>
              <p:cNvSpPr>
                <a:spLocks noChangeAspect="1"/>
              </p:cNvSpPr>
              <p:nvPr/>
            </p:nvSpPr>
            <p:spPr bwMode="auto">
              <a:xfrm>
                <a:off x="2084" y="2296"/>
                <a:ext cx="91" cy="293"/>
              </a:xfrm>
              <a:custGeom>
                <a:avLst/>
                <a:gdLst>
                  <a:gd name="T0" fmla="*/ 91 w 91"/>
                  <a:gd name="T1" fmla="*/ 293 h 293"/>
                  <a:gd name="T2" fmla="*/ 0 w 91"/>
                  <a:gd name="T3" fmla="*/ 15 h 293"/>
                  <a:gd name="T4" fmla="*/ 45 w 91"/>
                  <a:gd name="T5" fmla="*/ 4 h 293"/>
                  <a:gd name="T6" fmla="*/ 91 w 91"/>
                  <a:gd name="T7" fmla="*/ 0 h 293"/>
                  <a:gd name="T8" fmla="*/ 91 w 91"/>
                  <a:gd name="T9" fmla="*/ 293 h 293"/>
                  <a:gd name="T10" fmla="*/ 91 w 91"/>
                  <a:gd name="T11" fmla="*/ 293 h 293"/>
                </a:gdLst>
                <a:ahLst/>
                <a:cxnLst>
                  <a:cxn ang="0">
                    <a:pos x="T0" y="T1"/>
                  </a:cxn>
                  <a:cxn ang="0">
                    <a:pos x="T2" y="T3"/>
                  </a:cxn>
                  <a:cxn ang="0">
                    <a:pos x="T4" y="T5"/>
                  </a:cxn>
                  <a:cxn ang="0">
                    <a:pos x="T6" y="T7"/>
                  </a:cxn>
                  <a:cxn ang="0">
                    <a:pos x="T8" y="T9"/>
                  </a:cxn>
                  <a:cxn ang="0">
                    <a:pos x="T10" y="T11"/>
                  </a:cxn>
                </a:cxnLst>
                <a:rect l="0" t="0" r="r" b="b"/>
                <a:pathLst>
                  <a:path w="91" h="293">
                    <a:moveTo>
                      <a:pt x="91" y="293"/>
                    </a:moveTo>
                    <a:lnTo>
                      <a:pt x="0" y="15"/>
                    </a:lnTo>
                    <a:lnTo>
                      <a:pt x="45" y="4"/>
                    </a:lnTo>
                    <a:lnTo>
                      <a:pt x="91" y="0"/>
                    </a:lnTo>
                    <a:lnTo>
                      <a:pt x="91" y="293"/>
                    </a:lnTo>
                    <a:lnTo>
                      <a:pt x="91" y="293"/>
                    </a:lnTo>
                    <a:close/>
                  </a:path>
                </a:pathLst>
              </a:custGeom>
              <a:solidFill>
                <a:srgbClr val="800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02" name="Freeform 134"/>
              <p:cNvSpPr>
                <a:spLocks noChangeAspect="1"/>
              </p:cNvSpPr>
              <p:nvPr/>
            </p:nvSpPr>
            <p:spPr bwMode="auto">
              <a:xfrm>
                <a:off x="2084" y="2296"/>
                <a:ext cx="91" cy="293"/>
              </a:xfrm>
              <a:custGeom>
                <a:avLst/>
                <a:gdLst>
                  <a:gd name="T0" fmla="*/ 91 w 91"/>
                  <a:gd name="T1" fmla="*/ 293 h 293"/>
                  <a:gd name="T2" fmla="*/ 0 w 91"/>
                  <a:gd name="T3" fmla="*/ 15 h 293"/>
                  <a:gd name="T4" fmla="*/ 45 w 91"/>
                  <a:gd name="T5" fmla="*/ 4 h 293"/>
                  <a:gd name="T6" fmla="*/ 91 w 91"/>
                  <a:gd name="T7" fmla="*/ 0 h 293"/>
                  <a:gd name="T8" fmla="*/ 91 w 91"/>
                  <a:gd name="T9" fmla="*/ 293 h 293"/>
                  <a:gd name="T10" fmla="*/ 91 w 91"/>
                  <a:gd name="T11" fmla="*/ 293 h 293"/>
                </a:gdLst>
                <a:ahLst/>
                <a:cxnLst>
                  <a:cxn ang="0">
                    <a:pos x="T0" y="T1"/>
                  </a:cxn>
                  <a:cxn ang="0">
                    <a:pos x="T2" y="T3"/>
                  </a:cxn>
                  <a:cxn ang="0">
                    <a:pos x="T4" y="T5"/>
                  </a:cxn>
                  <a:cxn ang="0">
                    <a:pos x="T6" y="T7"/>
                  </a:cxn>
                  <a:cxn ang="0">
                    <a:pos x="T8" y="T9"/>
                  </a:cxn>
                  <a:cxn ang="0">
                    <a:pos x="T10" y="T11"/>
                  </a:cxn>
                </a:cxnLst>
                <a:rect l="0" t="0" r="r" b="b"/>
                <a:pathLst>
                  <a:path w="91" h="293">
                    <a:moveTo>
                      <a:pt x="91" y="293"/>
                    </a:moveTo>
                    <a:lnTo>
                      <a:pt x="0" y="15"/>
                    </a:lnTo>
                    <a:lnTo>
                      <a:pt x="45" y="4"/>
                    </a:lnTo>
                    <a:lnTo>
                      <a:pt x="91" y="0"/>
                    </a:lnTo>
                    <a:lnTo>
                      <a:pt x="91" y="293"/>
                    </a:lnTo>
                    <a:lnTo>
                      <a:pt x="91" y="29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03" name="Freeform 135"/>
              <p:cNvSpPr>
                <a:spLocks noChangeAspect="1"/>
              </p:cNvSpPr>
              <p:nvPr/>
            </p:nvSpPr>
            <p:spPr bwMode="auto">
              <a:xfrm>
                <a:off x="2004" y="2311"/>
                <a:ext cx="171" cy="278"/>
              </a:xfrm>
              <a:custGeom>
                <a:avLst/>
                <a:gdLst>
                  <a:gd name="T0" fmla="*/ 171 w 171"/>
                  <a:gd name="T1" fmla="*/ 278 h 278"/>
                  <a:gd name="T2" fmla="*/ 0 w 171"/>
                  <a:gd name="T3" fmla="*/ 42 h 278"/>
                  <a:gd name="T4" fmla="*/ 38 w 171"/>
                  <a:gd name="T5" fmla="*/ 15 h 278"/>
                  <a:gd name="T6" fmla="*/ 80 w 171"/>
                  <a:gd name="T7" fmla="*/ 0 h 278"/>
                  <a:gd name="T8" fmla="*/ 171 w 171"/>
                  <a:gd name="T9" fmla="*/ 278 h 278"/>
                  <a:gd name="T10" fmla="*/ 171 w 171"/>
                  <a:gd name="T11" fmla="*/ 278 h 278"/>
                </a:gdLst>
                <a:ahLst/>
                <a:cxnLst>
                  <a:cxn ang="0">
                    <a:pos x="T0" y="T1"/>
                  </a:cxn>
                  <a:cxn ang="0">
                    <a:pos x="T2" y="T3"/>
                  </a:cxn>
                  <a:cxn ang="0">
                    <a:pos x="T4" y="T5"/>
                  </a:cxn>
                  <a:cxn ang="0">
                    <a:pos x="T6" y="T7"/>
                  </a:cxn>
                  <a:cxn ang="0">
                    <a:pos x="T8" y="T9"/>
                  </a:cxn>
                  <a:cxn ang="0">
                    <a:pos x="T10" y="T11"/>
                  </a:cxn>
                </a:cxnLst>
                <a:rect l="0" t="0" r="r" b="b"/>
                <a:pathLst>
                  <a:path w="171" h="278">
                    <a:moveTo>
                      <a:pt x="171" y="278"/>
                    </a:moveTo>
                    <a:lnTo>
                      <a:pt x="0" y="42"/>
                    </a:lnTo>
                    <a:lnTo>
                      <a:pt x="38" y="15"/>
                    </a:lnTo>
                    <a:lnTo>
                      <a:pt x="80" y="0"/>
                    </a:lnTo>
                    <a:lnTo>
                      <a:pt x="171" y="278"/>
                    </a:lnTo>
                    <a:lnTo>
                      <a:pt x="171" y="278"/>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04" name="Freeform 136"/>
              <p:cNvSpPr>
                <a:spLocks noChangeAspect="1"/>
              </p:cNvSpPr>
              <p:nvPr/>
            </p:nvSpPr>
            <p:spPr bwMode="auto">
              <a:xfrm>
                <a:off x="2004" y="2311"/>
                <a:ext cx="171" cy="278"/>
              </a:xfrm>
              <a:custGeom>
                <a:avLst/>
                <a:gdLst>
                  <a:gd name="T0" fmla="*/ 171 w 171"/>
                  <a:gd name="T1" fmla="*/ 278 h 278"/>
                  <a:gd name="T2" fmla="*/ 0 w 171"/>
                  <a:gd name="T3" fmla="*/ 42 h 278"/>
                  <a:gd name="T4" fmla="*/ 38 w 171"/>
                  <a:gd name="T5" fmla="*/ 15 h 278"/>
                  <a:gd name="T6" fmla="*/ 80 w 171"/>
                  <a:gd name="T7" fmla="*/ 0 h 278"/>
                  <a:gd name="T8" fmla="*/ 171 w 171"/>
                  <a:gd name="T9" fmla="*/ 278 h 278"/>
                  <a:gd name="T10" fmla="*/ 171 w 171"/>
                  <a:gd name="T11" fmla="*/ 278 h 278"/>
                </a:gdLst>
                <a:ahLst/>
                <a:cxnLst>
                  <a:cxn ang="0">
                    <a:pos x="T0" y="T1"/>
                  </a:cxn>
                  <a:cxn ang="0">
                    <a:pos x="T2" y="T3"/>
                  </a:cxn>
                  <a:cxn ang="0">
                    <a:pos x="T4" y="T5"/>
                  </a:cxn>
                  <a:cxn ang="0">
                    <a:pos x="T6" y="T7"/>
                  </a:cxn>
                  <a:cxn ang="0">
                    <a:pos x="T8" y="T9"/>
                  </a:cxn>
                  <a:cxn ang="0">
                    <a:pos x="T10" y="T11"/>
                  </a:cxn>
                </a:cxnLst>
                <a:rect l="0" t="0" r="r" b="b"/>
                <a:pathLst>
                  <a:path w="171" h="278">
                    <a:moveTo>
                      <a:pt x="171" y="278"/>
                    </a:moveTo>
                    <a:lnTo>
                      <a:pt x="0" y="42"/>
                    </a:lnTo>
                    <a:lnTo>
                      <a:pt x="38" y="15"/>
                    </a:lnTo>
                    <a:lnTo>
                      <a:pt x="80" y="0"/>
                    </a:lnTo>
                    <a:lnTo>
                      <a:pt x="171" y="278"/>
                    </a:lnTo>
                    <a:lnTo>
                      <a:pt x="171" y="27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05" name="Freeform 137"/>
              <p:cNvSpPr>
                <a:spLocks noChangeAspect="1"/>
              </p:cNvSpPr>
              <p:nvPr/>
            </p:nvSpPr>
            <p:spPr bwMode="auto">
              <a:xfrm>
                <a:off x="1886" y="2353"/>
                <a:ext cx="289" cy="407"/>
              </a:xfrm>
              <a:custGeom>
                <a:avLst/>
                <a:gdLst>
                  <a:gd name="T0" fmla="*/ 289 w 289"/>
                  <a:gd name="T1" fmla="*/ 236 h 407"/>
                  <a:gd name="T2" fmla="*/ 53 w 289"/>
                  <a:gd name="T3" fmla="*/ 407 h 407"/>
                  <a:gd name="T4" fmla="*/ 23 w 289"/>
                  <a:gd name="T5" fmla="*/ 358 h 407"/>
                  <a:gd name="T6" fmla="*/ 7 w 289"/>
                  <a:gd name="T7" fmla="*/ 301 h 407"/>
                  <a:gd name="T8" fmla="*/ 0 w 289"/>
                  <a:gd name="T9" fmla="*/ 248 h 407"/>
                  <a:gd name="T10" fmla="*/ 4 w 289"/>
                  <a:gd name="T11" fmla="*/ 190 h 407"/>
                  <a:gd name="T12" fmla="*/ 15 w 289"/>
                  <a:gd name="T13" fmla="*/ 137 h 407"/>
                  <a:gd name="T14" fmla="*/ 42 w 289"/>
                  <a:gd name="T15" fmla="*/ 88 h 407"/>
                  <a:gd name="T16" fmla="*/ 76 w 289"/>
                  <a:gd name="T17" fmla="*/ 38 h 407"/>
                  <a:gd name="T18" fmla="*/ 118 w 289"/>
                  <a:gd name="T19" fmla="*/ 0 h 407"/>
                  <a:gd name="T20" fmla="*/ 289 w 289"/>
                  <a:gd name="T21" fmla="*/ 236 h 407"/>
                  <a:gd name="T22" fmla="*/ 289 w 289"/>
                  <a:gd name="T23" fmla="*/ 236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9" h="407">
                    <a:moveTo>
                      <a:pt x="289" y="236"/>
                    </a:moveTo>
                    <a:lnTo>
                      <a:pt x="53" y="407"/>
                    </a:lnTo>
                    <a:lnTo>
                      <a:pt x="23" y="358"/>
                    </a:lnTo>
                    <a:lnTo>
                      <a:pt x="7" y="301"/>
                    </a:lnTo>
                    <a:lnTo>
                      <a:pt x="0" y="248"/>
                    </a:lnTo>
                    <a:lnTo>
                      <a:pt x="4" y="190"/>
                    </a:lnTo>
                    <a:lnTo>
                      <a:pt x="15" y="137"/>
                    </a:lnTo>
                    <a:lnTo>
                      <a:pt x="42" y="88"/>
                    </a:lnTo>
                    <a:lnTo>
                      <a:pt x="76" y="38"/>
                    </a:lnTo>
                    <a:lnTo>
                      <a:pt x="118" y="0"/>
                    </a:lnTo>
                    <a:lnTo>
                      <a:pt x="289" y="236"/>
                    </a:lnTo>
                    <a:lnTo>
                      <a:pt x="289" y="236"/>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06" name="Freeform 138"/>
              <p:cNvSpPr>
                <a:spLocks noChangeAspect="1"/>
              </p:cNvSpPr>
              <p:nvPr/>
            </p:nvSpPr>
            <p:spPr bwMode="auto">
              <a:xfrm>
                <a:off x="1886" y="2353"/>
                <a:ext cx="289" cy="407"/>
              </a:xfrm>
              <a:custGeom>
                <a:avLst/>
                <a:gdLst>
                  <a:gd name="T0" fmla="*/ 289 w 289"/>
                  <a:gd name="T1" fmla="*/ 236 h 407"/>
                  <a:gd name="T2" fmla="*/ 53 w 289"/>
                  <a:gd name="T3" fmla="*/ 407 h 407"/>
                  <a:gd name="T4" fmla="*/ 23 w 289"/>
                  <a:gd name="T5" fmla="*/ 358 h 407"/>
                  <a:gd name="T6" fmla="*/ 7 w 289"/>
                  <a:gd name="T7" fmla="*/ 301 h 407"/>
                  <a:gd name="T8" fmla="*/ 0 w 289"/>
                  <a:gd name="T9" fmla="*/ 248 h 407"/>
                  <a:gd name="T10" fmla="*/ 4 w 289"/>
                  <a:gd name="T11" fmla="*/ 190 h 407"/>
                  <a:gd name="T12" fmla="*/ 15 w 289"/>
                  <a:gd name="T13" fmla="*/ 137 h 407"/>
                  <a:gd name="T14" fmla="*/ 42 w 289"/>
                  <a:gd name="T15" fmla="*/ 88 h 407"/>
                  <a:gd name="T16" fmla="*/ 76 w 289"/>
                  <a:gd name="T17" fmla="*/ 38 h 407"/>
                  <a:gd name="T18" fmla="*/ 118 w 289"/>
                  <a:gd name="T19" fmla="*/ 0 h 407"/>
                  <a:gd name="T20" fmla="*/ 289 w 289"/>
                  <a:gd name="T21" fmla="*/ 236 h 407"/>
                  <a:gd name="T22" fmla="*/ 289 w 289"/>
                  <a:gd name="T23" fmla="*/ 236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9" h="407">
                    <a:moveTo>
                      <a:pt x="289" y="236"/>
                    </a:moveTo>
                    <a:lnTo>
                      <a:pt x="53" y="407"/>
                    </a:lnTo>
                    <a:lnTo>
                      <a:pt x="23" y="358"/>
                    </a:lnTo>
                    <a:lnTo>
                      <a:pt x="7" y="301"/>
                    </a:lnTo>
                    <a:lnTo>
                      <a:pt x="0" y="248"/>
                    </a:lnTo>
                    <a:lnTo>
                      <a:pt x="4" y="190"/>
                    </a:lnTo>
                    <a:lnTo>
                      <a:pt x="15" y="137"/>
                    </a:lnTo>
                    <a:lnTo>
                      <a:pt x="42" y="88"/>
                    </a:lnTo>
                    <a:lnTo>
                      <a:pt x="76" y="38"/>
                    </a:lnTo>
                    <a:lnTo>
                      <a:pt x="118" y="0"/>
                    </a:lnTo>
                    <a:lnTo>
                      <a:pt x="289" y="236"/>
                    </a:lnTo>
                    <a:lnTo>
                      <a:pt x="289" y="236"/>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07" name="Freeform 139"/>
              <p:cNvSpPr>
                <a:spLocks noChangeAspect="1"/>
              </p:cNvSpPr>
              <p:nvPr/>
            </p:nvSpPr>
            <p:spPr bwMode="auto">
              <a:xfrm>
                <a:off x="1939" y="2296"/>
                <a:ext cx="529" cy="586"/>
              </a:xfrm>
              <a:custGeom>
                <a:avLst/>
                <a:gdLst>
                  <a:gd name="T0" fmla="*/ 236 w 529"/>
                  <a:gd name="T1" fmla="*/ 293 h 586"/>
                  <a:gd name="T2" fmla="*/ 236 w 529"/>
                  <a:gd name="T3" fmla="*/ 0 h 586"/>
                  <a:gd name="T4" fmla="*/ 293 w 529"/>
                  <a:gd name="T5" fmla="*/ 8 h 586"/>
                  <a:gd name="T6" fmla="*/ 350 w 529"/>
                  <a:gd name="T7" fmla="*/ 23 h 586"/>
                  <a:gd name="T8" fmla="*/ 400 w 529"/>
                  <a:gd name="T9" fmla="*/ 49 h 586"/>
                  <a:gd name="T10" fmla="*/ 442 w 529"/>
                  <a:gd name="T11" fmla="*/ 84 h 586"/>
                  <a:gd name="T12" fmla="*/ 480 w 529"/>
                  <a:gd name="T13" fmla="*/ 129 h 586"/>
                  <a:gd name="T14" fmla="*/ 506 w 529"/>
                  <a:gd name="T15" fmla="*/ 179 h 586"/>
                  <a:gd name="T16" fmla="*/ 522 w 529"/>
                  <a:gd name="T17" fmla="*/ 232 h 586"/>
                  <a:gd name="T18" fmla="*/ 529 w 529"/>
                  <a:gd name="T19" fmla="*/ 293 h 586"/>
                  <a:gd name="T20" fmla="*/ 522 w 529"/>
                  <a:gd name="T21" fmla="*/ 350 h 586"/>
                  <a:gd name="T22" fmla="*/ 506 w 529"/>
                  <a:gd name="T23" fmla="*/ 407 h 586"/>
                  <a:gd name="T24" fmla="*/ 480 w 529"/>
                  <a:gd name="T25" fmla="*/ 457 h 586"/>
                  <a:gd name="T26" fmla="*/ 442 w 529"/>
                  <a:gd name="T27" fmla="*/ 499 h 586"/>
                  <a:gd name="T28" fmla="*/ 400 w 529"/>
                  <a:gd name="T29" fmla="*/ 537 h 586"/>
                  <a:gd name="T30" fmla="*/ 350 w 529"/>
                  <a:gd name="T31" fmla="*/ 563 h 586"/>
                  <a:gd name="T32" fmla="*/ 293 w 529"/>
                  <a:gd name="T33" fmla="*/ 579 h 586"/>
                  <a:gd name="T34" fmla="*/ 236 w 529"/>
                  <a:gd name="T35" fmla="*/ 586 h 586"/>
                  <a:gd name="T36" fmla="*/ 202 w 529"/>
                  <a:gd name="T37" fmla="*/ 586 h 586"/>
                  <a:gd name="T38" fmla="*/ 164 w 529"/>
                  <a:gd name="T39" fmla="*/ 579 h 586"/>
                  <a:gd name="T40" fmla="*/ 133 w 529"/>
                  <a:gd name="T41" fmla="*/ 567 h 586"/>
                  <a:gd name="T42" fmla="*/ 103 w 529"/>
                  <a:gd name="T43" fmla="*/ 556 h 586"/>
                  <a:gd name="T44" fmla="*/ 46 w 529"/>
                  <a:gd name="T45" fmla="*/ 518 h 586"/>
                  <a:gd name="T46" fmla="*/ 0 w 529"/>
                  <a:gd name="T47" fmla="*/ 464 h 586"/>
                  <a:gd name="T48" fmla="*/ 236 w 529"/>
                  <a:gd name="T49" fmla="*/ 293 h 586"/>
                  <a:gd name="T50" fmla="*/ 236 w 529"/>
                  <a:gd name="T51" fmla="*/ 293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29" h="586">
                    <a:moveTo>
                      <a:pt x="236" y="293"/>
                    </a:moveTo>
                    <a:lnTo>
                      <a:pt x="236" y="0"/>
                    </a:lnTo>
                    <a:lnTo>
                      <a:pt x="293" y="8"/>
                    </a:lnTo>
                    <a:lnTo>
                      <a:pt x="350" y="23"/>
                    </a:lnTo>
                    <a:lnTo>
                      <a:pt x="400" y="49"/>
                    </a:lnTo>
                    <a:lnTo>
                      <a:pt x="442" y="84"/>
                    </a:lnTo>
                    <a:lnTo>
                      <a:pt x="480" y="129"/>
                    </a:lnTo>
                    <a:lnTo>
                      <a:pt x="506" y="179"/>
                    </a:lnTo>
                    <a:lnTo>
                      <a:pt x="522" y="232"/>
                    </a:lnTo>
                    <a:lnTo>
                      <a:pt x="529" y="293"/>
                    </a:lnTo>
                    <a:lnTo>
                      <a:pt x="522" y="350"/>
                    </a:lnTo>
                    <a:lnTo>
                      <a:pt x="506" y="407"/>
                    </a:lnTo>
                    <a:lnTo>
                      <a:pt x="480" y="457"/>
                    </a:lnTo>
                    <a:lnTo>
                      <a:pt x="442" y="499"/>
                    </a:lnTo>
                    <a:lnTo>
                      <a:pt x="400" y="537"/>
                    </a:lnTo>
                    <a:lnTo>
                      <a:pt x="350" y="563"/>
                    </a:lnTo>
                    <a:lnTo>
                      <a:pt x="293" y="579"/>
                    </a:lnTo>
                    <a:lnTo>
                      <a:pt x="236" y="586"/>
                    </a:lnTo>
                    <a:lnTo>
                      <a:pt x="202" y="586"/>
                    </a:lnTo>
                    <a:lnTo>
                      <a:pt x="164" y="579"/>
                    </a:lnTo>
                    <a:lnTo>
                      <a:pt x="133" y="567"/>
                    </a:lnTo>
                    <a:lnTo>
                      <a:pt x="103" y="556"/>
                    </a:lnTo>
                    <a:lnTo>
                      <a:pt x="46" y="518"/>
                    </a:lnTo>
                    <a:lnTo>
                      <a:pt x="0" y="464"/>
                    </a:lnTo>
                    <a:lnTo>
                      <a:pt x="236" y="293"/>
                    </a:lnTo>
                    <a:lnTo>
                      <a:pt x="236" y="293"/>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08" name="Freeform 140"/>
              <p:cNvSpPr>
                <a:spLocks noChangeAspect="1"/>
              </p:cNvSpPr>
              <p:nvPr/>
            </p:nvSpPr>
            <p:spPr bwMode="auto">
              <a:xfrm>
                <a:off x="1939" y="2296"/>
                <a:ext cx="529" cy="586"/>
              </a:xfrm>
              <a:custGeom>
                <a:avLst/>
                <a:gdLst>
                  <a:gd name="T0" fmla="*/ 236 w 529"/>
                  <a:gd name="T1" fmla="*/ 293 h 586"/>
                  <a:gd name="T2" fmla="*/ 236 w 529"/>
                  <a:gd name="T3" fmla="*/ 0 h 586"/>
                  <a:gd name="T4" fmla="*/ 293 w 529"/>
                  <a:gd name="T5" fmla="*/ 8 h 586"/>
                  <a:gd name="T6" fmla="*/ 350 w 529"/>
                  <a:gd name="T7" fmla="*/ 23 h 586"/>
                  <a:gd name="T8" fmla="*/ 400 w 529"/>
                  <a:gd name="T9" fmla="*/ 49 h 586"/>
                  <a:gd name="T10" fmla="*/ 442 w 529"/>
                  <a:gd name="T11" fmla="*/ 84 h 586"/>
                  <a:gd name="T12" fmla="*/ 480 w 529"/>
                  <a:gd name="T13" fmla="*/ 129 h 586"/>
                  <a:gd name="T14" fmla="*/ 506 w 529"/>
                  <a:gd name="T15" fmla="*/ 179 h 586"/>
                  <a:gd name="T16" fmla="*/ 522 w 529"/>
                  <a:gd name="T17" fmla="*/ 232 h 586"/>
                  <a:gd name="T18" fmla="*/ 529 w 529"/>
                  <a:gd name="T19" fmla="*/ 293 h 586"/>
                  <a:gd name="T20" fmla="*/ 522 w 529"/>
                  <a:gd name="T21" fmla="*/ 350 h 586"/>
                  <a:gd name="T22" fmla="*/ 506 w 529"/>
                  <a:gd name="T23" fmla="*/ 407 h 586"/>
                  <a:gd name="T24" fmla="*/ 480 w 529"/>
                  <a:gd name="T25" fmla="*/ 457 h 586"/>
                  <a:gd name="T26" fmla="*/ 442 w 529"/>
                  <a:gd name="T27" fmla="*/ 499 h 586"/>
                  <a:gd name="T28" fmla="*/ 400 w 529"/>
                  <a:gd name="T29" fmla="*/ 537 h 586"/>
                  <a:gd name="T30" fmla="*/ 350 w 529"/>
                  <a:gd name="T31" fmla="*/ 563 h 586"/>
                  <a:gd name="T32" fmla="*/ 293 w 529"/>
                  <a:gd name="T33" fmla="*/ 579 h 586"/>
                  <a:gd name="T34" fmla="*/ 236 w 529"/>
                  <a:gd name="T35" fmla="*/ 586 h 586"/>
                  <a:gd name="T36" fmla="*/ 202 w 529"/>
                  <a:gd name="T37" fmla="*/ 586 h 586"/>
                  <a:gd name="T38" fmla="*/ 164 w 529"/>
                  <a:gd name="T39" fmla="*/ 579 h 586"/>
                  <a:gd name="T40" fmla="*/ 133 w 529"/>
                  <a:gd name="T41" fmla="*/ 567 h 586"/>
                  <a:gd name="T42" fmla="*/ 103 w 529"/>
                  <a:gd name="T43" fmla="*/ 556 h 586"/>
                  <a:gd name="T44" fmla="*/ 46 w 529"/>
                  <a:gd name="T45" fmla="*/ 518 h 586"/>
                  <a:gd name="T46" fmla="*/ 0 w 529"/>
                  <a:gd name="T47" fmla="*/ 464 h 586"/>
                  <a:gd name="T48" fmla="*/ 236 w 529"/>
                  <a:gd name="T49" fmla="*/ 293 h 586"/>
                  <a:gd name="T50" fmla="*/ 236 w 529"/>
                  <a:gd name="T51" fmla="*/ 293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29" h="586">
                    <a:moveTo>
                      <a:pt x="236" y="293"/>
                    </a:moveTo>
                    <a:lnTo>
                      <a:pt x="236" y="0"/>
                    </a:lnTo>
                    <a:lnTo>
                      <a:pt x="293" y="8"/>
                    </a:lnTo>
                    <a:lnTo>
                      <a:pt x="350" y="23"/>
                    </a:lnTo>
                    <a:lnTo>
                      <a:pt x="400" y="49"/>
                    </a:lnTo>
                    <a:lnTo>
                      <a:pt x="442" y="84"/>
                    </a:lnTo>
                    <a:lnTo>
                      <a:pt x="480" y="129"/>
                    </a:lnTo>
                    <a:lnTo>
                      <a:pt x="506" y="179"/>
                    </a:lnTo>
                    <a:lnTo>
                      <a:pt x="522" y="232"/>
                    </a:lnTo>
                    <a:lnTo>
                      <a:pt x="529" y="293"/>
                    </a:lnTo>
                    <a:lnTo>
                      <a:pt x="522" y="350"/>
                    </a:lnTo>
                    <a:lnTo>
                      <a:pt x="506" y="407"/>
                    </a:lnTo>
                    <a:lnTo>
                      <a:pt x="480" y="457"/>
                    </a:lnTo>
                    <a:lnTo>
                      <a:pt x="442" y="499"/>
                    </a:lnTo>
                    <a:lnTo>
                      <a:pt x="400" y="537"/>
                    </a:lnTo>
                    <a:lnTo>
                      <a:pt x="350" y="563"/>
                    </a:lnTo>
                    <a:lnTo>
                      <a:pt x="293" y="579"/>
                    </a:lnTo>
                    <a:lnTo>
                      <a:pt x="236" y="586"/>
                    </a:lnTo>
                    <a:lnTo>
                      <a:pt x="202" y="586"/>
                    </a:lnTo>
                    <a:lnTo>
                      <a:pt x="164" y="579"/>
                    </a:lnTo>
                    <a:lnTo>
                      <a:pt x="133" y="567"/>
                    </a:lnTo>
                    <a:lnTo>
                      <a:pt x="103" y="556"/>
                    </a:lnTo>
                    <a:lnTo>
                      <a:pt x="46" y="518"/>
                    </a:lnTo>
                    <a:lnTo>
                      <a:pt x="0" y="464"/>
                    </a:lnTo>
                    <a:lnTo>
                      <a:pt x="236" y="293"/>
                    </a:lnTo>
                    <a:lnTo>
                      <a:pt x="236" y="29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309" name="Rectangle 141"/>
            <p:cNvSpPr>
              <a:spLocks noChangeArrowheads="1"/>
            </p:cNvSpPr>
            <p:nvPr/>
          </p:nvSpPr>
          <p:spPr bwMode="auto">
            <a:xfrm>
              <a:off x="1231" y="2896"/>
              <a:ext cx="63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Kissenda (10)</a:t>
              </a:r>
            </a:p>
          </p:txBody>
        </p:sp>
      </p:grpSp>
      <p:grpSp>
        <p:nvGrpSpPr>
          <p:cNvPr id="7310" name="Group 142"/>
          <p:cNvGrpSpPr>
            <a:grpSpLocks noChangeAspect="1"/>
          </p:cNvGrpSpPr>
          <p:nvPr/>
        </p:nvGrpSpPr>
        <p:grpSpPr bwMode="auto">
          <a:xfrm>
            <a:off x="3479800" y="3760788"/>
            <a:ext cx="875824" cy="1067276"/>
            <a:chOff x="2083" y="2223"/>
            <a:chExt cx="613" cy="747"/>
          </a:xfrm>
        </p:grpSpPr>
        <p:grpSp>
          <p:nvGrpSpPr>
            <p:cNvPr id="7311" name="Group 143"/>
            <p:cNvGrpSpPr>
              <a:grpSpLocks/>
            </p:cNvGrpSpPr>
            <p:nvPr/>
          </p:nvGrpSpPr>
          <p:grpSpPr bwMode="auto">
            <a:xfrm>
              <a:off x="2092" y="2223"/>
              <a:ext cx="593" cy="597"/>
              <a:chOff x="2748" y="2296"/>
              <a:chExt cx="582" cy="586"/>
            </a:xfrm>
          </p:grpSpPr>
          <p:sp>
            <p:nvSpPr>
              <p:cNvPr id="7312" name="Freeform 144"/>
              <p:cNvSpPr>
                <a:spLocks/>
              </p:cNvSpPr>
              <p:nvPr/>
            </p:nvSpPr>
            <p:spPr bwMode="auto">
              <a:xfrm>
                <a:off x="2946" y="2296"/>
                <a:ext cx="91" cy="293"/>
              </a:xfrm>
              <a:custGeom>
                <a:avLst/>
                <a:gdLst>
                  <a:gd name="T0" fmla="*/ 91 w 91"/>
                  <a:gd name="T1" fmla="*/ 293 h 293"/>
                  <a:gd name="T2" fmla="*/ 0 w 91"/>
                  <a:gd name="T3" fmla="*/ 15 h 293"/>
                  <a:gd name="T4" fmla="*/ 45 w 91"/>
                  <a:gd name="T5" fmla="*/ 4 h 293"/>
                  <a:gd name="T6" fmla="*/ 91 w 91"/>
                  <a:gd name="T7" fmla="*/ 0 h 293"/>
                  <a:gd name="T8" fmla="*/ 91 w 91"/>
                  <a:gd name="T9" fmla="*/ 293 h 293"/>
                  <a:gd name="T10" fmla="*/ 91 w 91"/>
                  <a:gd name="T11" fmla="*/ 293 h 293"/>
                </a:gdLst>
                <a:ahLst/>
                <a:cxnLst>
                  <a:cxn ang="0">
                    <a:pos x="T0" y="T1"/>
                  </a:cxn>
                  <a:cxn ang="0">
                    <a:pos x="T2" y="T3"/>
                  </a:cxn>
                  <a:cxn ang="0">
                    <a:pos x="T4" y="T5"/>
                  </a:cxn>
                  <a:cxn ang="0">
                    <a:pos x="T6" y="T7"/>
                  </a:cxn>
                  <a:cxn ang="0">
                    <a:pos x="T8" y="T9"/>
                  </a:cxn>
                  <a:cxn ang="0">
                    <a:pos x="T10" y="T11"/>
                  </a:cxn>
                </a:cxnLst>
                <a:rect l="0" t="0" r="r" b="b"/>
                <a:pathLst>
                  <a:path w="91" h="293">
                    <a:moveTo>
                      <a:pt x="91" y="293"/>
                    </a:moveTo>
                    <a:lnTo>
                      <a:pt x="0" y="15"/>
                    </a:lnTo>
                    <a:lnTo>
                      <a:pt x="45" y="4"/>
                    </a:lnTo>
                    <a:lnTo>
                      <a:pt x="91" y="0"/>
                    </a:lnTo>
                    <a:lnTo>
                      <a:pt x="91" y="293"/>
                    </a:lnTo>
                    <a:lnTo>
                      <a:pt x="91" y="293"/>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13" name="Freeform 145"/>
              <p:cNvSpPr>
                <a:spLocks/>
              </p:cNvSpPr>
              <p:nvPr/>
            </p:nvSpPr>
            <p:spPr bwMode="auto">
              <a:xfrm>
                <a:off x="2946" y="2296"/>
                <a:ext cx="91" cy="293"/>
              </a:xfrm>
              <a:custGeom>
                <a:avLst/>
                <a:gdLst>
                  <a:gd name="T0" fmla="*/ 91 w 91"/>
                  <a:gd name="T1" fmla="*/ 293 h 293"/>
                  <a:gd name="T2" fmla="*/ 0 w 91"/>
                  <a:gd name="T3" fmla="*/ 15 h 293"/>
                  <a:gd name="T4" fmla="*/ 45 w 91"/>
                  <a:gd name="T5" fmla="*/ 4 h 293"/>
                  <a:gd name="T6" fmla="*/ 91 w 91"/>
                  <a:gd name="T7" fmla="*/ 0 h 293"/>
                  <a:gd name="T8" fmla="*/ 91 w 91"/>
                  <a:gd name="T9" fmla="*/ 293 h 293"/>
                  <a:gd name="T10" fmla="*/ 91 w 91"/>
                  <a:gd name="T11" fmla="*/ 293 h 293"/>
                </a:gdLst>
                <a:ahLst/>
                <a:cxnLst>
                  <a:cxn ang="0">
                    <a:pos x="T0" y="T1"/>
                  </a:cxn>
                  <a:cxn ang="0">
                    <a:pos x="T2" y="T3"/>
                  </a:cxn>
                  <a:cxn ang="0">
                    <a:pos x="T4" y="T5"/>
                  </a:cxn>
                  <a:cxn ang="0">
                    <a:pos x="T6" y="T7"/>
                  </a:cxn>
                  <a:cxn ang="0">
                    <a:pos x="T8" y="T9"/>
                  </a:cxn>
                  <a:cxn ang="0">
                    <a:pos x="T10" y="T11"/>
                  </a:cxn>
                </a:cxnLst>
                <a:rect l="0" t="0" r="r" b="b"/>
                <a:pathLst>
                  <a:path w="91" h="293">
                    <a:moveTo>
                      <a:pt x="91" y="293"/>
                    </a:moveTo>
                    <a:lnTo>
                      <a:pt x="0" y="15"/>
                    </a:lnTo>
                    <a:lnTo>
                      <a:pt x="45" y="4"/>
                    </a:lnTo>
                    <a:lnTo>
                      <a:pt x="91" y="0"/>
                    </a:lnTo>
                    <a:lnTo>
                      <a:pt x="91" y="293"/>
                    </a:lnTo>
                    <a:lnTo>
                      <a:pt x="91" y="29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14" name="Freeform 146"/>
              <p:cNvSpPr>
                <a:spLocks/>
              </p:cNvSpPr>
              <p:nvPr/>
            </p:nvSpPr>
            <p:spPr bwMode="auto">
              <a:xfrm>
                <a:off x="2748" y="2311"/>
                <a:ext cx="289" cy="514"/>
              </a:xfrm>
              <a:custGeom>
                <a:avLst/>
                <a:gdLst>
                  <a:gd name="T0" fmla="*/ 289 w 289"/>
                  <a:gd name="T1" fmla="*/ 278 h 514"/>
                  <a:gd name="T2" fmla="*/ 118 w 289"/>
                  <a:gd name="T3" fmla="*/ 514 h 514"/>
                  <a:gd name="T4" fmla="*/ 76 w 289"/>
                  <a:gd name="T5" fmla="*/ 476 h 514"/>
                  <a:gd name="T6" fmla="*/ 42 w 289"/>
                  <a:gd name="T7" fmla="*/ 430 h 514"/>
                  <a:gd name="T8" fmla="*/ 15 w 289"/>
                  <a:gd name="T9" fmla="*/ 377 h 514"/>
                  <a:gd name="T10" fmla="*/ 4 w 289"/>
                  <a:gd name="T11" fmla="*/ 324 h 514"/>
                  <a:gd name="T12" fmla="*/ 0 w 289"/>
                  <a:gd name="T13" fmla="*/ 267 h 514"/>
                  <a:gd name="T14" fmla="*/ 7 w 289"/>
                  <a:gd name="T15" fmla="*/ 213 h 514"/>
                  <a:gd name="T16" fmla="*/ 23 w 289"/>
                  <a:gd name="T17" fmla="*/ 156 h 514"/>
                  <a:gd name="T18" fmla="*/ 53 w 289"/>
                  <a:gd name="T19" fmla="*/ 107 h 514"/>
                  <a:gd name="T20" fmla="*/ 84 w 289"/>
                  <a:gd name="T21" fmla="*/ 69 h 514"/>
                  <a:gd name="T22" fmla="*/ 118 w 289"/>
                  <a:gd name="T23" fmla="*/ 42 h 514"/>
                  <a:gd name="T24" fmla="*/ 156 w 289"/>
                  <a:gd name="T25" fmla="*/ 19 h 514"/>
                  <a:gd name="T26" fmla="*/ 198 w 289"/>
                  <a:gd name="T27" fmla="*/ 0 h 514"/>
                  <a:gd name="T28" fmla="*/ 289 w 289"/>
                  <a:gd name="T29" fmla="*/ 278 h 514"/>
                  <a:gd name="T30" fmla="*/ 289 w 289"/>
                  <a:gd name="T31" fmla="*/ 278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514">
                    <a:moveTo>
                      <a:pt x="289" y="278"/>
                    </a:moveTo>
                    <a:lnTo>
                      <a:pt x="118" y="514"/>
                    </a:lnTo>
                    <a:lnTo>
                      <a:pt x="76" y="476"/>
                    </a:lnTo>
                    <a:lnTo>
                      <a:pt x="42" y="430"/>
                    </a:lnTo>
                    <a:lnTo>
                      <a:pt x="15" y="377"/>
                    </a:lnTo>
                    <a:lnTo>
                      <a:pt x="4" y="324"/>
                    </a:lnTo>
                    <a:lnTo>
                      <a:pt x="0" y="267"/>
                    </a:lnTo>
                    <a:lnTo>
                      <a:pt x="7" y="213"/>
                    </a:lnTo>
                    <a:lnTo>
                      <a:pt x="23" y="156"/>
                    </a:lnTo>
                    <a:lnTo>
                      <a:pt x="53" y="107"/>
                    </a:lnTo>
                    <a:lnTo>
                      <a:pt x="84" y="69"/>
                    </a:lnTo>
                    <a:lnTo>
                      <a:pt x="118" y="42"/>
                    </a:lnTo>
                    <a:lnTo>
                      <a:pt x="156" y="19"/>
                    </a:lnTo>
                    <a:lnTo>
                      <a:pt x="198" y="0"/>
                    </a:lnTo>
                    <a:lnTo>
                      <a:pt x="289" y="278"/>
                    </a:lnTo>
                    <a:lnTo>
                      <a:pt x="289" y="27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15" name="Freeform 147"/>
              <p:cNvSpPr>
                <a:spLocks/>
              </p:cNvSpPr>
              <p:nvPr/>
            </p:nvSpPr>
            <p:spPr bwMode="auto">
              <a:xfrm>
                <a:off x="2748" y="2311"/>
                <a:ext cx="289" cy="514"/>
              </a:xfrm>
              <a:custGeom>
                <a:avLst/>
                <a:gdLst>
                  <a:gd name="T0" fmla="*/ 289 w 289"/>
                  <a:gd name="T1" fmla="*/ 278 h 514"/>
                  <a:gd name="T2" fmla="*/ 118 w 289"/>
                  <a:gd name="T3" fmla="*/ 514 h 514"/>
                  <a:gd name="T4" fmla="*/ 76 w 289"/>
                  <a:gd name="T5" fmla="*/ 476 h 514"/>
                  <a:gd name="T6" fmla="*/ 42 w 289"/>
                  <a:gd name="T7" fmla="*/ 430 h 514"/>
                  <a:gd name="T8" fmla="*/ 15 w 289"/>
                  <a:gd name="T9" fmla="*/ 377 h 514"/>
                  <a:gd name="T10" fmla="*/ 4 w 289"/>
                  <a:gd name="T11" fmla="*/ 324 h 514"/>
                  <a:gd name="T12" fmla="*/ 0 w 289"/>
                  <a:gd name="T13" fmla="*/ 267 h 514"/>
                  <a:gd name="T14" fmla="*/ 7 w 289"/>
                  <a:gd name="T15" fmla="*/ 213 h 514"/>
                  <a:gd name="T16" fmla="*/ 23 w 289"/>
                  <a:gd name="T17" fmla="*/ 156 h 514"/>
                  <a:gd name="T18" fmla="*/ 53 w 289"/>
                  <a:gd name="T19" fmla="*/ 107 h 514"/>
                  <a:gd name="T20" fmla="*/ 84 w 289"/>
                  <a:gd name="T21" fmla="*/ 69 h 514"/>
                  <a:gd name="T22" fmla="*/ 118 w 289"/>
                  <a:gd name="T23" fmla="*/ 42 h 514"/>
                  <a:gd name="T24" fmla="*/ 156 w 289"/>
                  <a:gd name="T25" fmla="*/ 19 h 514"/>
                  <a:gd name="T26" fmla="*/ 198 w 289"/>
                  <a:gd name="T27" fmla="*/ 0 h 514"/>
                  <a:gd name="T28" fmla="*/ 289 w 289"/>
                  <a:gd name="T29" fmla="*/ 278 h 514"/>
                  <a:gd name="T30" fmla="*/ 289 w 289"/>
                  <a:gd name="T31" fmla="*/ 278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514">
                    <a:moveTo>
                      <a:pt x="289" y="278"/>
                    </a:moveTo>
                    <a:lnTo>
                      <a:pt x="118" y="514"/>
                    </a:lnTo>
                    <a:lnTo>
                      <a:pt x="76" y="476"/>
                    </a:lnTo>
                    <a:lnTo>
                      <a:pt x="42" y="430"/>
                    </a:lnTo>
                    <a:lnTo>
                      <a:pt x="15" y="377"/>
                    </a:lnTo>
                    <a:lnTo>
                      <a:pt x="4" y="324"/>
                    </a:lnTo>
                    <a:lnTo>
                      <a:pt x="0" y="267"/>
                    </a:lnTo>
                    <a:lnTo>
                      <a:pt x="7" y="213"/>
                    </a:lnTo>
                    <a:lnTo>
                      <a:pt x="23" y="156"/>
                    </a:lnTo>
                    <a:lnTo>
                      <a:pt x="53" y="107"/>
                    </a:lnTo>
                    <a:lnTo>
                      <a:pt x="84" y="69"/>
                    </a:lnTo>
                    <a:lnTo>
                      <a:pt x="118" y="42"/>
                    </a:lnTo>
                    <a:lnTo>
                      <a:pt x="156" y="19"/>
                    </a:lnTo>
                    <a:lnTo>
                      <a:pt x="198" y="0"/>
                    </a:lnTo>
                    <a:lnTo>
                      <a:pt x="289" y="278"/>
                    </a:lnTo>
                    <a:lnTo>
                      <a:pt x="289" y="27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16" name="Freeform 148"/>
              <p:cNvSpPr>
                <a:spLocks/>
              </p:cNvSpPr>
              <p:nvPr/>
            </p:nvSpPr>
            <p:spPr bwMode="auto">
              <a:xfrm>
                <a:off x="2866" y="2296"/>
                <a:ext cx="464" cy="586"/>
              </a:xfrm>
              <a:custGeom>
                <a:avLst/>
                <a:gdLst>
                  <a:gd name="T0" fmla="*/ 171 w 464"/>
                  <a:gd name="T1" fmla="*/ 293 h 586"/>
                  <a:gd name="T2" fmla="*/ 171 w 464"/>
                  <a:gd name="T3" fmla="*/ 0 h 586"/>
                  <a:gd name="T4" fmla="*/ 228 w 464"/>
                  <a:gd name="T5" fmla="*/ 8 h 586"/>
                  <a:gd name="T6" fmla="*/ 285 w 464"/>
                  <a:gd name="T7" fmla="*/ 23 h 586"/>
                  <a:gd name="T8" fmla="*/ 335 w 464"/>
                  <a:gd name="T9" fmla="*/ 49 h 586"/>
                  <a:gd name="T10" fmla="*/ 377 w 464"/>
                  <a:gd name="T11" fmla="*/ 84 h 586"/>
                  <a:gd name="T12" fmla="*/ 415 w 464"/>
                  <a:gd name="T13" fmla="*/ 129 h 586"/>
                  <a:gd name="T14" fmla="*/ 441 w 464"/>
                  <a:gd name="T15" fmla="*/ 179 h 586"/>
                  <a:gd name="T16" fmla="*/ 457 w 464"/>
                  <a:gd name="T17" fmla="*/ 232 h 586"/>
                  <a:gd name="T18" fmla="*/ 464 w 464"/>
                  <a:gd name="T19" fmla="*/ 293 h 586"/>
                  <a:gd name="T20" fmla="*/ 457 w 464"/>
                  <a:gd name="T21" fmla="*/ 350 h 586"/>
                  <a:gd name="T22" fmla="*/ 441 w 464"/>
                  <a:gd name="T23" fmla="*/ 407 h 586"/>
                  <a:gd name="T24" fmla="*/ 415 w 464"/>
                  <a:gd name="T25" fmla="*/ 457 h 586"/>
                  <a:gd name="T26" fmla="*/ 377 w 464"/>
                  <a:gd name="T27" fmla="*/ 499 h 586"/>
                  <a:gd name="T28" fmla="*/ 335 w 464"/>
                  <a:gd name="T29" fmla="*/ 537 h 586"/>
                  <a:gd name="T30" fmla="*/ 285 w 464"/>
                  <a:gd name="T31" fmla="*/ 563 h 586"/>
                  <a:gd name="T32" fmla="*/ 228 w 464"/>
                  <a:gd name="T33" fmla="*/ 579 h 586"/>
                  <a:gd name="T34" fmla="*/ 171 w 464"/>
                  <a:gd name="T35" fmla="*/ 586 h 586"/>
                  <a:gd name="T36" fmla="*/ 125 w 464"/>
                  <a:gd name="T37" fmla="*/ 582 h 586"/>
                  <a:gd name="T38" fmla="*/ 80 w 464"/>
                  <a:gd name="T39" fmla="*/ 571 h 586"/>
                  <a:gd name="T40" fmla="*/ 38 w 464"/>
                  <a:gd name="T41" fmla="*/ 556 h 586"/>
                  <a:gd name="T42" fmla="*/ 0 w 464"/>
                  <a:gd name="T43" fmla="*/ 529 h 586"/>
                  <a:gd name="T44" fmla="*/ 171 w 464"/>
                  <a:gd name="T45" fmla="*/ 293 h 586"/>
                  <a:gd name="T46" fmla="*/ 171 w 464"/>
                  <a:gd name="T47" fmla="*/ 293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4" h="586">
                    <a:moveTo>
                      <a:pt x="171" y="293"/>
                    </a:moveTo>
                    <a:lnTo>
                      <a:pt x="171" y="0"/>
                    </a:lnTo>
                    <a:lnTo>
                      <a:pt x="228" y="8"/>
                    </a:lnTo>
                    <a:lnTo>
                      <a:pt x="285" y="23"/>
                    </a:lnTo>
                    <a:lnTo>
                      <a:pt x="335" y="49"/>
                    </a:lnTo>
                    <a:lnTo>
                      <a:pt x="377" y="84"/>
                    </a:lnTo>
                    <a:lnTo>
                      <a:pt x="415" y="129"/>
                    </a:lnTo>
                    <a:lnTo>
                      <a:pt x="441" y="179"/>
                    </a:lnTo>
                    <a:lnTo>
                      <a:pt x="457" y="232"/>
                    </a:lnTo>
                    <a:lnTo>
                      <a:pt x="464" y="293"/>
                    </a:lnTo>
                    <a:lnTo>
                      <a:pt x="457" y="350"/>
                    </a:lnTo>
                    <a:lnTo>
                      <a:pt x="441" y="407"/>
                    </a:lnTo>
                    <a:lnTo>
                      <a:pt x="415" y="457"/>
                    </a:lnTo>
                    <a:lnTo>
                      <a:pt x="377" y="499"/>
                    </a:lnTo>
                    <a:lnTo>
                      <a:pt x="335" y="537"/>
                    </a:lnTo>
                    <a:lnTo>
                      <a:pt x="285" y="563"/>
                    </a:lnTo>
                    <a:lnTo>
                      <a:pt x="228" y="579"/>
                    </a:lnTo>
                    <a:lnTo>
                      <a:pt x="171" y="586"/>
                    </a:lnTo>
                    <a:lnTo>
                      <a:pt x="125" y="582"/>
                    </a:lnTo>
                    <a:lnTo>
                      <a:pt x="80" y="571"/>
                    </a:lnTo>
                    <a:lnTo>
                      <a:pt x="38" y="556"/>
                    </a:lnTo>
                    <a:lnTo>
                      <a:pt x="0" y="529"/>
                    </a:lnTo>
                    <a:lnTo>
                      <a:pt x="171" y="293"/>
                    </a:lnTo>
                    <a:lnTo>
                      <a:pt x="171" y="293"/>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17" name="Freeform 149"/>
              <p:cNvSpPr>
                <a:spLocks/>
              </p:cNvSpPr>
              <p:nvPr/>
            </p:nvSpPr>
            <p:spPr bwMode="auto">
              <a:xfrm>
                <a:off x="2866" y="2296"/>
                <a:ext cx="464" cy="586"/>
              </a:xfrm>
              <a:custGeom>
                <a:avLst/>
                <a:gdLst>
                  <a:gd name="T0" fmla="*/ 171 w 464"/>
                  <a:gd name="T1" fmla="*/ 293 h 586"/>
                  <a:gd name="T2" fmla="*/ 171 w 464"/>
                  <a:gd name="T3" fmla="*/ 0 h 586"/>
                  <a:gd name="T4" fmla="*/ 228 w 464"/>
                  <a:gd name="T5" fmla="*/ 8 h 586"/>
                  <a:gd name="T6" fmla="*/ 285 w 464"/>
                  <a:gd name="T7" fmla="*/ 23 h 586"/>
                  <a:gd name="T8" fmla="*/ 335 w 464"/>
                  <a:gd name="T9" fmla="*/ 49 h 586"/>
                  <a:gd name="T10" fmla="*/ 377 w 464"/>
                  <a:gd name="T11" fmla="*/ 84 h 586"/>
                  <a:gd name="T12" fmla="*/ 415 w 464"/>
                  <a:gd name="T13" fmla="*/ 129 h 586"/>
                  <a:gd name="T14" fmla="*/ 441 w 464"/>
                  <a:gd name="T15" fmla="*/ 179 h 586"/>
                  <a:gd name="T16" fmla="*/ 457 w 464"/>
                  <a:gd name="T17" fmla="*/ 232 h 586"/>
                  <a:gd name="T18" fmla="*/ 464 w 464"/>
                  <a:gd name="T19" fmla="*/ 293 h 586"/>
                  <a:gd name="T20" fmla="*/ 457 w 464"/>
                  <a:gd name="T21" fmla="*/ 350 h 586"/>
                  <a:gd name="T22" fmla="*/ 441 w 464"/>
                  <a:gd name="T23" fmla="*/ 407 h 586"/>
                  <a:gd name="T24" fmla="*/ 415 w 464"/>
                  <a:gd name="T25" fmla="*/ 457 h 586"/>
                  <a:gd name="T26" fmla="*/ 377 w 464"/>
                  <a:gd name="T27" fmla="*/ 499 h 586"/>
                  <a:gd name="T28" fmla="*/ 335 w 464"/>
                  <a:gd name="T29" fmla="*/ 537 h 586"/>
                  <a:gd name="T30" fmla="*/ 285 w 464"/>
                  <a:gd name="T31" fmla="*/ 563 h 586"/>
                  <a:gd name="T32" fmla="*/ 228 w 464"/>
                  <a:gd name="T33" fmla="*/ 579 h 586"/>
                  <a:gd name="T34" fmla="*/ 171 w 464"/>
                  <a:gd name="T35" fmla="*/ 586 h 586"/>
                  <a:gd name="T36" fmla="*/ 125 w 464"/>
                  <a:gd name="T37" fmla="*/ 582 h 586"/>
                  <a:gd name="T38" fmla="*/ 80 w 464"/>
                  <a:gd name="T39" fmla="*/ 571 h 586"/>
                  <a:gd name="T40" fmla="*/ 38 w 464"/>
                  <a:gd name="T41" fmla="*/ 556 h 586"/>
                  <a:gd name="T42" fmla="*/ 0 w 464"/>
                  <a:gd name="T43" fmla="*/ 529 h 586"/>
                  <a:gd name="T44" fmla="*/ 171 w 464"/>
                  <a:gd name="T45" fmla="*/ 293 h 586"/>
                  <a:gd name="T46" fmla="*/ 171 w 464"/>
                  <a:gd name="T47" fmla="*/ 293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4" h="586">
                    <a:moveTo>
                      <a:pt x="171" y="293"/>
                    </a:moveTo>
                    <a:lnTo>
                      <a:pt x="171" y="0"/>
                    </a:lnTo>
                    <a:lnTo>
                      <a:pt x="228" y="8"/>
                    </a:lnTo>
                    <a:lnTo>
                      <a:pt x="285" y="23"/>
                    </a:lnTo>
                    <a:lnTo>
                      <a:pt x="335" y="49"/>
                    </a:lnTo>
                    <a:lnTo>
                      <a:pt x="377" y="84"/>
                    </a:lnTo>
                    <a:lnTo>
                      <a:pt x="415" y="129"/>
                    </a:lnTo>
                    <a:lnTo>
                      <a:pt x="441" y="179"/>
                    </a:lnTo>
                    <a:lnTo>
                      <a:pt x="457" y="232"/>
                    </a:lnTo>
                    <a:lnTo>
                      <a:pt x="464" y="293"/>
                    </a:lnTo>
                    <a:lnTo>
                      <a:pt x="457" y="350"/>
                    </a:lnTo>
                    <a:lnTo>
                      <a:pt x="441" y="407"/>
                    </a:lnTo>
                    <a:lnTo>
                      <a:pt x="415" y="457"/>
                    </a:lnTo>
                    <a:lnTo>
                      <a:pt x="377" y="499"/>
                    </a:lnTo>
                    <a:lnTo>
                      <a:pt x="335" y="537"/>
                    </a:lnTo>
                    <a:lnTo>
                      <a:pt x="285" y="563"/>
                    </a:lnTo>
                    <a:lnTo>
                      <a:pt x="228" y="579"/>
                    </a:lnTo>
                    <a:lnTo>
                      <a:pt x="171" y="586"/>
                    </a:lnTo>
                    <a:lnTo>
                      <a:pt x="125" y="582"/>
                    </a:lnTo>
                    <a:lnTo>
                      <a:pt x="80" y="571"/>
                    </a:lnTo>
                    <a:lnTo>
                      <a:pt x="38" y="556"/>
                    </a:lnTo>
                    <a:lnTo>
                      <a:pt x="0" y="529"/>
                    </a:lnTo>
                    <a:lnTo>
                      <a:pt x="171" y="293"/>
                    </a:lnTo>
                    <a:lnTo>
                      <a:pt x="171" y="29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318" name="Rectangle 150"/>
            <p:cNvSpPr>
              <a:spLocks noChangeArrowheads="1"/>
            </p:cNvSpPr>
            <p:nvPr/>
          </p:nvSpPr>
          <p:spPr bwMode="auto">
            <a:xfrm>
              <a:off x="2083" y="2816"/>
              <a:ext cx="61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Marumbi (10)</a:t>
              </a:r>
            </a:p>
          </p:txBody>
        </p:sp>
      </p:grpSp>
      <p:grpSp>
        <p:nvGrpSpPr>
          <p:cNvPr id="7319" name="Group 151"/>
          <p:cNvGrpSpPr>
            <a:grpSpLocks noChangeAspect="1"/>
          </p:cNvGrpSpPr>
          <p:nvPr/>
        </p:nvGrpSpPr>
        <p:grpSpPr bwMode="auto">
          <a:xfrm>
            <a:off x="4964113" y="3768725"/>
            <a:ext cx="905828" cy="1060133"/>
            <a:chOff x="2951" y="2228"/>
            <a:chExt cx="634" cy="742"/>
          </a:xfrm>
        </p:grpSpPr>
        <p:grpSp>
          <p:nvGrpSpPr>
            <p:cNvPr id="7320" name="Group 152"/>
            <p:cNvGrpSpPr>
              <a:grpSpLocks noChangeAspect="1"/>
            </p:cNvGrpSpPr>
            <p:nvPr/>
          </p:nvGrpSpPr>
          <p:grpSpPr bwMode="auto">
            <a:xfrm>
              <a:off x="2977" y="2228"/>
              <a:ext cx="592" cy="592"/>
              <a:chOff x="1882" y="2456"/>
              <a:chExt cx="562" cy="562"/>
            </a:xfrm>
          </p:grpSpPr>
          <p:sp>
            <p:nvSpPr>
              <p:cNvPr id="7321" name="Freeform 153"/>
              <p:cNvSpPr>
                <a:spLocks noChangeAspect="1"/>
              </p:cNvSpPr>
              <p:nvPr/>
            </p:nvSpPr>
            <p:spPr bwMode="auto">
              <a:xfrm>
                <a:off x="2028" y="2456"/>
                <a:ext cx="135" cy="281"/>
              </a:xfrm>
              <a:custGeom>
                <a:avLst/>
                <a:gdLst>
                  <a:gd name="T0" fmla="*/ 135 w 135"/>
                  <a:gd name="T1" fmla="*/ 281 h 281"/>
                  <a:gd name="T2" fmla="*/ 0 w 135"/>
                  <a:gd name="T3" fmla="*/ 33 h 281"/>
                  <a:gd name="T4" fmla="*/ 33 w 135"/>
                  <a:gd name="T5" fmla="*/ 18 h 281"/>
                  <a:gd name="T6" fmla="*/ 66 w 135"/>
                  <a:gd name="T7" fmla="*/ 7 h 281"/>
                  <a:gd name="T8" fmla="*/ 99 w 135"/>
                  <a:gd name="T9" fmla="*/ 4 h 281"/>
                  <a:gd name="T10" fmla="*/ 135 w 135"/>
                  <a:gd name="T11" fmla="*/ 0 h 281"/>
                  <a:gd name="T12" fmla="*/ 135 w 135"/>
                  <a:gd name="T13" fmla="*/ 281 h 281"/>
                  <a:gd name="T14" fmla="*/ 135 w 135"/>
                  <a:gd name="T15" fmla="*/ 281 h 2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281">
                    <a:moveTo>
                      <a:pt x="135" y="281"/>
                    </a:moveTo>
                    <a:lnTo>
                      <a:pt x="0" y="33"/>
                    </a:lnTo>
                    <a:lnTo>
                      <a:pt x="33" y="18"/>
                    </a:lnTo>
                    <a:lnTo>
                      <a:pt x="66" y="7"/>
                    </a:lnTo>
                    <a:lnTo>
                      <a:pt x="99" y="4"/>
                    </a:lnTo>
                    <a:lnTo>
                      <a:pt x="135" y="0"/>
                    </a:lnTo>
                    <a:lnTo>
                      <a:pt x="135" y="281"/>
                    </a:lnTo>
                    <a:lnTo>
                      <a:pt x="135" y="281"/>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22" name="Freeform 154"/>
              <p:cNvSpPr>
                <a:spLocks noChangeAspect="1"/>
              </p:cNvSpPr>
              <p:nvPr/>
            </p:nvSpPr>
            <p:spPr bwMode="auto">
              <a:xfrm>
                <a:off x="2028" y="2456"/>
                <a:ext cx="135" cy="281"/>
              </a:xfrm>
              <a:custGeom>
                <a:avLst/>
                <a:gdLst>
                  <a:gd name="T0" fmla="*/ 135 w 135"/>
                  <a:gd name="T1" fmla="*/ 281 h 281"/>
                  <a:gd name="T2" fmla="*/ 0 w 135"/>
                  <a:gd name="T3" fmla="*/ 33 h 281"/>
                  <a:gd name="T4" fmla="*/ 33 w 135"/>
                  <a:gd name="T5" fmla="*/ 18 h 281"/>
                  <a:gd name="T6" fmla="*/ 66 w 135"/>
                  <a:gd name="T7" fmla="*/ 7 h 281"/>
                  <a:gd name="T8" fmla="*/ 99 w 135"/>
                  <a:gd name="T9" fmla="*/ 4 h 281"/>
                  <a:gd name="T10" fmla="*/ 135 w 135"/>
                  <a:gd name="T11" fmla="*/ 0 h 281"/>
                  <a:gd name="T12" fmla="*/ 135 w 135"/>
                  <a:gd name="T13" fmla="*/ 281 h 281"/>
                  <a:gd name="T14" fmla="*/ 135 w 135"/>
                  <a:gd name="T15" fmla="*/ 281 h 2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281">
                    <a:moveTo>
                      <a:pt x="135" y="281"/>
                    </a:moveTo>
                    <a:lnTo>
                      <a:pt x="0" y="33"/>
                    </a:lnTo>
                    <a:lnTo>
                      <a:pt x="33" y="18"/>
                    </a:lnTo>
                    <a:lnTo>
                      <a:pt x="66" y="7"/>
                    </a:lnTo>
                    <a:lnTo>
                      <a:pt x="99" y="4"/>
                    </a:lnTo>
                    <a:lnTo>
                      <a:pt x="135" y="0"/>
                    </a:lnTo>
                    <a:lnTo>
                      <a:pt x="135" y="281"/>
                    </a:lnTo>
                    <a:lnTo>
                      <a:pt x="135" y="281"/>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23" name="Freeform 155"/>
              <p:cNvSpPr>
                <a:spLocks noChangeAspect="1"/>
              </p:cNvSpPr>
              <p:nvPr/>
            </p:nvSpPr>
            <p:spPr bwMode="auto">
              <a:xfrm>
                <a:off x="1882" y="2489"/>
                <a:ext cx="281" cy="318"/>
              </a:xfrm>
              <a:custGeom>
                <a:avLst/>
                <a:gdLst>
                  <a:gd name="T0" fmla="*/ 281 w 281"/>
                  <a:gd name="T1" fmla="*/ 248 h 318"/>
                  <a:gd name="T2" fmla="*/ 7 w 281"/>
                  <a:gd name="T3" fmla="*/ 318 h 318"/>
                  <a:gd name="T4" fmla="*/ 0 w 281"/>
                  <a:gd name="T5" fmla="*/ 270 h 318"/>
                  <a:gd name="T6" fmla="*/ 0 w 281"/>
                  <a:gd name="T7" fmla="*/ 223 h 318"/>
                  <a:gd name="T8" fmla="*/ 7 w 281"/>
                  <a:gd name="T9" fmla="*/ 179 h 318"/>
                  <a:gd name="T10" fmla="*/ 22 w 281"/>
                  <a:gd name="T11" fmla="*/ 135 h 318"/>
                  <a:gd name="T12" fmla="*/ 44 w 281"/>
                  <a:gd name="T13" fmla="*/ 95 h 318"/>
                  <a:gd name="T14" fmla="*/ 73 w 281"/>
                  <a:gd name="T15" fmla="*/ 58 h 318"/>
                  <a:gd name="T16" fmla="*/ 106 w 281"/>
                  <a:gd name="T17" fmla="*/ 29 h 318"/>
                  <a:gd name="T18" fmla="*/ 146 w 281"/>
                  <a:gd name="T19" fmla="*/ 0 h 318"/>
                  <a:gd name="T20" fmla="*/ 281 w 281"/>
                  <a:gd name="T21" fmla="*/ 248 h 318"/>
                  <a:gd name="T22" fmla="*/ 281 w 281"/>
                  <a:gd name="T23" fmla="*/ 248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1" h="318">
                    <a:moveTo>
                      <a:pt x="281" y="248"/>
                    </a:moveTo>
                    <a:lnTo>
                      <a:pt x="7" y="318"/>
                    </a:lnTo>
                    <a:lnTo>
                      <a:pt x="0" y="270"/>
                    </a:lnTo>
                    <a:lnTo>
                      <a:pt x="0" y="223"/>
                    </a:lnTo>
                    <a:lnTo>
                      <a:pt x="7" y="179"/>
                    </a:lnTo>
                    <a:lnTo>
                      <a:pt x="22" y="135"/>
                    </a:lnTo>
                    <a:lnTo>
                      <a:pt x="44" y="95"/>
                    </a:lnTo>
                    <a:lnTo>
                      <a:pt x="73" y="58"/>
                    </a:lnTo>
                    <a:lnTo>
                      <a:pt x="106" y="29"/>
                    </a:lnTo>
                    <a:lnTo>
                      <a:pt x="146" y="0"/>
                    </a:lnTo>
                    <a:lnTo>
                      <a:pt x="281" y="248"/>
                    </a:lnTo>
                    <a:lnTo>
                      <a:pt x="281" y="248"/>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24" name="Freeform 156"/>
              <p:cNvSpPr>
                <a:spLocks noChangeAspect="1"/>
              </p:cNvSpPr>
              <p:nvPr/>
            </p:nvSpPr>
            <p:spPr bwMode="auto">
              <a:xfrm>
                <a:off x="1882" y="2489"/>
                <a:ext cx="281" cy="318"/>
              </a:xfrm>
              <a:custGeom>
                <a:avLst/>
                <a:gdLst>
                  <a:gd name="T0" fmla="*/ 281 w 281"/>
                  <a:gd name="T1" fmla="*/ 248 h 318"/>
                  <a:gd name="T2" fmla="*/ 7 w 281"/>
                  <a:gd name="T3" fmla="*/ 318 h 318"/>
                  <a:gd name="T4" fmla="*/ 0 w 281"/>
                  <a:gd name="T5" fmla="*/ 270 h 318"/>
                  <a:gd name="T6" fmla="*/ 0 w 281"/>
                  <a:gd name="T7" fmla="*/ 223 h 318"/>
                  <a:gd name="T8" fmla="*/ 7 w 281"/>
                  <a:gd name="T9" fmla="*/ 179 h 318"/>
                  <a:gd name="T10" fmla="*/ 22 w 281"/>
                  <a:gd name="T11" fmla="*/ 135 h 318"/>
                  <a:gd name="T12" fmla="*/ 44 w 281"/>
                  <a:gd name="T13" fmla="*/ 95 h 318"/>
                  <a:gd name="T14" fmla="*/ 73 w 281"/>
                  <a:gd name="T15" fmla="*/ 58 h 318"/>
                  <a:gd name="T16" fmla="*/ 106 w 281"/>
                  <a:gd name="T17" fmla="*/ 29 h 318"/>
                  <a:gd name="T18" fmla="*/ 146 w 281"/>
                  <a:gd name="T19" fmla="*/ 0 h 318"/>
                  <a:gd name="T20" fmla="*/ 281 w 281"/>
                  <a:gd name="T21" fmla="*/ 248 h 318"/>
                  <a:gd name="T22" fmla="*/ 281 w 281"/>
                  <a:gd name="T23" fmla="*/ 248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1" h="318">
                    <a:moveTo>
                      <a:pt x="281" y="248"/>
                    </a:moveTo>
                    <a:lnTo>
                      <a:pt x="7" y="318"/>
                    </a:lnTo>
                    <a:lnTo>
                      <a:pt x="0" y="270"/>
                    </a:lnTo>
                    <a:lnTo>
                      <a:pt x="0" y="223"/>
                    </a:lnTo>
                    <a:lnTo>
                      <a:pt x="7" y="179"/>
                    </a:lnTo>
                    <a:lnTo>
                      <a:pt x="22" y="135"/>
                    </a:lnTo>
                    <a:lnTo>
                      <a:pt x="44" y="95"/>
                    </a:lnTo>
                    <a:lnTo>
                      <a:pt x="73" y="58"/>
                    </a:lnTo>
                    <a:lnTo>
                      <a:pt x="106" y="29"/>
                    </a:lnTo>
                    <a:lnTo>
                      <a:pt x="146" y="0"/>
                    </a:lnTo>
                    <a:lnTo>
                      <a:pt x="281" y="248"/>
                    </a:lnTo>
                    <a:lnTo>
                      <a:pt x="281" y="24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25" name="Freeform 157"/>
              <p:cNvSpPr>
                <a:spLocks noChangeAspect="1"/>
              </p:cNvSpPr>
              <p:nvPr/>
            </p:nvSpPr>
            <p:spPr bwMode="auto">
              <a:xfrm>
                <a:off x="1889" y="2456"/>
                <a:ext cx="555" cy="562"/>
              </a:xfrm>
              <a:custGeom>
                <a:avLst/>
                <a:gdLst>
                  <a:gd name="T0" fmla="*/ 274 w 555"/>
                  <a:gd name="T1" fmla="*/ 281 h 562"/>
                  <a:gd name="T2" fmla="*/ 274 w 555"/>
                  <a:gd name="T3" fmla="*/ 0 h 562"/>
                  <a:gd name="T4" fmla="*/ 329 w 555"/>
                  <a:gd name="T5" fmla="*/ 7 h 562"/>
                  <a:gd name="T6" fmla="*/ 384 w 555"/>
                  <a:gd name="T7" fmla="*/ 22 h 562"/>
                  <a:gd name="T8" fmla="*/ 431 w 555"/>
                  <a:gd name="T9" fmla="*/ 47 h 562"/>
                  <a:gd name="T10" fmla="*/ 471 w 555"/>
                  <a:gd name="T11" fmla="*/ 80 h 562"/>
                  <a:gd name="T12" fmla="*/ 508 w 555"/>
                  <a:gd name="T13" fmla="*/ 124 h 562"/>
                  <a:gd name="T14" fmla="*/ 533 w 555"/>
                  <a:gd name="T15" fmla="*/ 172 h 562"/>
                  <a:gd name="T16" fmla="*/ 548 w 555"/>
                  <a:gd name="T17" fmla="*/ 223 h 562"/>
                  <a:gd name="T18" fmla="*/ 555 w 555"/>
                  <a:gd name="T19" fmla="*/ 281 h 562"/>
                  <a:gd name="T20" fmla="*/ 548 w 555"/>
                  <a:gd name="T21" fmla="*/ 336 h 562"/>
                  <a:gd name="T22" fmla="*/ 533 w 555"/>
                  <a:gd name="T23" fmla="*/ 391 h 562"/>
                  <a:gd name="T24" fmla="*/ 508 w 555"/>
                  <a:gd name="T25" fmla="*/ 438 h 562"/>
                  <a:gd name="T26" fmla="*/ 471 w 555"/>
                  <a:gd name="T27" fmla="*/ 478 h 562"/>
                  <a:gd name="T28" fmla="*/ 431 w 555"/>
                  <a:gd name="T29" fmla="*/ 515 h 562"/>
                  <a:gd name="T30" fmla="*/ 384 w 555"/>
                  <a:gd name="T31" fmla="*/ 540 h 562"/>
                  <a:gd name="T32" fmla="*/ 329 w 555"/>
                  <a:gd name="T33" fmla="*/ 555 h 562"/>
                  <a:gd name="T34" fmla="*/ 274 w 555"/>
                  <a:gd name="T35" fmla="*/ 562 h 562"/>
                  <a:gd name="T36" fmla="*/ 227 w 555"/>
                  <a:gd name="T37" fmla="*/ 559 h 562"/>
                  <a:gd name="T38" fmla="*/ 179 w 555"/>
                  <a:gd name="T39" fmla="*/ 548 h 562"/>
                  <a:gd name="T40" fmla="*/ 139 w 555"/>
                  <a:gd name="T41" fmla="*/ 529 h 562"/>
                  <a:gd name="T42" fmla="*/ 99 w 555"/>
                  <a:gd name="T43" fmla="*/ 504 h 562"/>
                  <a:gd name="T44" fmla="*/ 66 w 555"/>
                  <a:gd name="T45" fmla="*/ 475 h 562"/>
                  <a:gd name="T46" fmla="*/ 37 w 555"/>
                  <a:gd name="T47" fmla="*/ 438 h 562"/>
                  <a:gd name="T48" fmla="*/ 15 w 555"/>
                  <a:gd name="T49" fmla="*/ 398 h 562"/>
                  <a:gd name="T50" fmla="*/ 0 w 555"/>
                  <a:gd name="T51" fmla="*/ 351 h 562"/>
                  <a:gd name="T52" fmla="*/ 274 w 555"/>
                  <a:gd name="T53" fmla="*/ 281 h 562"/>
                  <a:gd name="T54" fmla="*/ 274 w 555"/>
                  <a:gd name="T55" fmla="*/ 28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5" h="562">
                    <a:moveTo>
                      <a:pt x="274" y="281"/>
                    </a:moveTo>
                    <a:lnTo>
                      <a:pt x="274" y="0"/>
                    </a:lnTo>
                    <a:lnTo>
                      <a:pt x="329" y="7"/>
                    </a:lnTo>
                    <a:lnTo>
                      <a:pt x="384" y="22"/>
                    </a:lnTo>
                    <a:lnTo>
                      <a:pt x="431" y="47"/>
                    </a:lnTo>
                    <a:lnTo>
                      <a:pt x="471" y="80"/>
                    </a:lnTo>
                    <a:lnTo>
                      <a:pt x="508" y="124"/>
                    </a:lnTo>
                    <a:lnTo>
                      <a:pt x="533" y="172"/>
                    </a:lnTo>
                    <a:lnTo>
                      <a:pt x="548" y="223"/>
                    </a:lnTo>
                    <a:lnTo>
                      <a:pt x="555" y="281"/>
                    </a:lnTo>
                    <a:lnTo>
                      <a:pt x="548" y="336"/>
                    </a:lnTo>
                    <a:lnTo>
                      <a:pt x="533" y="391"/>
                    </a:lnTo>
                    <a:lnTo>
                      <a:pt x="508" y="438"/>
                    </a:lnTo>
                    <a:lnTo>
                      <a:pt x="471" y="478"/>
                    </a:lnTo>
                    <a:lnTo>
                      <a:pt x="431" y="515"/>
                    </a:lnTo>
                    <a:lnTo>
                      <a:pt x="384" y="540"/>
                    </a:lnTo>
                    <a:lnTo>
                      <a:pt x="329" y="555"/>
                    </a:lnTo>
                    <a:lnTo>
                      <a:pt x="274" y="562"/>
                    </a:lnTo>
                    <a:lnTo>
                      <a:pt x="227" y="559"/>
                    </a:lnTo>
                    <a:lnTo>
                      <a:pt x="179" y="548"/>
                    </a:lnTo>
                    <a:lnTo>
                      <a:pt x="139" y="529"/>
                    </a:lnTo>
                    <a:lnTo>
                      <a:pt x="99" y="504"/>
                    </a:lnTo>
                    <a:lnTo>
                      <a:pt x="66" y="475"/>
                    </a:lnTo>
                    <a:lnTo>
                      <a:pt x="37" y="438"/>
                    </a:lnTo>
                    <a:lnTo>
                      <a:pt x="15" y="398"/>
                    </a:lnTo>
                    <a:lnTo>
                      <a:pt x="0" y="351"/>
                    </a:lnTo>
                    <a:lnTo>
                      <a:pt x="274" y="281"/>
                    </a:lnTo>
                    <a:lnTo>
                      <a:pt x="274" y="281"/>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26" name="Freeform 158"/>
              <p:cNvSpPr>
                <a:spLocks noChangeAspect="1"/>
              </p:cNvSpPr>
              <p:nvPr/>
            </p:nvSpPr>
            <p:spPr bwMode="auto">
              <a:xfrm>
                <a:off x="1889" y="2456"/>
                <a:ext cx="555" cy="562"/>
              </a:xfrm>
              <a:custGeom>
                <a:avLst/>
                <a:gdLst>
                  <a:gd name="T0" fmla="*/ 274 w 555"/>
                  <a:gd name="T1" fmla="*/ 281 h 562"/>
                  <a:gd name="T2" fmla="*/ 274 w 555"/>
                  <a:gd name="T3" fmla="*/ 0 h 562"/>
                  <a:gd name="T4" fmla="*/ 329 w 555"/>
                  <a:gd name="T5" fmla="*/ 7 h 562"/>
                  <a:gd name="T6" fmla="*/ 384 w 555"/>
                  <a:gd name="T7" fmla="*/ 22 h 562"/>
                  <a:gd name="T8" fmla="*/ 431 w 555"/>
                  <a:gd name="T9" fmla="*/ 47 h 562"/>
                  <a:gd name="T10" fmla="*/ 471 w 555"/>
                  <a:gd name="T11" fmla="*/ 80 h 562"/>
                  <a:gd name="T12" fmla="*/ 508 w 555"/>
                  <a:gd name="T13" fmla="*/ 124 h 562"/>
                  <a:gd name="T14" fmla="*/ 533 w 555"/>
                  <a:gd name="T15" fmla="*/ 172 h 562"/>
                  <a:gd name="T16" fmla="*/ 548 w 555"/>
                  <a:gd name="T17" fmla="*/ 223 h 562"/>
                  <a:gd name="T18" fmla="*/ 555 w 555"/>
                  <a:gd name="T19" fmla="*/ 281 h 562"/>
                  <a:gd name="T20" fmla="*/ 548 w 555"/>
                  <a:gd name="T21" fmla="*/ 336 h 562"/>
                  <a:gd name="T22" fmla="*/ 533 w 555"/>
                  <a:gd name="T23" fmla="*/ 391 h 562"/>
                  <a:gd name="T24" fmla="*/ 508 w 555"/>
                  <a:gd name="T25" fmla="*/ 438 h 562"/>
                  <a:gd name="T26" fmla="*/ 471 w 555"/>
                  <a:gd name="T27" fmla="*/ 478 h 562"/>
                  <a:gd name="T28" fmla="*/ 431 w 555"/>
                  <a:gd name="T29" fmla="*/ 515 h 562"/>
                  <a:gd name="T30" fmla="*/ 384 w 555"/>
                  <a:gd name="T31" fmla="*/ 540 h 562"/>
                  <a:gd name="T32" fmla="*/ 329 w 555"/>
                  <a:gd name="T33" fmla="*/ 555 h 562"/>
                  <a:gd name="T34" fmla="*/ 274 w 555"/>
                  <a:gd name="T35" fmla="*/ 562 h 562"/>
                  <a:gd name="T36" fmla="*/ 227 w 555"/>
                  <a:gd name="T37" fmla="*/ 559 h 562"/>
                  <a:gd name="T38" fmla="*/ 179 w 555"/>
                  <a:gd name="T39" fmla="*/ 548 h 562"/>
                  <a:gd name="T40" fmla="*/ 139 w 555"/>
                  <a:gd name="T41" fmla="*/ 529 h 562"/>
                  <a:gd name="T42" fmla="*/ 99 w 555"/>
                  <a:gd name="T43" fmla="*/ 504 h 562"/>
                  <a:gd name="T44" fmla="*/ 66 w 555"/>
                  <a:gd name="T45" fmla="*/ 475 h 562"/>
                  <a:gd name="T46" fmla="*/ 37 w 555"/>
                  <a:gd name="T47" fmla="*/ 438 h 562"/>
                  <a:gd name="T48" fmla="*/ 15 w 555"/>
                  <a:gd name="T49" fmla="*/ 398 h 562"/>
                  <a:gd name="T50" fmla="*/ 0 w 555"/>
                  <a:gd name="T51" fmla="*/ 351 h 562"/>
                  <a:gd name="T52" fmla="*/ 274 w 555"/>
                  <a:gd name="T53" fmla="*/ 281 h 562"/>
                  <a:gd name="T54" fmla="*/ 274 w 555"/>
                  <a:gd name="T55" fmla="*/ 28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5" h="562">
                    <a:moveTo>
                      <a:pt x="274" y="281"/>
                    </a:moveTo>
                    <a:lnTo>
                      <a:pt x="274" y="0"/>
                    </a:lnTo>
                    <a:lnTo>
                      <a:pt x="329" y="7"/>
                    </a:lnTo>
                    <a:lnTo>
                      <a:pt x="384" y="22"/>
                    </a:lnTo>
                    <a:lnTo>
                      <a:pt x="431" y="47"/>
                    </a:lnTo>
                    <a:lnTo>
                      <a:pt x="471" y="80"/>
                    </a:lnTo>
                    <a:lnTo>
                      <a:pt x="508" y="124"/>
                    </a:lnTo>
                    <a:lnTo>
                      <a:pt x="533" y="172"/>
                    </a:lnTo>
                    <a:lnTo>
                      <a:pt x="548" y="223"/>
                    </a:lnTo>
                    <a:lnTo>
                      <a:pt x="555" y="281"/>
                    </a:lnTo>
                    <a:lnTo>
                      <a:pt x="548" y="336"/>
                    </a:lnTo>
                    <a:lnTo>
                      <a:pt x="533" y="391"/>
                    </a:lnTo>
                    <a:lnTo>
                      <a:pt x="508" y="438"/>
                    </a:lnTo>
                    <a:lnTo>
                      <a:pt x="471" y="478"/>
                    </a:lnTo>
                    <a:lnTo>
                      <a:pt x="431" y="515"/>
                    </a:lnTo>
                    <a:lnTo>
                      <a:pt x="384" y="540"/>
                    </a:lnTo>
                    <a:lnTo>
                      <a:pt x="329" y="555"/>
                    </a:lnTo>
                    <a:lnTo>
                      <a:pt x="274" y="562"/>
                    </a:lnTo>
                    <a:lnTo>
                      <a:pt x="227" y="559"/>
                    </a:lnTo>
                    <a:lnTo>
                      <a:pt x="179" y="548"/>
                    </a:lnTo>
                    <a:lnTo>
                      <a:pt x="139" y="529"/>
                    </a:lnTo>
                    <a:lnTo>
                      <a:pt x="99" y="504"/>
                    </a:lnTo>
                    <a:lnTo>
                      <a:pt x="66" y="475"/>
                    </a:lnTo>
                    <a:lnTo>
                      <a:pt x="37" y="438"/>
                    </a:lnTo>
                    <a:lnTo>
                      <a:pt x="15" y="398"/>
                    </a:lnTo>
                    <a:lnTo>
                      <a:pt x="0" y="351"/>
                    </a:lnTo>
                    <a:lnTo>
                      <a:pt x="274" y="281"/>
                    </a:lnTo>
                    <a:lnTo>
                      <a:pt x="274" y="281"/>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327" name="Rectangle 159"/>
            <p:cNvSpPr>
              <a:spLocks noChangeArrowheads="1"/>
            </p:cNvSpPr>
            <p:nvPr/>
          </p:nvSpPr>
          <p:spPr bwMode="auto">
            <a:xfrm>
              <a:off x="2951" y="2816"/>
              <a:ext cx="63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Kissenda (12)</a:t>
              </a:r>
            </a:p>
          </p:txBody>
        </p:sp>
      </p:grpSp>
      <p:grpSp>
        <p:nvGrpSpPr>
          <p:cNvPr id="7328" name="Group 160"/>
          <p:cNvGrpSpPr>
            <a:grpSpLocks noChangeAspect="1"/>
          </p:cNvGrpSpPr>
          <p:nvPr/>
        </p:nvGrpSpPr>
        <p:grpSpPr bwMode="auto">
          <a:xfrm>
            <a:off x="6378575" y="3765550"/>
            <a:ext cx="1014413" cy="1062990"/>
            <a:chOff x="3702" y="2226"/>
            <a:chExt cx="710" cy="744"/>
          </a:xfrm>
        </p:grpSpPr>
        <p:grpSp>
          <p:nvGrpSpPr>
            <p:cNvPr id="7329" name="Group 161"/>
            <p:cNvGrpSpPr>
              <a:grpSpLocks noChangeAspect="1"/>
            </p:cNvGrpSpPr>
            <p:nvPr/>
          </p:nvGrpSpPr>
          <p:grpSpPr bwMode="auto">
            <a:xfrm>
              <a:off x="3760" y="2226"/>
              <a:ext cx="594" cy="594"/>
              <a:chOff x="2744" y="2444"/>
              <a:chExt cx="582" cy="582"/>
            </a:xfrm>
          </p:grpSpPr>
          <p:sp>
            <p:nvSpPr>
              <p:cNvPr id="7330" name="AutoShape 162"/>
              <p:cNvSpPr>
                <a:spLocks noChangeAspect="1" noChangeArrowheads="1" noTextEdit="1"/>
              </p:cNvSpPr>
              <p:nvPr/>
            </p:nvSpPr>
            <p:spPr bwMode="auto">
              <a:xfrm>
                <a:off x="2744" y="2444"/>
                <a:ext cx="582"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31" name="Freeform 163"/>
              <p:cNvSpPr>
                <a:spLocks noChangeAspect="1"/>
              </p:cNvSpPr>
              <p:nvPr/>
            </p:nvSpPr>
            <p:spPr bwMode="auto">
              <a:xfrm>
                <a:off x="2744" y="2444"/>
                <a:ext cx="289" cy="443"/>
              </a:xfrm>
              <a:custGeom>
                <a:avLst/>
                <a:gdLst>
                  <a:gd name="T0" fmla="*/ 289 w 289"/>
                  <a:gd name="T1" fmla="*/ 289 h 443"/>
                  <a:gd name="T2" fmla="*/ 45 w 289"/>
                  <a:gd name="T3" fmla="*/ 443 h 443"/>
                  <a:gd name="T4" fmla="*/ 19 w 289"/>
                  <a:gd name="T5" fmla="*/ 391 h 443"/>
                  <a:gd name="T6" fmla="*/ 4 w 289"/>
                  <a:gd name="T7" fmla="*/ 338 h 443"/>
                  <a:gd name="T8" fmla="*/ 0 w 289"/>
                  <a:gd name="T9" fmla="*/ 282 h 443"/>
                  <a:gd name="T10" fmla="*/ 8 w 289"/>
                  <a:gd name="T11" fmla="*/ 225 h 443"/>
                  <a:gd name="T12" fmla="*/ 26 w 289"/>
                  <a:gd name="T13" fmla="*/ 173 h 443"/>
                  <a:gd name="T14" fmla="*/ 53 w 289"/>
                  <a:gd name="T15" fmla="*/ 124 h 443"/>
                  <a:gd name="T16" fmla="*/ 90 w 289"/>
                  <a:gd name="T17" fmla="*/ 83 h 443"/>
                  <a:gd name="T18" fmla="*/ 135 w 289"/>
                  <a:gd name="T19" fmla="*/ 45 h 443"/>
                  <a:gd name="T20" fmla="*/ 173 w 289"/>
                  <a:gd name="T21" fmla="*/ 26 h 443"/>
                  <a:gd name="T22" fmla="*/ 210 w 289"/>
                  <a:gd name="T23" fmla="*/ 11 h 443"/>
                  <a:gd name="T24" fmla="*/ 248 w 289"/>
                  <a:gd name="T25" fmla="*/ 4 h 443"/>
                  <a:gd name="T26" fmla="*/ 289 w 289"/>
                  <a:gd name="T27" fmla="*/ 0 h 443"/>
                  <a:gd name="T28" fmla="*/ 289 w 289"/>
                  <a:gd name="T29" fmla="*/ 289 h 443"/>
                  <a:gd name="T30" fmla="*/ 289 w 289"/>
                  <a:gd name="T31" fmla="*/ 289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443">
                    <a:moveTo>
                      <a:pt x="289" y="289"/>
                    </a:moveTo>
                    <a:lnTo>
                      <a:pt x="45" y="443"/>
                    </a:lnTo>
                    <a:lnTo>
                      <a:pt x="19" y="391"/>
                    </a:lnTo>
                    <a:lnTo>
                      <a:pt x="4" y="338"/>
                    </a:lnTo>
                    <a:lnTo>
                      <a:pt x="0" y="282"/>
                    </a:lnTo>
                    <a:lnTo>
                      <a:pt x="8" y="225"/>
                    </a:lnTo>
                    <a:lnTo>
                      <a:pt x="26" y="173"/>
                    </a:lnTo>
                    <a:lnTo>
                      <a:pt x="53" y="124"/>
                    </a:lnTo>
                    <a:lnTo>
                      <a:pt x="90" y="83"/>
                    </a:lnTo>
                    <a:lnTo>
                      <a:pt x="135" y="45"/>
                    </a:lnTo>
                    <a:lnTo>
                      <a:pt x="173" y="26"/>
                    </a:lnTo>
                    <a:lnTo>
                      <a:pt x="210" y="11"/>
                    </a:lnTo>
                    <a:lnTo>
                      <a:pt x="248" y="4"/>
                    </a:lnTo>
                    <a:lnTo>
                      <a:pt x="289" y="0"/>
                    </a:lnTo>
                    <a:lnTo>
                      <a:pt x="289" y="289"/>
                    </a:lnTo>
                    <a:lnTo>
                      <a:pt x="289" y="28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32" name="Freeform 164"/>
              <p:cNvSpPr>
                <a:spLocks noChangeAspect="1"/>
              </p:cNvSpPr>
              <p:nvPr/>
            </p:nvSpPr>
            <p:spPr bwMode="auto">
              <a:xfrm>
                <a:off x="2744" y="2444"/>
                <a:ext cx="289" cy="443"/>
              </a:xfrm>
              <a:custGeom>
                <a:avLst/>
                <a:gdLst>
                  <a:gd name="T0" fmla="*/ 289 w 289"/>
                  <a:gd name="T1" fmla="*/ 289 h 443"/>
                  <a:gd name="T2" fmla="*/ 45 w 289"/>
                  <a:gd name="T3" fmla="*/ 443 h 443"/>
                  <a:gd name="T4" fmla="*/ 19 w 289"/>
                  <a:gd name="T5" fmla="*/ 391 h 443"/>
                  <a:gd name="T6" fmla="*/ 4 w 289"/>
                  <a:gd name="T7" fmla="*/ 338 h 443"/>
                  <a:gd name="T8" fmla="*/ 0 w 289"/>
                  <a:gd name="T9" fmla="*/ 282 h 443"/>
                  <a:gd name="T10" fmla="*/ 8 w 289"/>
                  <a:gd name="T11" fmla="*/ 225 h 443"/>
                  <a:gd name="T12" fmla="*/ 26 w 289"/>
                  <a:gd name="T13" fmla="*/ 173 h 443"/>
                  <a:gd name="T14" fmla="*/ 53 w 289"/>
                  <a:gd name="T15" fmla="*/ 124 h 443"/>
                  <a:gd name="T16" fmla="*/ 90 w 289"/>
                  <a:gd name="T17" fmla="*/ 83 h 443"/>
                  <a:gd name="T18" fmla="*/ 135 w 289"/>
                  <a:gd name="T19" fmla="*/ 45 h 443"/>
                  <a:gd name="T20" fmla="*/ 173 w 289"/>
                  <a:gd name="T21" fmla="*/ 26 h 443"/>
                  <a:gd name="T22" fmla="*/ 210 w 289"/>
                  <a:gd name="T23" fmla="*/ 11 h 443"/>
                  <a:gd name="T24" fmla="*/ 248 w 289"/>
                  <a:gd name="T25" fmla="*/ 4 h 443"/>
                  <a:gd name="T26" fmla="*/ 289 w 289"/>
                  <a:gd name="T27" fmla="*/ 0 h 443"/>
                  <a:gd name="T28" fmla="*/ 289 w 289"/>
                  <a:gd name="T29" fmla="*/ 289 h 443"/>
                  <a:gd name="T30" fmla="*/ 289 w 289"/>
                  <a:gd name="T31" fmla="*/ 289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443">
                    <a:moveTo>
                      <a:pt x="289" y="289"/>
                    </a:moveTo>
                    <a:lnTo>
                      <a:pt x="45" y="443"/>
                    </a:lnTo>
                    <a:lnTo>
                      <a:pt x="19" y="391"/>
                    </a:lnTo>
                    <a:lnTo>
                      <a:pt x="4" y="338"/>
                    </a:lnTo>
                    <a:lnTo>
                      <a:pt x="0" y="282"/>
                    </a:lnTo>
                    <a:lnTo>
                      <a:pt x="8" y="225"/>
                    </a:lnTo>
                    <a:lnTo>
                      <a:pt x="26" y="173"/>
                    </a:lnTo>
                    <a:lnTo>
                      <a:pt x="53" y="124"/>
                    </a:lnTo>
                    <a:lnTo>
                      <a:pt x="90" y="83"/>
                    </a:lnTo>
                    <a:lnTo>
                      <a:pt x="135" y="45"/>
                    </a:lnTo>
                    <a:lnTo>
                      <a:pt x="173" y="26"/>
                    </a:lnTo>
                    <a:lnTo>
                      <a:pt x="210" y="11"/>
                    </a:lnTo>
                    <a:lnTo>
                      <a:pt x="248" y="4"/>
                    </a:lnTo>
                    <a:lnTo>
                      <a:pt x="289" y="0"/>
                    </a:lnTo>
                    <a:lnTo>
                      <a:pt x="289" y="289"/>
                    </a:lnTo>
                    <a:lnTo>
                      <a:pt x="289" y="289"/>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33" name="Freeform 165"/>
              <p:cNvSpPr>
                <a:spLocks noChangeAspect="1"/>
              </p:cNvSpPr>
              <p:nvPr/>
            </p:nvSpPr>
            <p:spPr bwMode="auto">
              <a:xfrm>
                <a:off x="2789" y="2444"/>
                <a:ext cx="533" cy="578"/>
              </a:xfrm>
              <a:custGeom>
                <a:avLst/>
                <a:gdLst>
                  <a:gd name="T0" fmla="*/ 244 w 533"/>
                  <a:gd name="T1" fmla="*/ 289 h 578"/>
                  <a:gd name="T2" fmla="*/ 244 w 533"/>
                  <a:gd name="T3" fmla="*/ 0 h 578"/>
                  <a:gd name="T4" fmla="*/ 300 w 533"/>
                  <a:gd name="T5" fmla="*/ 8 h 578"/>
                  <a:gd name="T6" fmla="*/ 357 w 533"/>
                  <a:gd name="T7" fmla="*/ 23 h 578"/>
                  <a:gd name="T8" fmla="*/ 406 w 533"/>
                  <a:gd name="T9" fmla="*/ 49 h 578"/>
                  <a:gd name="T10" fmla="*/ 447 w 533"/>
                  <a:gd name="T11" fmla="*/ 83 h 578"/>
                  <a:gd name="T12" fmla="*/ 484 w 533"/>
                  <a:gd name="T13" fmla="*/ 128 h 578"/>
                  <a:gd name="T14" fmla="*/ 511 w 533"/>
                  <a:gd name="T15" fmla="*/ 176 h 578"/>
                  <a:gd name="T16" fmla="*/ 526 w 533"/>
                  <a:gd name="T17" fmla="*/ 229 h 578"/>
                  <a:gd name="T18" fmla="*/ 533 w 533"/>
                  <a:gd name="T19" fmla="*/ 289 h 578"/>
                  <a:gd name="T20" fmla="*/ 526 w 533"/>
                  <a:gd name="T21" fmla="*/ 345 h 578"/>
                  <a:gd name="T22" fmla="*/ 511 w 533"/>
                  <a:gd name="T23" fmla="*/ 402 h 578"/>
                  <a:gd name="T24" fmla="*/ 484 w 533"/>
                  <a:gd name="T25" fmla="*/ 451 h 578"/>
                  <a:gd name="T26" fmla="*/ 447 w 533"/>
                  <a:gd name="T27" fmla="*/ 492 h 578"/>
                  <a:gd name="T28" fmla="*/ 406 w 533"/>
                  <a:gd name="T29" fmla="*/ 529 h 578"/>
                  <a:gd name="T30" fmla="*/ 357 w 533"/>
                  <a:gd name="T31" fmla="*/ 556 h 578"/>
                  <a:gd name="T32" fmla="*/ 300 w 533"/>
                  <a:gd name="T33" fmla="*/ 571 h 578"/>
                  <a:gd name="T34" fmla="*/ 244 w 533"/>
                  <a:gd name="T35" fmla="*/ 578 h 578"/>
                  <a:gd name="T36" fmla="*/ 207 w 533"/>
                  <a:gd name="T37" fmla="*/ 574 h 578"/>
                  <a:gd name="T38" fmla="*/ 169 w 533"/>
                  <a:gd name="T39" fmla="*/ 571 h 578"/>
                  <a:gd name="T40" fmla="*/ 135 w 533"/>
                  <a:gd name="T41" fmla="*/ 559 h 578"/>
                  <a:gd name="T42" fmla="*/ 105 w 533"/>
                  <a:gd name="T43" fmla="*/ 544 h 578"/>
                  <a:gd name="T44" fmla="*/ 75 w 533"/>
                  <a:gd name="T45" fmla="*/ 526 h 578"/>
                  <a:gd name="T46" fmla="*/ 45 w 533"/>
                  <a:gd name="T47" fmla="*/ 499 h 578"/>
                  <a:gd name="T48" fmla="*/ 23 w 533"/>
                  <a:gd name="T49" fmla="*/ 473 h 578"/>
                  <a:gd name="T50" fmla="*/ 0 w 533"/>
                  <a:gd name="T51" fmla="*/ 443 h 578"/>
                  <a:gd name="T52" fmla="*/ 244 w 533"/>
                  <a:gd name="T53" fmla="*/ 289 h 578"/>
                  <a:gd name="T54" fmla="*/ 244 w 533"/>
                  <a:gd name="T55" fmla="*/ 289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3" h="578">
                    <a:moveTo>
                      <a:pt x="244" y="289"/>
                    </a:moveTo>
                    <a:lnTo>
                      <a:pt x="244" y="0"/>
                    </a:lnTo>
                    <a:lnTo>
                      <a:pt x="300" y="8"/>
                    </a:lnTo>
                    <a:lnTo>
                      <a:pt x="357" y="23"/>
                    </a:lnTo>
                    <a:lnTo>
                      <a:pt x="406" y="49"/>
                    </a:lnTo>
                    <a:lnTo>
                      <a:pt x="447" y="83"/>
                    </a:lnTo>
                    <a:lnTo>
                      <a:pt x="484" y="128"/>
                    </a:lnTo>
                    <a:lnTo>
                      <a:pt x="511" y="176"/>
                    </a:lnTo>
                    <a:lnTo>
                      <a:pt x="526" y="229"/>
                    </a:lnTo>
                    <a:lnTo>
                      <a:pt x="533" y="289"/>
                    </a:lnTo>
                    <a:lnTo>
                      <a:pt x="526" y="345"/>
                    </a:lnTo>
                    <a:lnTo>
                      <a:pt x="511" y="402"/>
                    </a:lnTo>
                    <a:lnTo>
                      <a:pt x="484" y="451"/>
                    </a:lnTo>
                    <a:lnTo>
                      <a:pt x="447" y="492"/>
                    </a:lnTo>
                    <a:lnTo>
                      <a:pt x="406" y="529"/>
                    </a:lnTo>
                    <a:lnTo>
                      <a:pt x="357" y="556"/>
                    </a:lnTo>
                    <a:lnTo>
                      <a:pt x="300" y="571"/>
                    </a:lnTo>
                    <a:lnTo>
                      <a:pt x="244" y="578"/>
                    </a:lnTo>
                    <a:lnTo>
                      <a:pt x="207" y="574"/>
                    </a:lnTo>
                    <a:lnTo>
                      <a:pt x="169" y="571"/>
                    </a:lnTo>
                    <a:lnTo>
                      <a:pt x="135" y="559"/>
                    </a:lnTo>
                    <a:lnTo>
                      <a:pt x="105" y="544"/>
                    </a:lnTo>
                    <a:lnTo>
                      <a:pt x="75" y="526"/>
                    </a:lnTo>
                    <a:lnTo>
                      <a:pt x="45" y="499"/>
                    </a:lnTo>
                    <a:lnTo>
                      <a:pt x="23" y="473"/>
                    </a:lnTo>
                    <a:lnTo>
                      <a:pt x="0" y="443"/>
                    </a:lnTo>
                    <a:lnTo>
                      <a:pt x="244" y="289"/>
                    </a:lnTo>
                    <a:lnTo>
                      <a:pt x="244" y="289"/>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34" name="Freeform 166"/>
              <p:cNvSpPr>
                <a:spLocks noChangeAspect="1"/>
              </p:cNvSpPr>
              <p:nvPr/>
            </p:nvSpPr>
            <p:spPr bwMode="auto">
              <a:xfrm>
                <a:off x="2789" y="2444"/>
                <a:ext cx="533" cy="578"/>
              </a:xfrm>
              <a:custGeom>
                <a:avLst/>
                <a:gdLst>
                  <a:gd name="T0" fmla="*/ 244 w 533"/>
                  <a:gd name="T1" fmla="*/ 289 h 578"/>
                  <a:gd name="T2" fmla="*/ 244 w 533"/>
                  <a:gd name="T3" fmla="*/ 0 h 578"/>
                  <a:gd name="T4" fmla="*/ 300 w 533"/>
                  <a:gd name="T5" fmla="*/ 8 h 578"/>
                  <a:gd name="T6" fmla="*/ 357 w 533"/>
                  <a:gd name="T7" fmla="*/ 23 h 578"/>
                  <a:gd name="T8" fmla="*/ 406 w 533"/>
                  <a:gd name="T9" fmla="*/ 49 h 578"/>
                  <a:gd name="T10" fmla="*/ 447 w 533"/>
                  <a:gd name="T11" fmla="*/ 83 h 578"/>
                  <a:gd name="T12" fmla="*/ 484 w 533"/>
                  <a:gd name="T13" fmla="*/ 128 h 578"/>
                  <a:gd name="T14" fmla="*/ 511 w 533"/>
                  <a:gd name="T15" fmla="*/ 176 h 578"/>
                  <a:gd name="T16" fmla="*/ 526 w 533"/>
                  <a:gd name="T17" fmla="*/ 229 h 578"/>
                  <a:gd name="T18" fmla="*/ 533 w 533"/>
                  <a:gd name="T19" fmla="*/ 289 h 578"/>
                  <a:gd name="T20" fmla="*/ 526 w 533"/>
                  <a:gd name="T21" fmla="*/ 345 h 578"/>
                  <a:gd name="T22" fmla="*/ 511 w 533"/>
                  <a:gd name="T23" fmla="*/ 402 h 578"/>
                  <a:gd name="T24" fmla="*/ 484 w 533"/>
                  <a:gd name="T25" fmla="*/ 451 h 578"/>
                  <a:gd name="T26" fmla="*/ 447 w 533"/>
                  <a:gd name="T27" fmla="*/ 492 h 578"/>
                  <a:gd name="T28" fmla="*/ 406 w 533"/>
                  <a:gd name="T29" fmla="*/ 529 h 578"/>
                  <a:gd name="T30" fmla="*/ 357 w 533"/>
                  <a:gd name="T31" fmla="*/ 556 h 578"/>
                  <a:gd name="T32" fmla="*/ 300 w 533"/>
                  <a:gd name="T33" fmla="*/ 571 h 578"/>
                  <a:gd name="T34" fmla="*/ 244 w 533"/>
                  <a:gd name="T35" fmla="*/ 578 h 578"/>
                  <a:gd name="T36" fmla="*/ 207 w 533"/>
                  <a:gd name="T37" fmla="*/ 574 h 578"/>
                  <a:gd name="T38" fmla="*/ 169 w 533"/>
                  <a:gd name="T39" fmla="*/ 571 h 578"/>
                  <a:gd name="T40" fmla="*/ 135 w 533"/>
                  <a:gd name="T41" fmla="*/ 559 h 578"/>
                  <a:gd name="T42" fmla="*/ 105 w 533"/>
                  <a:gd name="T43" fmla="*/ 544 h 578"/>
                  <a:gd name="T44" fmla="*/ 75 w 533"/>
                  <a:gd name="T45" fmla="*/ 526 h 578"/>
                  <a:gd name="T46" fmla="*/ 45 w 533"/>
                  <a:gd name="T47" fmla="*/ 499 h 578"/>
                  <a:gd name="T48" fmla="*/ 23 w 533"/>
                  <a:gd name="T49" fmla="*/ 473 h 578"/>
                  <a:gd name="T50" fmla="*/ 0 w 533"/>
                  <a:gd name="T51" fmla="*/ 443 h 578"/>
                  <a:gd name="T52" fmla="*/ 244 w 533"/>
                  <a:gd name="T53" fmla="*/ 289 h 578"/>
                  <a:gd name="T54" fmla="*/ 244 w 533"/>
                  <a:gd name="T55" fmla="*/ 289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3" h="578">
                    <a:moveTo>
                      <a:pt x="244" y="289"/>
                    </a:moveTo>
                    <a:lnTo>
                      <a:pt x="244" y="0"/>
                    </a:lnTo>
                    <a:lnTo>
                      <a:pt x="300" y="8"/>
                    </a:lnTo>
                    <a:lnTo>
                      <a:pt x="357" y="23"/>
                    </a:lnTo>
                    <a:lnTo>
                      <a:pt x="406" y="49"/>
                    </a:lnTo>
                    <a:lnTo>
                      <a:pt x="447" y="83"/>
                    </a:lnTo>
                    <a:lnTo>
                      <a:pt x="484" y="128"/>
                    </a:lnTo>
                    <a:lnTo>
                      <a:pt x="511" y="176"/>
                    </a:lnTo>
                    <a:lnTo>
                      <a:pt x="526" y="229"/>
                    </a:lnTo>
                    <a:lnTo>
                      <a:pt x="533" y="289"/>
                    </a:lnTo>
                    <a:lnTo>
                      <a:pt x="526" y="345"/>
                    </a:lnTo>
                    <a:lnTo>
                      <a:pt x="511" y="402"/>
                    </a:lnTo>
                    <a:lnTo>
                      <a:pt x="484" y="451"/>
                    </a:lnTo>
                    <a:lnTo>
                      <a:pt x="447" y="492"/>
                    </a:lnTo>
                    <a:lnTo>
                      <a:pt x="406" y="529"/>
                    </a:lnTo>
                    <a:lnTo>
                      <a:pt x="357" y="556"/>
                    </a:lnTo>
                    <a:lnTo>
                      <a:pt x="300" y="571"/>
                    </a:lnTo>
                    <a:lnTo>
                      <a:pt x="244" y="578"/>
                    </a:lnTo>
                    <a:lnTo>
                      <a:pt x="207" y="574"/>
                    </a:lnTo>
                    <a:lnTo>
                      <a:pt x="169" y="571"/>
                    </a:lnTo>
                    <a:lnTo>
                      <a:pt x="135" y="559"/>
                    </a:lnTo>
                    <a:lnTo>
                      <a:pt x="105" y="544"/>
                    </a:lnTo>
                    <a:lnTo>
                      <a:pt x="75" y="526"/>
                    </a:lnTo>
                    <a:lnTo>
                      <a:pt x="45" y="499"/>
                    </a:lnTo>
                    <a:lnTo>
                      <a:pt x="23" y="473"/>
                    </a:lnTo>
                    <a:lnTo>
                      <a:pt x="0" y="443"/>
                    </a:lnTo>
                    <a:lnTo>
                      <a:pt x="244" y="289"/>
                    </a:lnTo>
                    <a:lnTo>
                      <a:pt x="244" y="289"/>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335" name="Rectangle 167"/>
            <p:cNvSpPr>
              <a:spLocks noChangeArrowheads="1"/>
            </p:cNvSpPr>
            <p:nvPr/>
          </p:nvSpPr>
          <p:spPr bwMode="auto">
            <a:xfrm>
              <a:off x="3702" y="2816"/>
              <a:ext cx="71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Chankende (16)</a:t>
              </a:r>
            </a:p>
          </p:txBody>
        </p:sp>
      </p:grpSp>
      <p:grpSp>
        <p:nvGrpSpPr>
          <p:cNvPr id="7336" name="Group 168"/>
          <p:cNvGrpSpPr>
            <a:grpSpLocks noChangeAspect="1"/>
          </p:cNvGrpSpPr>
          <p:nvPr/>
        </p:nvGrpSpPr>
        <p:grpSpPr bwMode="auto">
          <a:xfrm>
            <a:off x="7834313" y="3786188"/>
            <a:ext cx="1014413" cy="1044416"/>
            <a:chOff x="4779" y="2239"/>
            <a:chExt cx="710" cy="731"/>
          </a:xfrm>
        </p:grpSpPr>
        <p:grpSp>
          <p:nvGrpSpPr>
            <p:cNvPr id="7337" name="Group 169"/>
            <p:cNvGrpSpPr>
              <a:grpSpLocks/>
            </p:cNvGrpSpPr>
            <p:nvPr/>
          </p:nvGrpSpPr>
          <p:grpSpPr bwMode="auto">
            <a:xfrm>
              <a:off x="4845" y="2239"/>
              <a:ext cx="577" cy="581"/>
              <a:chOff x="2022" y="3162"/>
              <a:chExt cx="631" cy="631"/>
            </a:xfrm>
          </p:grpSpPr>
          <p:sp>
            <p:nvSpPr>
              <p:cNvPr id="7338" name="Freeform 170"/>
              <p:cNvSpPr>
                <a:spLocks/>
              </p:cNvSpPr>
              <p:nvPr/>
            </p:nvSpPr>
            <p:spPr bwMode="auto">
              <a:xfrm>
                <a:off x="2260" y="3162"/>
                <a:ext cx="77" cy="315"/>
              </a:xfrm>
              <a:custGeom>
                <a:avLst/>
                <a:gdLst>
                  <a:gd name="T0" fmla="*/ 77 w 77"/>
                  <a:gd name="T1" fmla="*/ 315 h 315"/>
                  <a:gd name="T2" fmla="*/ 0 w 77"/>
                  <a:gd name="T3" fmla="*/ 8 h 315"/>
                  <a:gd name="T4" fmla="*/ 36 w 77"/>
                  <a:gd name="T5" fmla="*/ 4 h 315"/>
                  <a:gd name="T6" fmla="*/ 77 w 77"/>
                  <a:gd name="T7" fmla="*/ 0 h 315"/>
                  <a:gd name="T8" fmla="*/ 77 w 77"/>
                  <a:gd name="T9" fmla="*/ 315 h 315"/>
                  <a:gd name="T10" fmla="*/ 77 w 77"/>
                  <a:gd name="T11" fmla="*/ 315 h 315"/>
                </a:gdLst>
                <a:ahLst/>
                <a:cxnLst>
                  <a:cxn ang="0">
                    <a:pos x="T0" y="T1"/>
                  </a:cxn>
                  <a:cxn ang="0">
                    <a:pos x="T2" y="T3"/>
                  </a:cxn>
                  <a:cxn ang="0">
                    <a:pos x="T4" y="T5"/>
                  </a:cxn>
                  <a:cxn ang="0">
                    <a:pos x="T6" y="T7"/>
                  </a:cxn>
                  <a:cxn ang="0">
                    <a:pos x="T8" y="T9"/>
                  </a:cxn>
                  <a:cxn ang="0">
                    <a:pos x="T10" y="T11"/>
                  </a:cxn>
                </a:cxnLst>
                <a:rect l="0" t="0" r="r" b="b"/>
                <a:pathLst>
                  <a:path w="77" h="315">
                    <a:moveTo>
                      <a:pt x="77" y="315"/>
                    </a:moveTo>
                    <a:lnTo>
                      <a:pt x="0" y="8"/>
                    </a:lnTo>
                    <a:lnTo>
                      <a:pt x="36" y="4"/>
                    </a:lnTo>
                    <a:lnTo>
                      <a:pt x="77" y="0"/>
                    </a:lnTo>
                    <a:lnTo>
                      <a:pt x="77" y="315"/>
                    </a:lnTo>
                    <a:lnTo>
                      <a:pt x="77" y="31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39" name="Freeform 171"/>
              <p:cNvSpPr>
                <a:spLocks/>
              </p:cNvSpPr>
              <p:nvPr/>
            </p:nvSpPr>
            <p:spPr bwMode="auto">
              <a:xfrm>
                <a:off x="2260" y="3162"/>
                <a:ext cx="77" cy="315"/>
              </a:xfrm>
              <a:custGeom>
                <a:avLst/>
                <a:gdLst>
                  <a:gd name="T0" fmla="*/ 77 w 77"/>
                  <a:gd name="T1" fmla="*/ 315 h 315"/>
                  <a:gd name="T2" fmla="*/ 0 w 77"/>
                  <a:gd name="T3" fmla="*/ 8 h 315"/>
                  <a:gd name="T4" fmla="*/ 36 w 77"/>
                  <a:gd name="T5" fmla="*/ 4 h 315"/>
                  <a:gd name="T6" fmla="*/ 77 w 77"/>
                  <a:gd name="T7" fmla="*/ 0 h 315"/>
                  <a:gd name="T8" fmla="*/ 77 w 77"/>
                  <a:gd name="T9" fmla="*/ 315 h 315"/>
                  <a:gd name="T10" fmla="*/ 77 w 77"/>
                  <a:gd name="T11" fmla="*/ 315 h 315"/>
                </a:gdLst>
                <a:ahLst/>
                <a:cxnLst>
                  <a:cxn ang="0">
                    <a:pos x="T0" y="T1"/>
                  </a:cxn>
                  <a:cxn ang="0">
                    <a:pos x="T2" y="T3"/>
                  </a:cxn>
                  <a:cxn ang="0">
                    <a:pos x="T4" y="T5"/>
                  </a:cxn>
                  <a:cxn ang="0">
                    <a:pos x="T6" y="T7"/>
                  </a:cxn>
                  <a:cxn ang="0">
                    <a:pos x="T8" y="T9"/>
                  </a:cxn>
                  <a:cxn ang="0">
                    <a:pos x="T10" y="T11"/>
                  </a:cxn>
                </a:cxnLst>
                <a:rect l="0" t="0" r="r" b="b"/>
                <a:pathLst>
                  <a:path w="77" h="315">
                    <a:moveTo>
                      <a:pt x="77" y="315"/>
                    </a:moveTo>
                    <a:lnTo>
                      <a:pt x="0" y="8"/>
                    </a:lnTo>
                    <a:lnTo>
                      <a:pt x="36" y="4"/>
                    </a:lnTo>
                    <a:lnTo>
                      <a:pt x="77" y="0"/>
                    </a:lnTo>
                    <a:lnTo>
                      <a:pt x="77" y="315"/>
                    </a:lnTo>
                    <a:lnTo>
                      <a:pt x="77" y="31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40" name="Freeform 172"/>
              <p:cNvSpPr>
                <a:spLocks/>
              </p:cNvSpPr>
              <p:nvPr/>
            </p:nvSpPr>
            <p:spPr bwMode="auto">
              <a:xfrm>
                <a:off x="2186" y="3170"/>
                <a:ext cx="151" cy="307"/>
              </a:xfrm>
              <a:custGeom>
                <a:avLst/>
                <a:gdLst>
                  <a:gd name="T0" fmla="*/ 151 w 151"/>
                  <a:gd name="T1" fmla="*/ 307 h 307"/>
                  <a:gd name="T2" fmla="*/ 0 w 151"/>
                  <a:gd name="T3" fmla="*/ 29 h 307"/>
                  <a:gd name="T4" fmla="*/ 37 w 151"/>
                  <a:gd name="T5" fmla="*/ 12 h 307"/>
                  <a:gd name="T6" fmla="*/ 74 w 151"/>
                  <a:gd name="T7" fmla="*/ 0 h 307"/>
                  <a:gd name="T8" fmla="*/ 151 w 151"/>
                  <a:gd name="T9" fmla="*/ 307 h 307"/>
                  <a:gd name="T10" fmla="*/ 151 w 151"/>
                  <a:gd name="T11" fmla="*/ 307 h 307"/>
                </a:gdLst>
                <a:ahLst/>
                <a:cxnLst>
                  <a:cxn ang="0">
                    <a:pos x="T0" y="T1"/>
                  </a:cxn>
                  <a:cxn ang="0">
                    <a:pos x="T2" y="T3"/>
                  </a:cxn>
                  <a:cxn ang="0">
                    <a:pos x="T4" y="T5"/>
                  </a:cxn>
                  <a:cxn ang="0">
                    <a:pos x="T6" y="T7"/>
                  </a:cxn>
                  <a:cxn ang="0">
                    <a:pos x="T8" y="T9"/>
                  </a:cxn>
                  <a:cxn ang="0">
                    <a:pos x="T10" y="T11"/>
                  </a:cxn>
                </a:cxnLst>
                <a:rect l="0" t="0" r="r" b="b"/>
                <a:pathLst>
                  <a:path w="151" h="307">
                    <a:moveTo>
                      <a:pt x="151" y="307"/>
                    </a:moveTo>
                    <a:lnTo>
                      <a:pt x="0" y="29"/>
                    </a:lnTo>
                    <a:lnTo>
                      <a:pt x="37" y="12"/>
                    </a:lnTo>
                    <a:lnTo>
                      <a:pt x="74" y="0"/>
                    </a:lnTo>
                    <a:lnTo>
                      <a:pt x="151" y="307"/>
                    </a:lnTo>
                    <a:lnTo>
                      <a:pt x="151" y="307"/>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41" name="Freeform 173"/>
              <p:cNvSpPr>
                <a:spLocks/>
              </p:cNvSpPr>
              <p:nvPr/>
            </p:nvSpPr>
            <p:spPr bwMode="auto">
              <a:xfrm>
                <a:off x="2186" y="3170"/>
                <a:ext cx="151" cy="307"/>
              </a:xfrm>
              <a:custGeom>
                <a:avLst/>
                <a:gdLst>
                  <a:gd name="T0" fmla="*/ 151 w 151"/>
                  <a:gd name="T1" fmla="*/ 307 h 307"/>
                  <a:gd name="T2" fmla="*/ 0 w 151"/>
                  <a:gd name="T3" fmla="*/ 29 h 307"/>
                  <a:gd name="T4" fmla="*/ 37 w 151"/>
                  <a:gd name="T5" fmla="*/ 12 h 307"/>
                  <a:gd name="T6" fmla="*/ 74 w 151"/>
                  <a:gd name="T7" fmla="*/ 0 h 307"/>
                  <a:gd name="T8" fmla="*/ 151 w 151"/>
                  <a:gd name="T9" fmla="*/ 307 h 307"/>
                  <a:gd name="T10" fmla="*/ 151 w 151"/>
                  <a:gd name="T11" fmla="*/ 307 h 307"/>
                </a:gdLst>
                <a:ahLst/>
                <a:cxnLst>
                  <a:cxn ang="0">
                    <a:pos x="T0" y="T1"/>
                  </a:cxn>
                  <a:cxn ang="0">
                    <a:pos x="T2" y="T3"/>
                  </a:cxn>
                  <a:cxn ang="0">
                    <a:pos x="T4" y="T5"/>
                  </a:cxn>
                  <a:cxn ang="0">
                    <a:pos x="T6" y="T7"/>
                  </a:cxn>
                  <a:cxn ang="0">
                    <a:pos x="T8" y="T9"/>
                  </a:cxn>
                  <a:cxn ang="0">
                    <a:pos x="T10" y="T11"/>
                  </a:cxn>
                </a:cxnLst>
                <a:rect l="0" t="0" r="r" b="b"/>
                <a:pathLst>
                  <a:path w="151" h="307">
                    <a:moveTo>
                      <a:pt x="151" y="307"/>
                    </a:moveTo>
                    <a:lnTo>
                      <a:pt x="0" y="29"/>
                    </a:lnTo>
                    <a:lnTo>
                      <a:pt x="37" y="12"/>
                    </a:lnTo>
                    <a:lnTo>
                      <a:pt x="74" y="0"/>
                    </a:lnTo>
                    <a:lnTo>
                      <a:pt x="151" y="307"/>
                    </a:lnTo>
                    <a:lnTo>
                      <a:pt x="151" y="30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42" name="Freeform 174"/>
              <p:cNvSpPr>
                <a:spLocks/>
              </p:cNvSpPr>
              <p:nvPr/>
            </p:nvSpPr>
            <p:spPr bwMode="auto">
              <a:xfrm>
                <a:off x="2124" y="3199"/>
                <a:ext cx="213" cy="278"/>
              </a:xfrm>
              <a:custGeom>
                <a:avLst/>
                <a:gdLst>
                  <a:gd name="T0" fmla="*/ 213 w 213"/>
                  <a:gd name="T1" fmla="*/ 278 h 278"/>
                  <a:gd name="T2" fmla="*/ 0 w 213"/>
                  <a:gd name="T3" fmla="*/ 45 h 278"/>
                  <a:gd name="T4" fmla="*/ 29 w 213"/>
                  <a:gd name="T5" fmla="*/ 20 h 278"/>
                  <a:gd name="T6" fmla="*/ 62 w 213"/>
                  <a:gd name="T7" fmla="*/ 0 h 278"/>
                  <a:gd name="T8" fmla="*/ 213 w 213"/>
                  <a:gd name="T9" fmla="*/ 278 h 278"/>
                  <a:gd name="T10" fmla="*/ 213 w 213"/>
                  <a:gd name="T11" fmla="*/ 278 h 278"/>
                </a:gdLst>
                <a:ahLst/>
                <a:cxnLst>
                  <a:cxn ang="0">
                    <a:pos x="T0" y="T1"/>
                  </a:cxn>
                  <a:cxn ang="0">
                    <a:pos x="T2" y="T3"/>
                  </a:cxn>
                  <a:cxn ang="0">
                    <a:pos x="T4" y="T5"/>
                  </a:cxn>
                  <a:cxn ang="0">
                    <a:pos x="T6" y="T7"/>
                  </a:cxn>
                  <a:cxn ang="0">
                    <a:pos x="T8" y="T9"/>
                  </a:cxn>
                  <a:cxn ang="0">
                    <a:pos x="T10" y="T11"/>
                  </a:cxn>
                </a:cxnLst>
                <a:rect l="0" t="0" r="r" b="b"/>
                <a:pathLst>
                  <a:path w="213" h="278">
                    <a:moveTo>
                      <a:pt x="213" y="278"/>
                    </a:moveTo>
                    <a:lnTo>
                      <a:pt x="0" y="45"/>
                    </a:lnTo>
                    <a:lnTo>
                      <a:pt x="29" y="20"/>
                    </a:lnTo>
                    <a:lnTo>
                      <a:pt x="62" y="0"/>
                    </a:lnTo>
                    <a:lnTo>
                      <a:pt x="213" y="278"/>
                    </a:lnTo>
                    <a:lnTo>
                      <a:pt x="213" y="278"/>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43" name="Freeform 175"/>
              <p:cNvSpPr>
                <a:spLocks/>
              </p:cNvSpPr>
              <p:nvPr/>
            </p:nvSpPr>
            <p:spPr bwMode="auto">
              <a:xfrm>
                <a:off x="2124" y="3199"/>
                <a:ext cx="213" cy="278"/>
              </a:xfrm>
              <a:custGeom>
                <a:avLst/>
                <a:gdLst>
                  <a:gd name="T0" fmla="*/ 213 w 213"/>
                  <a:gd name="T1" fmla="*/ 278 h 278"/>
                  <a:gd name="T2" fmla="*/ 0 w 213"/>
                  <a:gd name="T3" fmla="*/ 45 h 278"/>
                  <a:gd name="T4" fmla="*/ 29 w 213"/>
                  <a:gd name="T5" fmla="*/ 20 h 278"/>
                  <a:gd name="T6" fmla="*/ 62 w 213"/>
                  <a:gd name="T7" fmla="*/ 0 h 278"/>
                  <a:gd name="T8" fmla="*/ 213 w 213"/>
                  <a:gd name="T9" fmla="*/ 278 h 278"/>
                  <a:gd name="T10" fmla="*/ 213 w 213"/>
                  <a:gd name="T11" fmla="*/ 278 h 278"/>
                </a:gdLst>
                <a:ahLst/>
                <a:cxnLst>
                  <a:cxn ang="0">
                    <a:pos x="T0" y="T1"/>
                  </a:cxn>
                  <a:cxn ang="0">
                    <a:pos x="T2" y="T3"/>
                  </a:cxn>
                  <a:cxn ang="0">
                    <a:pos x="T4" y="T5"/>
                  </a:cxn>
                  <a:cxn ang="0">
                    <a:pos x="T6" y="T7"/>
                  </a:cxn>
                  <a:cxn ang="0">
                    <a:pos x="T8" y="T9"/>
                  </a:cxn>
                  <a:cxn ang="0">
                    <a:pos x="T10" y="T11"/>
                  </a:cxn>
                </a:cxnLst>
                <a:rect l="0" t="0" r="r" b="b"/>
                <a:pathLst>
                  <a:path w="213" h="278">
                    <a:moveTo>
                      <a:pt x="213" y="278"/>
                    </a:moveTo>
                    <a:lnTo>
                      <a:pt x="0" y="45"/>
                    </a:lnTo>
                    <a:lnTo>
                      <a:pt x="29" y="20"/>
                    </a:lnTo>
                    <a:lnTo>
                      <a:pt x="62" y="0"/>
                    </a:lnTo>
                    <a:lnTo>
                      <a:pt x="213" y="278"/>
                    </a:lnTo>
                    <a:lnTo>
                      <a:pt x="213" y="27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44" name="Freeform 176"/>
              <p:cNvSpPr>
                <a:spLocks/>
              </p:cNvSpPr>
              <p:nvPr/>
            </p:nvSpPr>
            <p:spPr bwMode="auto">
              <a:xfrm>
                <a:off x="2047" y="3244"/>
                <a:ext cx="290" cy="233"/>
              </a:xfrm>
              <a:custGeom>
                <a:avLst/>
                <a:gdLst>
                  <a:gd name="T0" fmla="*/ 290 w 290"/>
                  <a:gd name="T1" fmla="*/ 233 h 233"/>
                  <a:gd name="T2" fmla="*/ 0 w 290"/>
                  <a:gd name="T3" fmla="*/ 115 h 233"/>
                  <a:gd name="T4" fmla="*/ 32 w 290"/>
                  <a:gd name="T5" fmla="*/ 53 h 233"/>
                  <a:gd name="T6" fmla="*/ 53 w 290"/>
                  <a:gd name="T7" fmla="*/ 25 h 233"/>
                  <a:gd name="T8" fmla="*/ 77 w 290"/>
                  <a:gd name="T9" fmla="*/ 0 h 233"/>
                  <a:gd name="T10" fmla="*/ 290 w 290"/>
                  <a:gd name="T11" fmla="*/ 233 h 233"/>
                  <a:gd name="T12" fmla="*/ 290 w 290"/>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290" h="233">
                    <a:moveTo>
                      <a:pt x="290" y="233"/>
                    </a:moveTo>
                    <a:lnTo>
                      <a:pt x="0" y="115"/>
                    </a:lnTo>
                    <a:lnTo>
                      <a:pt x="32" y="53"/>
                    </a:lnTo>
                    <a:lnTo>
                      <a:pt x="53" y="25"/>
                    </a:lnTo>
                    <a:lnTo>
                      <a:pt x="77" y="0"/>
                    </a:lnTo>
                    <a:lnTo>
                      <a:pt x="290" y="233"/>
                    </a:lnTo>
                    <a:lnTo>
                      <a:pt x="290" y="233"/>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45" name="Freeform 177"/>
              <p:cNvSpPr>
                <a:spLocks/>
              </p:cNvSpPr>
              <p:nvPr/>
            </p:nvSpPr>
            <p:spPr bwMode="auto">
              <a:xfrm>
                <a:off x="2047" y="3244"/>
                <a:ext cx="290" cy="233"/>
              </a:xfrm>
              <a:custGeom>
                <a:avLst/>
                <a:gdLst>
                  <a:gd name="T0" fmla="*/ 290 w 290"/>
                  <a:gd name="T1" fmla="*/ 233 h 233"/>
                  <a:gd name="T2" fmla="*/ 0 w 290"/>
                  <a:gd name="T3" fmla="*/ 115 h 233"/>
                  <a:gd name="T4" fmla="*/ 32 w 290"/>
                  <a:gd name="T5" fmla="*/ 53 h 233"/>
                  <a:gd name="T6" fmla="*/ 53 w 290"/>
                  <a:gd name="T7" fmla="*/ 25 h 233"/>
                  <a:gd name="T8" fmla="*/ 77 w 290"/>
                  <a:gd name="T9" fmla="*/ 0 h 233"/>
                  <a:gd name="T10" fmla="*/ 290 w 290"/>
                  <a:gd name="T11" fmla="*/ 233 h 233"/>
                  <a:gd name="T12" fmla="*/ 290 w 290"/>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290" h="233">
                    <a:moveTo>
                      <a:pt x="290" y="233"/>
                    </a:moveTo>
                    <a:lnTo>
                      <a:pt x="0" y="115"/>
                    </a:lnTo>
                    <a:lnTo>
                      <a:pt x="32" y="53"/>
                    </a:lnTo>
                    <a:lnTo>
                      <a:pt x="53" y="25"/>
                    </a:lnTo>
                    <a:lnTo>
                      <a:pt x="77" y="0"/>
                    </a:lnTo>
                    <a:lnTo>
                      <a:pt x="290" y="233"/>
                    </a:lnTo>
                    <a:lnTo>
                      <a:pt x="290" y="23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46" name="Freeform 178"/>
              <p:cNvSpPr>
                <a:spLocks/>
              </p:cNvSpPr>
              <p:nvPr/>
            </p:nvSpPr>
            <p:spPr bwMode="auto">
              <a:xfrm>
                <a:off x="2022" y="3162"/>
                <a:ext cx="631" cy="631"/>
              </a:xfrm>
              <a:custGeom>
                <a:avLst/>
                <a:gdLst>
                  <a:gd name="T0" fmla="*/ 315 w 631"/>
                  <a:gd name="T1" fmla="*/ 315 h 631"/>
                  <a:gd name="T2" fmla="*/ 315 w 631"/>
                  <a:gd name="T3" fmla="*/ 0 h 631"/>
                  <a:gd name="T4" fmla="*/ 377 w 631"/>
                  <a:gd name="T5" fmla="*/ 8 h 631"/>
                  <a:gd name="T6" fmla="*/ 438 w 631"/>
                  <a:gd name="T7" fmla="*/ 25 h 631"/>
                  <a:gd name="T8" fmla="*/ 492 w 631"/>
                  <a:gd name="T9" fmla="*/ 53 h 631"/>
                  <a:gd name="T10" fmla="*/ 537 w 631"/>
                  <a:gd name="T11" fmla="*/ 90 h 631"/>
                  <a:gd name="T12" fmla="*/ 578 w 631"/>
                  <a:gd name="T13" fmla="*/ 139 h 631"/>
                  <a:gd name="T14" fmla="*/ 606 w 631"/>
                  <a:gd name="T15" fmla="*/ 193 h 631"/>
                  <a:gd name="T16" fmla="*/ 623 w 631"/>
                  <a:gd name="T17" fmla="*/ 250 h 631"/>
                  <a:gd name="T18" fmla="*/ 631 w 631"/>
                  <a:gd name="T19" fmla="*/ 315 h 631"/>
                  <a:gd name="T20" fmla="*/ 623 w 631"/>
                  <a:gd name="T21" fmla="*/ 377 h 631"/>
                  <a:gd name="T22" fmla="*/ 606 w 631"/>
                  <a:gd name="T23" fmla="*/ 438 h 631"/>
                  <a:gd name="T24" fmla="*/ 578 w 631"/>
                  <a:gd name="T25" fmla="*/ 492 h 631"/>
                  <a:gd name="T26" fmla="*/ 537 w 631"/>
                  <a:gd name="T27" fmla="*/ 537 h 631"/>
                  <a:gd name="T28" fmla="*/ 492 w 631"/>
                  <a:gd name="T29" fmla="*/ 578 h 631"/>
                  <a:gd name="T30" fmla="*/ 438 w 631"/>
                  <a:gd name="T31" fmla="*/ 606 h 631"/>
                  <a:gd name="T32" fmla="*/ 377 w 631"/>
                  <a:gd name="T33" fmla="*/ 623 h 631"/>
                  <a:gd name="T34" fmla="*/ 315 w 631"/>
                  <a:gd name="T35" fmla="*/ 631 h 631"/>
                  <a:gd name="T36" fmla="*/ 250 w 631"/>
                  <a:gd name="T37" fmla="*/ 623 h 631"/>
                  <a:gd name="T38" fmla="*/ 193 w 631"/>
                  <a:gd name="T39" fmla="*/ 606 h 631"/>
                  <a:gd name="T40" fmla="*/ 139 w 631"/>
                  <a:gd name="T41" fmla="*/ 578 h 631"/>
                  <a:gd name="T42" fmla="*/ 90 w 631"/>
                  <a:gd name="T43" fmla="*/ 537 h 631"/>
                  <a:gd name="T44" fmla="*/ 53 w 631"/>
                  <a:gd name="T45" fmla="*/ 492 h 631"/>
                  <a:gd name="T46" fmla="*/ 25 w 631"/>
                  <a:gd name="T47" fmla="*/ 438 h 631"/>
                  <a:gd name="T48" fmla="*/ 8 w 631"/>
                  <a:gd name="T49" fmla="*/ 377 h 631"/>
                  <a:gd name="T50" fmla="*/ 0 w 631"/>
                  <a:gd name="T51" fmla="*/ 315 h 631"/>
                  <a:gd name="T52" fmla="*/ 8 w 631"/>
                  <a:gd name="T53" fmla="*/ 254 h 631"/>
                  <a:gd name="T54" fmla="*/ 25 w 631"/>
                  <a:gd name="T55" fmla="*/ 197 h 631"/>
                  <a:gd name="T56" fmla="*/ 315 w 631"/>
                  <a:gd name="T57" fmla="*/ 315 h 631"/>
                  <a:gd name="T58" fmla="*/ 315 w 631"/>
                  <a:gd name="T59" fmla="*/ 31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1" h="631">
                    <a:moveTo>
                      <a:pt x="315" y="315"/>
                    </a:moveTo>
                    <a:lnTo>
                      <a:pt x="315" y="0"/>
                    </a:lnTo>
                    <a:lnTo>
                      <a:pt x="377" y="8"/>
                    </a:lnTo>
                    <a:lnTo>
                      <a:pt x="438" y="25"/>
                    </a:lnTo>
                    <a:lnTo>
                      <a:pt x="492" y="53"/>
                    </a:lnTo>
                    <a:lnTo>
                      <a:pt x="537" y="90"/>
                    </a:lnTo>
                    <a:lnTo>
                      <a:pt x="578" y="139"/>
                    </a:lnTo>
                    <a:lnTo>
                      <a:pt x="606" y="193"/>
                    </a:lnTo>
                    <a:lnTo>
                      <a:pt x="623" y="250"/>
                    </a:lnTo>
                    <a:lnTo>
                      <a:pt x="631" y="315"/>
                    </a:lnTo>
                    <a:lnTo>
                      <a:pt x="623" y="377"/>
                    </a:lnTo>
                    <a:lnTo>
                      <a:pt x="606" y="438"/>
                    </a:lnTo>
                    <a:lnTo>
                      <a:pt x="578" y="492"/>
                    </a:lnTo>
                    <a:lnTo>
                      <a:pt x="537" y="537"/>
                    </a:lnTo>
                    <a:lnTo>
                      <a:pt x="492" y="578"/>
                    </a:lnTo>
                    <a:lnTo>
                      <a:pt x="438" y="606"/>
                    </a:lnTo>
                    <a:lnTo>
                      <a:pt x="377" y="623"/>
                    </a:lnTo>
                    <a:lnTo>
                      <a:pt x="315" y="631"/>
                    </a:lnTo>
                    <a:lnTo>
                      <a:pt x="250" y="623"/>
                    </a:lnTo>
                    <a:lnTo>
                      <a:pt x="193" y="606"/>
                    </a:lnTo>
                    <a:lnTo>
                      <a:pt x="139" y="578"/>
                    </a:lnTo>
                    <a:lnTo>
                      <a:pt x="90" y="537"/>
                    </a:lnTo>
                    <a:lnTo>
                      <a:pt x="53" y="492"/>
                    </a:lnTo>
                    <a:lnTo>
                      <a:pt x="25" y="438"/>
                    </a:lnTo>
                    <a:lnTo>
                      <a:pt x="8" y="377"/>
                    </a:lnTo>
                    <a:lnTo>
                      <a:pt x="0" y="315"/>
                    </a:lnTo>
                    <a:lnTo>
                      <a:pt x="8" y="254"/>
                    </a:lnTo>
                    <a:lnTo>
                      <a:pt x="25" y="197"/>
                    </a:lnTo>
                    <a:lnTo>
                      <a:pt x="315" y="315"/>
                    </a:lnTo>
                    <a:lnTo>
                      <a:pt x="315" y="31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47" name="Freeform 179"/>
              <p:cNvSpPr>
                <a:spLocks/>
              </p:cNvSpPr>
              <p:nvPr/>
            </p:nvSpPr>
            <p:spPr bwMode="auto">
              <a:xfrm>
                <a:off x="2022" y="3162"/>
                <a:ext cx="631" cy="631"/>
              </a:xfrm>
              <a:custGeom>
                <a:avLst/>
                <a:gdLst>
                  <a:gd name="T0" fmla="*/ 315 w 631"/>
                  <a:gd name="T1" fmla="*/ 315 h 631"/>
                  <a:gd name="T2" fmla="*/ 315 w 631"/>
                  <a:gd name="T3" fmla="*/ 0 h 631"/>
                  <a:gd name="T4" fmla="*/ 377 w 631"/>
                  <a:gd name="T5" fmla="*/ 8 h 631"/>
                  <a:gd name="T6" fmla="*/ 438 w 631"/>
                  <a:gd name="T7" fmla="*/ 25 h 631"/>
                  <a:gd name="T8" fmla="*/ 492 w 631"/>
                  <a:gd name="T9" fmla="*/ 53 h 631"/>
                  <a:gd name="T10" fmla="*/ 537 w 631"/>
                  <a:gd name="T11" fmla="*/ 90 h 631"/>
                  <a:gd name="T12" fmla="*/ 578 w 631"/>
                  <a:gd name="T13" fmla="*/ 139 h 631"/>
                  <a:gd name="T14" fmla="*/ 606 w 631"/>
                  <a:gd name="T15" fmla="*/ 193 h 631"/>
                  <a:gd name="T16" fmla="*/ 623 w 631"/>
                  <a:gd name="T17" fmla="*/ 250 h 631"/>
                  <a:gd name="T18" fmla="*/ 631 w 631"/>
                  <a:gd name="T19" fmla="*/ 315 h 631"/>
                  <a:gd name="T20" fmla="*/ 623 w 631"/>
                  <a:gd name="T21" fmla="*/ 377 h 631"/>
                  <a:gd name="T22" fmla="*/ 606 w 631"/>
                  <a:gd name="T23" fmla="*/ 438 h 631"/>
                  <a:gd name="T24" fmla="*/ 578 w 631"/>
                  <a:gd name="T25" fmla="*/ 492 h 631"/>
                  <a:gd name="T26" fmla="*/ 537 w 631"/>
                  <a:gd name="T27" fmla="*/ 537 h 631"/>
                  <a:gd name="T28" fmla="*/ 492 w 631"/>
                  <a:gd name="T29" fmla="*/ 578 h 631"/>
                  <a:gd name="T30" fmla="*/ 438 w 631"/>
                  <a:gd name="T31" fmla="*/ 606 h 631"/>
                  <a:gd name="T32" fmla="*/ 377 w 631"/>
                  <a:gd name="T33" fmla="*/ 623 h 631"/>
                  <a:gd name="T34" fmla="*/ 315 w 631"/>
                  <a:gd name="T35" fmla="*/ 631 h 631"/>
                  <a:gd name="T36" fmla="*/ 250 w 631"/>
                  <a:gd name="T37" fmla="*/ 623 h 631"/>
                  <a:gd name="T38" fmla="*/ 193 w 631"/>
                  <a:gd name="T39" fmla="*/ 606 h 631"/>
                  <a:gd name="T40" fmla="*/ 139 w 631"/>
                  <a:gd name="T41" fmla="*/ 578 h 631"/>
                  <a:gd name="T42" fmla="*/ 90 w 631"/>
                  <a:gd name="T43" fmla="*/ 537 h 631"/>
                  <a:gd name="T44" fmla="*/ 53 w 631"/>
                  <a:gd name="T45" fmla="*/ 492 h 631"/>
                  <a:gd name="T46" fmla="*/ 25 w 631"/>
                  <a:gd name="T47" fmla="*/ 438 h 631"/>
                  <a:gd name="T48" fmla="*/ 8 w 631"/>
                  <a:gd name="T49" fmla="*/ 377 h 631"/>
                  <a:gd name="T50" fmla="*/ 0 w 631"/>
                  <a:gd name="T51" fmla="*/ 315 h 631"/>
                  <a:gd name="T52" fmla="*/ 8 w 631"/>
                  <a:gd name="T53" fmla="*/ 254 h 631"/>
                  <a:gd name="T54" fmla="*/ 25 w 631"/>
                  <a:gd name="T55" fmla="*/ 197 h 631"/>
                  <a:gd name="T56" fmla="*/ 315 w 631"/>
                  <a:gd name="T57" fmla="*/ 315 h 631"/>
                  <a:gd name="T58" fmla="*/ 315 w 631"/>
                  <a:gd name="T59" fmla="*/ 31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1" h="631">
                    <a:moveTo>
                      <a:pt x="315" y="315"/>
                    </a:moveTo>
                    <a:lnTo>
                      <a:pt x="315" y="0"/>
                    </a:lnTo>
                    <a:lnTo>
                      <a:pt x="377" y="8"/>
                    </a:lnTo>
                    <a:lnTo>
                      <a:pt x="438" y="25"/>
                    </a:lnTo>
                    <a:lnTo>
                      <a:pt x="492" y="53"/>
                    </a:lnTo>
                    <a:lnTo>
                      <a:pt x="537" y="90"/>
                    </a:lnTo>
                    <a:lnTo>
                      <a:pt x="578" y="139"/>
                    </a:lnTo>
                    <a:lnTo>
                      <a:pt x="606" y="193"/>
                    </a:lnTo>
                    <a:lnTo>
                      <a:pt x="623" y="250"/>
                    </a:lnTo>
                    <a:lnTo>
                      <a:pt x="631" y="315"/>
                    </a:lnTo>
                    <a:lnTo>
                      <a:pt x="623" y="377"/>
                    </a:lnTo>
                    <a:lnTo>
                      <a:pt x="606" y="438"/>
                    </a:lnTo>
                    <a:lnTo>
                      <a:pt x="578" y="492"/>
                    </a:lnTo>
                    <a:lnTo>
                      <a:pt x="537" y="537"/>
                    </a:lnTo>
                    <a:lnTo>
                      <a:pt x="492" y="578"/>
                    </a:lnTo>
                    <a:lnTo>
                      <a:pt x="438" y="606"/>
                    </a:lnTo>
                    <a:lnTo>
                      <a:pt x="377" y="623"/>
                    </a:lnTo>
                    <a:lnTo>
                      <a:pt x="315" y="631"/>
                    </a:lnTo>
                    <a:lnTo>
                      <a:pt x="250" y="623"/>
                    </a:lnTo>
                    <a:lnTo>
                      <a:pt x="193" y="606"/>
                    </a:lnTo>
                    <a:lnTo>
                      <a:pt x="139" y="578"/>
                    </a:lnTo>
                    <a:lnTo>
                      <a:pt x="90" y="537"/>
                    </a:lnTo>
                    <a:lnTo>
                      <a:pt x="53" y="492"/>
                    </a:lnTo>
                    <a:lnTo>
                      <a:pt x="25" y="438"/>
                    </a:lnTo>
                    <a:lnTo>
                      <a:pt x="8" y="377"/>
                    </a:lnTo>
                    <a:lnTo>
                      <a:pt x="0" y="315"/>
                    </a:lnTo>
                    <a:lnTo>
                      <a:pt x="8" y="254"/>
                    </a:lnTo>
                    <a:lnTo>
                      <a:pt x="25" y="197"/>
                    </a:lnTo>
                    <a:lnTo>
                      <a:pt x="315" y="315"/>
                    </a:lnTo>
                    <a:lnTo>
                      <a:pt x="315" y="31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348" name="Rectangle 180"/>
            <p:cNvSpPr>
              <a:spLocks noChangeArrowheads="1"/>
            </p:cNvSpPr>
            <p:nvPr/>
          </p:nvSpPr>
          <p:spPr bwMode="auto">
            <a:xfrm>
              <a:off x="4779" y="2816"/>
              <a:ext cx="71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Chankende (14)</a:t>
              </a:r>
            </a:p>
          </p:txBody>
        </p:sp>
      </p:grpSp>
      <p:grpSp>
        <p:nvGrpSpPr>
          <p:cNvPr id="7349" name="Group 181"/>
          <p:cNvGrpSpPr>
            <a:grpSpLocks noChangeAspect="1"/>
          </p:cNvGrpSpPr>
          <p:nvPr/>
        </p:nvGrpSpPr>
        <p:grpSpPr bwMode="auto">
          <a:xfrm>
            <a:off x="493713" y="5534268"/>
            <a:ext cx="875823" cy="1010126"/>
            <a:chOff x="311" y="3385"/>
            <a:chExt cx="613" cy="707"/>
          </a:xfrm>
        </p:grpSpPr>
        <p:grpSp>
          <p:nvGrpSpPr>
            <p:cNvPr id="7350" name="Group 182"/>
            <p:cNvGrpSpPr>
              <a:grpSpLocks noChangeAspect="1"/>
            </p:cNvGrpSpPr>
            <p:nvPr/>
          </p:nvGrpSpPr>
          <p:grpSpPr bwMode="auto">
            <a:xfrm>
              <a:off x="339" y="3385"/>
              <a:ext cx="564" cy="564"/>
              <a:chOff x="2154" y="1439"/>
              <a:chExt cx="540" cy="540"/>
            </a:xfrm>
          </p:grpSpPr>
          <p:sp>
            <p:nvSpPr>
              <p:cNvPr id="7351" name="Freeform 183"/>
              <p:cNvSpPr>
                <a:spLocks noChangeAspect="1"/>
              </p:cNvSpPr>
              <p:nvPr/>
            </p:nvSpPr>
            <p:spPr bwMode="auto">
              <a:xfrm>
                <a:off x="2381" y="1439"/>
                <a:ext cx="41" cy="268"/>
              </a:xfrm>
              <a:custGeom>
                <a:avLst/>
                <a:gdLst>
                  <a:gd name="T0" fmla="*/ 41 w 41"/>
                  <a:gd name="T1" fmla="*/ 268 h 268"/>
                  <a:gd name="T2" fmla="*/ 0 w 41"/>
                  <a:gd name="T3" fmla="*/ 4 h 268"/>
                  <a:gd name="T4" fmla="*/ 22 w 41"/>
                  <a:gd name="T5" fmla="*/ 0 h 268"/>
                  <a:gd name="T6" fmla="*/ 41 w 41"/>
                  <a:gd name="T7" fmla="*/ 0 h 268"/>
                  <a:gd name="T8" fmla="*/ 41 w 41"/>
                  <a:gd name="T9" fmla="*/ 268 h 268"/>
                  <a:gd name="T10" fmla="*/ 41 w 41"/>
                  <a:gd name="T11" fmla="*/ 268 h 268"/>
                </a:gdLst>
                <a:ahLst/>
                <a:cxnLst>
                  <a:cxn ang="0">
                    <a:pos x="T0" y="T1"/>
                  </a:cxn>
                  <a:cxn ang="0">
                    <a:pos x="T2" y="T3"/>
                  </a:cxn>
                  <a:cxn ang="0">
                    <a:pos x="T4" y="T5"/>
                  </a:cxn>
                  <a:cxn ang="0">
                    <a:pos x="T6" y="T7"/>
                  </a:cxn>
                  <a:cxn ang="0">
                    <a:pos x="T8" y="T9"/>
                  </a:cxn>
                  <a:cxn ang="0">
                    <a:pos x="T10" y="T11"/>
                  </a:cxn>
                </a:cxnLst>
                <a:rect l="0" t="0" r="r" b="b"/>
                <a:pathLst>
                  <a:path w="41" h="268">
                    <a:moveTo>
                      <a:pt x="41" y="268"/>
                    </a:moveTo>
                    <a:lnTo>
                      <a:pt x="0" y="4"/>
                    </a:lnTo>
                    <a:lnTo>
                      <a:pt x="22" y="0"/>
                    </a:lnTo>
                    <a:lnTo>
                      <a:pt x="41" y="0"/>
                    </a:lnTo>
                    <a:lnTo>
                      <a:pt x="41" y="268"/>
                    </a:lnTo>
                    <a:lnTo>
                      <a:pt x="41" y="268"/>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52" name="Freeform 184"/>
              <p:cNvSpPr>
                <a:spLocks noChangeAspect="1"/>
              </p:cNvSpPr>
              <p:nvPr/>
            </p:nvSpPr>
            <p:spPr bwMode="auto">
              <a:xfrm>
                <a:off x="2381" y="1439"/>
                <a:ext cx="41" cy="268"/>
              </a:xfrm>
              <a:custGeom>
                <a:avLst/>
                <a:gdLst>
                  <a:gd name="T0" fmla="*/ 41 w 41"/>
                  <a:gd name="T1" fmla="*/ 268 h 268"/>
                  <a:gd name="T2" fmla="*/ 0 w 41"/>
                  <a:gd name="T3" fmla="*/ 4 h 268"/>
                  <a:gd name="T4" fmla="*/ 22 w 41"/>
                  <a:gd name="T5" fmla="*/ 0 h 268"/>
                  <a:gd name="T6" fmla="*/ 41 w 41"/>
                  <a:gd name="T7" fmla="*/ 0 h 268"/>
                  <a:gd name="T8" fmla="*/ 41 w 41"/>
                  <a:gd name="T9" fmla="*/ 268 h 268"/>
                  <a:gd name="T10" fmla="*/ 41 w 41"/>
                  <a:gd name="T11" fmla="*/ 268 h 268"/>
                </a:gdLst>
                <a:ahLst/>
                <a:cxnLst>
                  <a:cxn ang="0">
                    <a:pos x="T0" y="T1"/>
                  </a:cxn>
                  <a:cxn ang="0">
                    <a:pos x="T2" y="T3"/>
                  </a:cxn>
                  <a:cxn ang="0">
                    <a:pos x="T4" y="T5"/>
                  </a:cxn>
                  <a:cxn ang="0">
                    <a:pos x="T6" y="T7"/>
                  </a:cxn>
                  <a:cxn ang="0">
                    <a:pos x="T8" y="T9"/>
                  </a:cxn>
                  <a:cxn ang="0">
                    <a:pos x="T10" y="T11"/>
                  </a:cxn>
                </a:cxnLst>
                <a:rect l="0" t="0" r="r" b="b"/>
                <a:pathLst>
                  <a:path w="41" h="268">
                    <a:moveTo>
                      <a:pt x="41" y="268"/>
                    </a:moveTo>
                    <a:lnTo>
                      <a:pt x="0" y="4"/>
                    </a:lnTo>
                    <a:lnTo>
                      <a:pt x="22" y="0"/>
                    </a:lnTo>
                    <a:lnTo>
                      <a:pt x="41" y="0"/>
                    </a:lnTo>
                    <a:lnTo>
                      <a:pt x="41" y="268"/>
                    </a:lnTo>
                    <a:lnTo>
                      <a:pt x="41" y="26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53" name="Freeform 185"/>
              <p:cNvSpPr>
                <a:spLocks noChangeAspect="1"/>
              </p:cNvSpPr>
              <p:nvPr/>
            </p:nvSpPr>
            <p:spPr bwMode="auto">
              <a:xfrm>
                <a:off x="2203" y="1443"/>
                <a:ext cx="219" cy="264"/>
              </a:xfrm>
              <a:custGeom>
                <a:avLst/>
                <a:gdLst>
                  <a:gd name="T0" fmla="*/ 219 w 219"/>
                  <a:gd name="T1" fmla="*/ 264 h 264"/>
                  <a:gd name="T2" fmla="*/ 0 w 219"/>
                  <a:gd name="T3" fmla="*/ 106 h 264"/>
                  <a:gd name="T4" fmla="*/ 38 w 219"/>
                  <a:gd name="T5" fmla="*/ 64 h 264"/>
                  <a:gd name="T6" fmla="*/ 79 w 219"/>
                  <a:gd name="T7" fmla="*/ 34 h 264"/>
                  <a:gd name="T8" fmla="*/ 125 w 219"/>
                  <a:gd name="T9" fmla="*/ 11 h 264"/>
                  <a:gd name="T10" fmla="*/ 178 w 219"/>
                  <a:gd name="T11" fmla="*/ 0 h 264"/>
                  <a:gd name="T12" fmla="*/ 219 w 219"/>
                  <a:gd name="T13" fmla="*/ 264 h 264"/>
                  <a:gd name="T14" fmla="*/ 219 w 219"/>
                  <a:gd name="T15" fmla="*/ 264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9" h="264">
                    <a:moveTo>
                      <a:pt x="219" y="264"/>
                    </a:moveTo>
                    <a:lnTo>
                      <a:pt x="0" y="106"/>
                    </a:lnTo>
                    <a:lnTo>
                      <a:pt x="38" y="64"/>
                    </a:lnTo>
                    <a:lnTo>
                      <a:pt x="79" y="34"/>
                    </a:lnTo>
                    <a:lnTo>
                      <a:pt x="125" y="11"/>
                    </a:lnTo>
                    <a:lnTo>
                      <a:pt x="178" y="0"/>
                    </a:lnTo>
                    <a:lnTo>
                      <a:pt x="219" y="264"/>
                    </a:lnTo>
                    <a:lnTo>
                      <a:pt x="219" y="264"/>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54" name="Freeform 186"/>
              <p:cNvSpPr>
                <a:spLocks noChangeAspect="1"/>
              </p:cNvSpPr>
              <p:nvPr/>
            </p:nvSpPr>
            <p:spPr bwMode="auto">
              <a:xfrm>
                <a:off x="2203" y="1443"/>
                <a:ext cx="219" cy="264"/>
              </a:xfrm>
              <a:custGeom>
                <a:avLst/>
                <a:gdLst>
                  <a:gd name="T0" fmla="*/ 219 w 219"/>
                  <a:gd name="T1" fmla="*/ 264 h 264"/>
                  <a:gd name="T2" fmla="*/ 0 w 219"/>
                  <a:gd name="T3" fmla="*/ 106 h 264"/>
                  <a:gd name="T4" fmla="*/ 38 w 219"/>
                  <a:gd name="T5" fmla="*/ 64 h 264"/>
                  <a:gd name="T6" fmla="*/ 79 w 219"/>
                  <a:gd name="T7" fmla="*/ 34 h 264"/>
                  <a:gd name="T8" fmla="*/ 125 w 219"/>
                  <a:gd name="T9" fmla="*/ 11 h 264"/>
                  <a:gd name="T10" fmla="*/ 178 w 219"/>
                  <a:gd name="T11" fmla="*/ 0 h 264"/>
                  <a:gd name="T12" fmla="*/ 219 w 219"/>
                  <a:gd name="T13" fmla="*/ 264 h 264"/>
                  <a:gd name="T14" fmla="*/ 219 w 219"/>
                  <a:gd name="T15" fmla="*/ 264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9" h="264">
                    <a:moveTo>
                      <a:pt x="219" y="264"/>
                    </a:moveTo>
                    <a:lnTo>
                      <a:pt x="0" y="106"/>
                    </a:lnTo>
                    <a:lnTo>
                      <a:pt x="38" y="64"/>
                    </a:lnTo>
                    <a:lnTo>
                      <a:pt x="79" y="34"/>
                    </a:lnTo>
                    <a:lnTo>
                      <a:pt x="125" y="11"/>
                    </a:lnTo>
                    <a:lnTo>
                      <a:pt x="178" y="0"/>
                    </a:lnTo>
                    <a:lnTo>
                      <a:pt x="219" y="264"/>
                    </a:lnTo>
                    <a:lnTo>
                      <a:pt x="219" y="264"/>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55" name="Freeform 187"/>
              <p:cNvSpPr>
                <a:spLocks noChangeAspect="1"/>
              </p:cNvSpPr>
              <p:nvPr/>
            </p:nvSpPr>
            <p:spPr bwMode="auto">
              <a:xfrm>
                <a:off x="2154" y="1439"/>
                <a:ext cx="540" cy="540"/>
              </a:xfrm>
              <a:custGeom>
                <a:avLst/>
                <a:gdLst>
                  <a:gd name="T0" fmla="*/ 268 w 540"/>
                  <a:gd name="T1" fmla="*/ 268 h 540"/>
                  <a:gd name="T2" fmla="*/ 268 w 540"/>
                  <a:gd name="T3" fmla="*/ 0 h 540"/>
                  <a:gd name="T4" fmla="*/ 325 w 540"/>
                  <a:gd name="T5" fmla="*/ 4 h 540"/>
                  <a:gd name="T6" fmla="*/ 374 w 540"/>
                  <a:gd name="T7" fmla="*/ 23 h 540"/>
                  <a:gd name="T8" fmla="*/ 419 w 540"/>
                  <a:gd name="T9" fmla="*/ 45 h 540"/>
                  <a:gd name="T10" fmla="*/ 461 w 540"/>
                  <a:gd name="T11" fmla="*/ 79 h 540"/>
                  <a:gd name="T12" fmla="*/ 495 w 540"/>
                  <a:gd name="T13" fmla="*/ 117 h 540"/>
                  <a:gd name="T14" fmla="*/ 518 w 540"/>
                  <a:gd name="T15" fmla="*/ 162 h 540"/>
                  <a:gd name="T16" fmla="*/ 536 w 540"/>
                  <a:gd name="T17" fmla="*/ 215 h 540"/>
                  <a:gd name="T18" fmla="*/ 540 w 540"/>
                  <a:gd name="T19" fmla="*/ 268 h 540"/>
                  <a:gd name="T20" fmla="*/ 536 w 540"/>
                  <a:gd name="T21" fmla="*/ 325 h 540"/>
                  <a:gd name="T22" fmla="*/ 518 w 540"/>
                  <a:gd name="T23" fmla="*/ 374 h 540"/>
                  <a:gd name="T24" fmla="*/ 495 w 540"/>
                  <a:gd name="T25" fmla="*/ 419 h 540"/>
                  <a:gd name="T26" fmla="*/ 461 w 540"/>
                  <a:gd name="T27" fmla="*/ 461 h 540"/>
                  <a:gd name="T28" fmla="*/ 419 w 540"/>
                  <a:gd name="T29" fmla="*/ 495 h 540"/>
                  <a:gd name="T30" fmla="*/ 374 w 540"/>
                  <a:gd name="T31" fmla="*/ 518 h 540"/>
                  <a:gd name="T32" fmla="*/ 325 w 540"/>
                  <a:gd name="T33" fmla="*/ 536 h 540"/>
                  <a:gd name="T34" fmla="*/ 268 w 540"/>
                  <a:gd name="T35" fmla="*/ 540 h 540"/>
                  <a:gd name="T36" fmla="*/ 215 w 540"/>
                  <a:gd name="T37" fmla="*/ 536 h 540"/>
                  <a:gd name="T38" fmla="*/ 162 w 540"/>
                  <a:gd name="T39" fmla="*/ 518 h 540"/>
                  <a:gd name="T40" fmla="*/ 117 w 540"/>
                  <a:gd name="T41" fmla="*/ 495 h 540"/>
                  <a:gd name="T42" fmla="*/ 79 w 540"/>
                  <a:gd name="T43" fmla="*/ 461 h 540"/>
                  <a:gd name="T44" fmla="*/ 45 w 540"/>
                  <a:gd name="T45" fmla="*/ 419 h 540"/>
                  <a:gd name="T46" fmla="*/ 23 w 540"/>
                  <a:gd name="T47" fmla="*/ 374 h 540"/>
                  <a:gd name="T48" fmla="*/ 4 w 540"/>
                  <a:gd name="T49" fmla="*/ 325 h 540"/>
                  <a:gd name="T50" fmla="*/ 0 w 540"/>
                  <a:gd name="T51" fmla="*/ 268 h 540"/>
                  <a:gd name="T52" fmla="*/ 4 w 540"/>
                  <a:gd name="T53" fmla="*/ 227 h 540"/>
                  <a:gd name="T54" fmla="*/ 11 w 540"/>
                  <a:gd name="T55" fmla="*/ 185 h 540"/>
                  <a:gd name="T56" fmla="*/ 26 w 540"/>
                  <a:gd name="T57" fmla="*/ 147 h 540"/>
                  <a:gd name="T58" fmla="*/ 49 w 540"/>
                  <a:gd name="T59" fmla="*/ 110 h 540"/>
                  <a:gd name="T60" fmla="*/ 268 w 540"/>
                  <a:gd name="T61" fmla="*/ 268 h 540"/>
                  <a:gd name="T62" fmla="*/ 268 w 540"/>
                  <a:gd name="T63" fmla="*/ 268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40" h="540">
                    <a:moveTo>
                      <a:pt x="268" y="268"/>
                    </a:moveTo>
                    <a:lnTo>
                      <a:pt x="268" y="0"/>
                    </a:lnTo>
                    <a:lnTo>
                      <a:pt x="325" y="4"/>
                    </a:lnTo>
                    <a:lnTo>
                      <a:pt x="374" y="23"/>
                    </a:lnTo>
                    <a:lnTo>
                      <a:pt x="419" y="45"/>
                    </a:lnTo>
                    <a:lnTo>
                      <a:pt x="461" y="79"/>
                    </a:lnTo>
                    <a:lnTo>
                      <a:pt x="495" y="117"/>
                    </a:lnTo>
                    <a:lnTo>
                      <a:pt x="518" y="162"/>
                    </a:lnTo>
                    <a:lnTo>
                      <a:pt x="536" y="215"/>
                    </a:lnTo>
                    <a:lnTo>
                      <a:pt x="540" y="268"/>
                    </a:lnTo>
                    <a:lnTo>
                      <a:pt x="536" y="325"/>
                    </a:lnTo>
                    <a:lnTo>
                      <a:pt x="518" y="374"/>
                    </a:lnTo>
                    <a:lnTo>
                      <a:pt x="495" y="419"/>
                    </a:lnTo>
                    <a:lnTo>
                      <a:pt x="461" y="461"/>
                    </a:lnTo>
                    <a:lnTo>
                      <a:pt x="419" y="495"/>
                    </a:lnTo>
                    <a:lnTo>
                      <a:pt x="374" y="518"/>
                    </a:lnTo>
                    <a:lnTo>
                      <a:pt x="325" y="536"/>
                    </a:lnTo>
                    <a:lnTo>
                      <a:pt x="268" y="540"/>
                    </a:lnTo>
                    <a:lnTo>
                      <a:pt x="215" y="536"/>
                    </a:lnTo>
                    <a:lnTo>
                      <a:pt x="162" y="518"/>
                    </a:lnTo>
                    <a:lnTo>
                      <a:pt x="117" y="495"/>
                    </a:lnTo>
                    <a:lnTo>
                      <a:pt x="79" y="461"/>
                    </a:lnTo>
                    <a:lnTo>
                      <a:pt x="45" y="419"/>
                    </a:lnTo>
                    <a:lnTo>
                      <a:pt x="23" y="374"/>
                    </a:lnTo>
                    <a:lnTo>
                      <a:pt x="4" y="325"/>
                    </a:lnTo>
                    <a:lnTo>
                      <a:pt x="0" y="268"/>
                    </a:lnTo>
                    <a:lnTo>
                      <a:pt x="4" y="227"/>
                    </a:lnTo>
                    <a:lnTo>
                      <a:pt x="11" y="185"/>
                    </a:lnTo>
                    <a:lnTo>
                      <a:pt x="26" y="147"/>
                    </a:lnTo>
                    <a:lnTo>
                      <a:pt x="49" y="110"/>
                    </a:lnTo>
                    <a:lnTo>
                      <a:pt x="268" y="268"/>
                    </a:lnTo>
                    <a:lnTo>
                      <a:pt x="268" y="268"/>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56" name="Freeform 188"/>
              <p:cNvSpPr>
                <a:spLocks noChangeAspect="1"/>
              </p:cNvSpPr>
              <p:nvPr/>
            </p:nvSpPr>
            <p:spPr bwMode="auto">
              <a:xfrm>
                <a:off x="2154" y="1439"/>
                <a:ext cx="540" cy="540"/>
              </a:xfrm>
              <a:custGeom>
                <a:avLst/>
                <a:gdLst>
                  <a:gd name="T0" fmla="*/ 268 w 540"/>
                  <a:gd name="T1" fmla="*/ 268 h 540"/>
                  <a:gd name="T2" fmla="*/ 268 w 540"/>
                  <a:gd name="T3" fmla="*/ 0 h 540"/>
                  <a:gd name="T4" fmla="*/ 325 w 540"/>
                  <a:gd name="T5" fmla="*/ 4 h 540"/>
                  <a:gd name="T6" fmla="*/ 374 w 540"/>
                  <a:gd name="T7" fmla="*/ 23 h 540"/>
                  <a:gd name="T8" fmla="*/ 419 w 540"/>
                  <a:gd name="T9" fmla="*/ 45 h 540"/>
                  <a:gd name="T10" fmla="*/ 461 w 540"/>
                  <a:gd name="T11" fmla="*/ 79 h 540"/>
                  <a:gd name="T12" fmla="*/ 495 w 540"/>
                  <a:gd name="T13" fmla="*/ 117 h 540"/>
                  <a:gd name="T14" fmla="*/ 518 w 540"/>
                  <a:gd name="T15" fmla="*/ 162 h 540"/>
                  <a:gd name="T16" fmla="*/ 536 w 540"/>
                  <a:gd name="T17" fmla="*/ 215 h 540"/>
                  <a:gd name="T18" fmla="*/ 540 w 540"/>
                  <a:gd name="T19" fmla="*/ 268 h 540"/>
                  <a:gd name="T20" fmla="*/ 536 w 540"/>
                  <a:gd name="T21" fmla="*/ 325 h 540"/>
                  <a:gd name="T22" fmla="*/ 518 w 540"/>
                  <a:gd name="T23" fmla="*/ 374 h 540"/>
                  <a:gd name="T24" fmla="*/ 495 w 540"/>
                  <a:gd name="T25" fmla="*/ 419 h 540"/>
                  <a:gd name="T26" fmla="*/ 461 w 540"/>
                  <a:gd name="T27" fmla="*/ 461 h 540"/>
                  <a:gd name="T28" fmla="*/ 419 w 540"/>
                  <a:gd name="T29" fmla="*/ 495 h 540"/>
                  <a:gd name="T30" fmla="*/ 374 w 540"/>
                  <a:gd name="T31" fmla="*/ 518 h 540"/>
                  <a:gd name="T32" fmla="*/ 325 w 540"/>
                  <a:gd name="T33" fmla="*/ 536 h 540"/>
                  <a:gd name="T34" fmla="*/ 268 w 540"/>
                  <a:gd name="T35" fmla="*/ 540 h 540"/>
                  <a:gd name="T36" fmla="*/ 215 w 540"/>
                  <a:gd name="T37" fmla="*/ 536 h 540"/>
                  <a:gd name="T38" fmla="*/ 162 w 540"/>
                  <a:gd name="T39" fmla="*/ 518 h 540"/>
                  <a:gd name="T40" fmla="*/ 117 w 540"/>
                  <a:gd name="T41" fmla="*/ 495 h 540"/>
                  <a:gd name="T42" fmla="*/ 79 w 540"/>
                  <a:gd name="T43" fmla="*/ 461 h 540"/>
                  <a:gd name="T44" fmla="*/ 45 w 540"/>
                  <a:gd name="T45" fmla="*/ 419 h 540"/>
                  <a:gd name="T46" fmla="*/ 23 w 540"/>
                  <a:gd name="T47" fmla="*/ 374 h 540"/>
                  <a:gd name="T48" fmla="*/ 4 w 540"/>
                  <a:gd name="T49" fmla="*/ 325 h 540"/>
                  <a:gd name="T50" fmla="*/ 0 w 540"/>
                  <a:gd name="T51" fmla="*/ 268 h 540"/>
                  <a:gd name="T52" fmla="*/ 4 w 540"/>
                  <a:gd name="T53" fmla="*/ 227 h 540"/>
                  <a:gd name="T54" fmla="*/ 11 w 540"/>
                  <a:gd name="T55" fmla="*/ 185 h 540"/>
                  <a:gd name="T56" fmla="*/ 26 w 540"/>
                  <a:gd name="T57" fmla="*/ 147 h 540"/>
                  <a:gd name="T58" fmla="*/ 49 w 540"/>
                  <a:gd name="T59" fmla="*/ 110 h 540"/>
                  <a:gd name="T60" fmla="*/ 268 w 540"/>
                  <a:gd name="T61" fmla="*/ 268 h 540"/>
                  <a:gd name="T62" fmla="*/ 268 w 540"/>
                  <a:gd name="T63" fmla="*/ 268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40" h="540">
                    <a:moveTo>
                      <a:pt x="268" y="268"/>
                    </a:moveTo>
                    <a:lnTo>
                      <a:pt x="268" y="0"/>
                    </a:lnTo>
                    <a:lnTo>
                      <a:pt x="325" y="4"/>
                    </a:lnTo>
                    <a:lnTo>
                      <a:pt x="374" y="23"/>
                    </a:lnTo>
                    <a:lnTo>
                      <a:pt x="419" y="45"/>
                    </a:lnTo>
                    <a:lnTo>
                      <a:pt x="461" y="79"/>
                    </a:lnTo>
                    <a:lnTo>
                      <a:pt x="495" y="117"/>
                    </a:lnTo>
                    <a:lnTo>
                      <a:pt x="518" y="162"/>
                    </a:lnTo>
                    <a:lnTo>
                      <a:pt x="536" y="215"/>
                    </a:lnTo>
                    <a:lnTo>
                      <a:pt x="540" y="268"/>
                    </a:lnTo>
                    <a:lnTo>
                      <a:pt x="536" y="325"/>
                    </a:lnTo>
                    <a:lnTo>
                      <a:pt x="518" y="374"/>
                    </a:lnTo>
                    <a:lnTo>
                      <a:pt x="495" y="419"/>
                    </a:lnTo>
                    <a:lnTo>
                      <a:pt x="461" y="461"/>
                    </a:lnTo>
                    <a:lnTo>
                      <a:pt x="419" y="495"/>
                    </a:lnTo>
                    <a:lnTo>
                      <a:pt x="374" y="518"/>
                    </a:lnTo>
                    <a:lnTo>
                      <a:pt x="325" y="536"/>
                    </a:lnTo>
                    <a:lnTo>
                      <a:pt x="268" y="540"/>
                    </a:lnTo>
                    <a:lnTo>
                      <a:pt x="215" y="536"/>
                    </a:lnTo>
                    <a:lnTo>
                      <a:pt x="162" y="518"/>
                    </a:lnTo>
                    <a:lnTo>
                      <a:pt x="117" y="495"/>
                    </a:lnTo>
                    <a:lnTo>
                      <a:pt x="79" y="461"/>
                    </a:lnTo>
                    <a:lnTo>
                      <a:pt x="45" y="419"/>
                    </a:lnTo>
                    <a:lnTo>
                      <a:pt x="23" y="374"/>
                    </a:lnTo>
                    <a:lnTo>
                      <a:pt x="4" y="325"/>
                    </a:lnTo>
                    <a:lnTo>
                      <a:pt x="0" y="268"/>
                    </a:lnTo>
                    <a:lnTo>
                      <a:pt x="4" y="227"/>
                    </a:lnTo>
                    <a:lnTo>
                      <a:pt x="11" y="185"/>
                    </a:lnTo>
                    <a:lnTo>
                      <a:pt x="26" y="147"/>
                    </a:lnTo>
                    <a:lnTo>
                      <a:pt x="49" y="110"/>
                    </a:lnTo>
                    <a:lnTo>
                      <a:pt x="268" y="268"/>
                    </a:lnTo>
                    <a:lnTo>
                      <a:pt x="268" y="26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357" name="Rectangle 189"/>
            <p:cNvSpPr>
              <a:spLocks noChangeArrowheads="1"/>
            </p:cNvSpPr>
            <p:nvPr/>
          </p:nvSpPr>
          <p:spPr bwMode="auto">
            <a:xfrm>
              <a:off x="311" y="3938"/>
              <a:ext cx="613"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Marumbi (20)</a:t>
              </a:r>
            </a:p>
          </p:txBody>
        </p:sp>
      </p:grpSp>
      <p:grpSp>
        <p:nvGrpSpPr>
          <p:cNvPr id="7358" name="Group 190"/>
          <p:cNvGrpSpPr>
            <a:grpSpLocks noChangeAspect="1"/>
          </p:cNvGrpSpPr>
          <p:nvPr/>
        </p:nvGrpSpPr>
        <p:grpSpPr bwMode="auto">
          <a:xfrm>
            <a:off x="1939925" y="5516805"/>
            <a:ext cx="945833" cy="1025843"/>
            <a:chOff x="1259" y="3203"/>
            <a:chExt cx="662" cy="718"/>
          </a:xfrm>
        </p:grpSpPr>
        <p:grpSp>
          <p:nvGrpSpPr>
            <p:cNvPr id="7359" name="Group 191"/>
            <p:cNvGrpSpPr>
              <a:grpSpLocks/>
            </p:cNvGrpSpPr>
            <p:nvPr/>
          </p:nvGrpSpPr>
          <p:grpSpPr bwMode="auto">
            <a:xfrm>
              <a:off x="1301" y="3203"/>
              <a:ext cx="569" cy="569"/>
              <a:chOff x="2175" y="1706"/>
              <a:chExt cx="569" cy="569"/>
            </a:xfrm>
          </p:grpSpPr>
          <p:sp>
            <p:nvSpPr>
              <p:cNvPr id="7360" name="Freeform 192"/>
              <p:cNvSpPr>
                <a:spLocks/>
              </p:cNvSpPr>
              <p:nvPr/>
            </p:nvSpPr>
            <p:spPr bwMode="auto">
              <a:xfrm>
                <a:off x="2323" y="1706"/>
                <a:ext cx="137" cy="285"/>
              </a:xfrm>
              <a:custGeom>
                <a:avLst/>
                <a:gdLst>
                  <a:gd name="T0" fmla="*/ 137 w 137"/>
                  <a:gd name="T1" fmla="*/ 285 h 285"/>
                  <a:gd name="T2" fmla="*/ 0 w 137"/>
                  <a:gd name="T3" fmla="*/ 33 h 285"/>
                  <a:gd name="T4" fmla="*/ 33 w 137"/>
                  <a:gd name="T5" fmla="*/ 18 h 285"/>
                  <a:gd name="T6" fmla="*/ 66 w 137"/>
                  <a:gd name="T7" fmla="*/ 7 h 285"/>
                  <a:gd name="T8" fmla="*/ 100 w 137"/>
                  <a:gd name="T9" fmla="*/ 4 h 285"/>
                  <a:gd name="T10" fmla="*/ 137 w 137"/>
                  <a:gd name="T11" fmla="*/ 0 h 285"/>
                  <a:gd name="T12" fmla="*/ 137 w 137"/>
                  <a:gd name="T13" fmla="*/ 285 h 285"/>
                  <a:gd name="T14" fmla="*/ 137 w 137"/>
                  <a:gd name="T15" fmla="*/ 285 h 2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285">
                    <a:moveTo>
                      <a:pt x="137" y="285"/>
                    </a:moveTo>
                    <a:lnTo>
                      <a:pt x="0" y="33"/>
                    </a:lnTo>
                    <a:lnTo>
                      <a:pt x="33" y="18"/>
                    </a:lnTo>
                    <a:lnTo>
                      <a:pt x="66" y="7"/>
                    </a:lnTo>
                    <a:lnTo>
                      <a:pt x="100" y="4"/>
                    </a:lnTo>
                    <a:lnTo>
                      <a:pt x="137" y="0"/>
                    </a:lnTo>
                    <a:lnTo>
                      <a:pt x="137" y="285"/>
                    </a:lnTo>
                    <a:lnTo>
                      <a:pt x="137" y="28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61" name="Freeform 193"/>
              <p:cNvSpPr>
                <a:spLocks/>
              </p:cNvSpPr>
              <p:nvPr/>
            </p:nvSpPr>
            <p:spPr bwMode="auto">
              <a:xfrm>
                <a:off x="2323" y="1706"/>
                <a:ext cx="137" cy="285"/>
              </a:xfrm>
              <a:custGeom>
                <a:avLst/>
                <a:gdLst>
                  <a:gd name="T0" fmla="*/ 137 w 137"/>
                  <a:gd name="T1" fmla="*/ 285 h 285"/>
                  <a:gd name="T2" fmla="*/ 0 w 137"/>
                  <a:gd name="T3" fmla="*/ 33 h 285"/>
                  <a:gd name="T4" fmla="*/ 33 w 137"/>
                  <a:gd name="T5" fmla="*/ 18 h 285"/>
                  <a:gd name="T6" fmla="*/ 66 w 137"/>
                  <a:gd name="T7" fmla="*/ 7 h 285"/>
                  <a:gd name="T8" fmla="*/ 100 w 137"/>
                  <a:gd name="T9" fmla="*/ 4 h 285"/>
                  <a:gd name="T10" fmla="*/ 137 w 137"/>
                  <a:gd name="T11" fmla="*/ 0 h 285"/>
                  <a:gd name="T12" fmla="*/ 137 w 137"/>
                  <a:gd name="T13" fmla="*/ 285 h 285"/>
                  <a:gd name="T14" fmla="*/ 137 w 137"/>
                  <a:gd name="T15" fmla="*/ 285 h 2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285">
                    <a:moveTo>
                      <a:pt x="137" y="285"/>
                    </a:moveTo>
                    <a:lnTo>
                      <a:pt x="0" y="33"/>
                    </a:lnTo>
                    <a:lnTo>
                      <a:pt x="33" y="18"/>
                    </a:lnTo>
                    <a:lnTo>
                      <a:pt x="66" y="7"/>
                    </a:lnTo>
                    <a:lnTo>
                      <a:pt x="100" y="4"/>
                    </a:lnTo>
                    <a:lnTo>
                      <a:pt x="137" y="0"/>
                    </a:lnTo>
                    <a:lnTo>
                      <a:pt x="137" y="285"/>
                    </a:lnTo>
                    <a:lnTo>
                      <a:pt x="137" y="28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62" name="Freeform 194"/>
              <p:cNvSpPr>
                <a:spLocks/>
              </p:cNvSpPr>
              <p:nvPr/>
            </p:nvSpPr>
            <p:spPr bwMode="auto">
              <a:xfrm>
                <a:off x="2175" y="1739"/>
                <a:ext cx="285" cy="322"/>
              </a:xfrm>
              <a:custGeom>
                <a:avLst/>
                <a:gdLst>
                  <a:gd name="T0" fmla="*/ 285 w 285"/>
                  <a:gd name="T1" fmla="*/ 252 h 322"/>
                  <a:gd name="T2" fmla="*/ 7 w 285"/>
                  <a:gd name="T3" fmla="*/ 322 h 322"/>
                  <a:gd name="T4" fmla="*/ 0 w 285"/>
                  <a:gd name="T5" fmla="*/ 274 h 322"/>
                  <a:gd name="T6" fmla="*/ 0 w 285"/>
                  <a:gd name="T7" fmla="*/ 226 h 322"/>
                  <a:gd name="T8" fmla="*/ 7 w 285"/>
                  <a:gd name="T9" fmla="*/ 181 h 322"/>
                  <a:gd name="T10" fmla="*/ 22 w 285"/>
                  <a:gd name="T11" fmla="*/ 137 h 322"/>
                  <a:gd name="T12" fmla="*/ 44 w 285"/>
                  <a:gd name="T13" fmla="*/ 96 h 322"/>
                  <a:gd name="T14" fmla="*/ 74 w 285"/>
                  <a:gd name="T15" fmla="*/ 59 h 322"/>
                  <a:gd name="T16" fmla="*/ 107 w 285"/>
                  <a:gd name="T17" fmla="*/ 30 h 322"/>
                  <a:gd name="T18" fmla="*/ 148 w 285"/>
                  <a:gd name="T19" fmla="*/ 0 h 322"/>
                  <a:gd name="T20" fmla="*/ 285 w 285"/>
                  <a:gd name="T21" fmla="*/ 252 h 322"/>
                  <a:gd name="T22" fmla="*/ 285 w 285"/>
                  <a:gd name="T23" fmla="*/ 252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5" h="322">
                    <a:moveTo>
                      <a:pt x="285" y="252"/>
                    </a:moveTo>
                    <a:lnTo>
                      <a:pt x="7" y="322"/>
                    </a:lnTo>
                    <a:lnTo>
                      <a:pt x="0" y="274"/>
                    </a:lnTo>
                    <a:lnTo>
                      <a:pt x="0" y="226"/>
                    </a:lnTo>
                    <a:lnTo>
                      <a:pt x="7" y="181"/>
                    </a:lnTo>
                    <a:lnTo>
                      <a:pt x="22" y="137"/>
                    </a:lnTo>
                    <a:lnTo>
                      <a:pt x="44" y="96"/>
                    </a:lnTo>
                    <a:lnTo>
                      <a:pt x="74" y="59"/>
                    </a:lnTo>
                    <a:lnTo>
                      <a:pt x="107" y="30"/>
                    </a:lnTo>
                    <a:lnTo>
                      <a:pt x="148" y="0"/>
                    </a:lnTo>
                    <a:lnTo>
                      <a:pt x="285" y="252"/>
                    </a:lnTo>
                    <a:lnTo>
                      <a:pt x="285" y="252"/>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63" name="Freeform 195"/>
              <p:cNvSpPr>
                <a:spLocks/>
              </p:cNvSpPr>
              <p:nvPr/>
            </p:nvSpPr>
            <p:spPr bwMode="auto">
              <a:xfrm>
                <a:off x="2175" y="1739"/>
                <a:ext cx="285" cy="322"/>
              </a:xfrm>
              <a:custGeom>
                <a:avLst/>
                <a:gdLst>
                  <a:gd name="T0" fmla="*/ 285 w 285"/>
                  <a:gd name="T1" fmla="*/ 252 h 322"/>
                  <a:gd name="T2" fmla="*/ 7 w 285"/>
                  <a:gd name="T3" fmla="*/ 322 h 322"/>
                  <a:gd name="T4" fmla="*/ 0 w 285"/>
                  <a:gd name="T5" fmla="*/ 274 h 322"/>
                  <a:gd name="T6" fmla="*/ 0 w 285"/>
                  <a:gd name="T7" fmla="*/ 226 h 322"/>
                  <a:gd name="T8" fmla="*/ 7 w 285"/>
                  <a:gd name="T9" fmla="*/ 181 h 322"/>
                  <a:gd name="T10" fmla="*/ 22 w 285"/>
                  <a:gd name="T11" fmla="*/ 137 h 322"/>
                  <a:gd name="T12" fmla="*/ 44 w 285"/>
                  <a:gd name="T13" fmla="*/ 96 h 322"/>
                  <a:gd name="T14" fmla="*/ 74 w 285"/>
                  <a:gd name="T15" fmla="*/ 59 h 322"/>
                  <a:gd name="T16" fmla="*/ 107 w 285"/>
                  <a:gd name="T17" fmla="*/ 30 h 322"/>
                  <a:gd name="T18" fmla="*/ 148 w 285"/>
                  <a:gd name="T19" fmla="*/ 0 h 322"/>
                  <a:gd name="T20" fmla="*/ 285 w 285"/>
                  <a:gd name="T21" fmla="*/ 252 h 322"/>
                  <a:gd name="T22" fmla="*/ 285 w 285"/>
                  <a:gd name="T23" fmla="*/ 252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5" h="322">
                    <a:moveTo>
                      <a:pt x="285" y="252"/>
                    </a:moveTo>
                    <a:lnTo>
                      <a:pt x="7" y="322"/>
                    </a:lnTo>
                    <a:lnTo>
                      <a:pt x="0" y="274"/>
                    </a:lnTo>
                    <a:lnTo>
                      <a:pt x="0" y="226"/>
                    </a:lnTo>
                    <a:lnTo>
                      <a:pt x="7" y="181"/>
                    </a:lnTo>
                    <a:lnTo>
                      <a:pt x="22" y="137"/>
                    </a:lnTo>
                    <a:lnTo>
                      <a:pt x="44" y="96"/>
                    </a:lnTo>
                    <a:lnTo>
                      <a:pt x="74" y="59"/>
                    </a:lnTo>
                    <a:lnTo>
                      <a:pt x="107" y="30"/>
                    </a:lnTo>
                    <a:lnTo>
                      <a:pt x="148" y="0"/>
                    </a:lnTo>
                    <a:lnTo>
                      <a:pt x="285" y="252"/>
                    </a:lnTo>
                    <a:lnTo>
                      <a:pt x="285" y="252"/>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64" name="Freeform 196"/>
              <p:cNvSpPr>
                <a:spLocks/>
              </p:cNvSpPr>
              <p:nvPr/>
            </p:nvSpPr>
            <p:spPr bwMode="auto">
              <a:xfrm>
                <a:off x="2182" y="1991"/>
                <a:ext cx="278" cy="244"/>
              </a:xfrm>
              <a:custGeom>
                <a:avLst/>
                <a:gdLst>
                  <a:gd name="T0" fmla="*/ 278 w 278"/>
                  <a:gd name="T1" fmla="*/ 0 h 244"/>
                  <a:gd name="T2" fmla="*/ 133 w 278"/>
                  <a:gd name="T3" fmla="*/ 244 h 244"/>
                  <a:gd name="T4" fmla="*/ 85 w 278"/>
                  <a:gd name="T5" fmla="*/ 210 h 244"/>
                  <a:gd name="T6" fmla="*/ 48 w 278"/>
                  <a:gd name="T7" fmla="*/ 170 h 244"/>
                  <a:gd name="T8" fmla="*/ 23 w 278"/>
                  <a:gd name="T9" fmla="*/ 125 h 244"/>
                  <a:gd name="T10" fmla="*/ 0 w 278"/>
                  <a:gd name="T11" fmla="*/ 70 h 244"/>
                  <a:gd name="T12" fmla="*/ 278 w 278"/>
                  <a:gd name="T13" fmla="*/ 0 h 244"/>
                  <a:gd name="T14" fmla="*/ 278 w 278"/>
                  <a:gd name="T15" fmla="*/ 0 h 2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8" h="244">
                    <a:moveTo>
                      <a:pt x="278" y="0"/>
                    </a:moveTo>
                    <a:lnTo>
                      <a:pt x="133" y="244"/>
                    </a:lnTo>
                    <a:lnTo>
                      <a:pt x="85" y="210"/>
                    </a:lnTo>
                    <a:lnTo>
                      <a:pt x="48" y="170"/>
                    </a:lnTo>
                    <a:lnTo>
                      <a:pt x="23" y="125"/>
                    </a:lnTo>
                    <a:lnTo>
                      <a:pt x="0" y="70"/>
                    </a:lnTo>
                    <a:lnTo>
                      <a:pt x="278" y="0"/>
                    </a:lnTo>
                    <a:lnTo>
                      <a:pt x="278"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65" name="Freeform 197"/>
              <p:cNvSpPr>
                <a:spLocks/>
              </p:cNvSpPr>
              <p:nvPr/>
            </p:nvSpPr>
            <p:spPr bwMode="auto">
              <a:xfrm>
                <a:off x="2182" y="1991"/>
                <a:ext cx="278" cy="244"/>
              </a:xfrm>
              <a:custGeom>
                <a:avLst/>
                <a:gdLst>
                  <a:gd name="T0" fmla="*/ 278 w 278"/>
                  <a:gd name="T1" fmla="*/ 0 h 244"/>
                  <a:gd name="T2" fmla="*/ 133 w 278"/>
                  <a:gd name="T3" fmla="*/ 244 h 244"/>
                  <a:gd name="T4" fmla="*/ 85 w 278"/>
                  <a:gd name="T5" fmla="*/ 210 h 244"/>
                  <a:gd name="T6" fmla="*/ 48 w 278"/>
                  <a:gd name="T7" fmla="*/ 170 h 244"/>
                  <a:gd name="T8" fmla="*/ 23 w 278"/>
                  <a:gd name="T9" fmla="*/ 125 h 244"/>
                  <a:gd name="T10" fmla="*/ 0 w 278"/>
                  <a:gd name="T11" fmla="*/ 70 h 244"/>
                  <a:gd name="T12" fmla="*/ 278 w 278"/>
                  <a:gd name="T13" fmla="*/ 0 h 244"/>
                  <a:gd name="T14" fmla="*/ 278 w 278"/>
                  <a:gd name="T15" fmla="*/ 0 h 2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8" h="244">
                    <a:moveTo>
                      <a:pt x="278" y="0"/>
                    </a:moveTo>
                    <a:lnTo>
                      <a:pt x="133" y="244"/>
                    </a:lnTo>
                    <a:lnTo>
                      <a:pt x="85" y="210"/>
                    </a:lnTo>
                    <a:lnTo>
                      <a:pt x="48" y="170"/>
                    </a:lnTo>
                    <a:lnTo>
                      <a:pt x="23" y="125"/>
                    </a:lnTo>
                    <a:lnTo>
                      <a:pt x="0" y="70"/>
                    </a:lnTo>
                    <a:lnTo>
                      <a:pt x="278" y="0"/>
                    </a:lnTo>
                    <a:lnTo>
                      <a:pt x="278"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66" name="Freeform 198"/>
              <p:cNvSpPr>
                <a:spLocks/>
              </p:cNvSpPr>
              <p:nvPr/>
            </p:nvSpPr>
            <p:spPr bwMode="auto">
              <a:xfrm>
                <a:off x="2315" y="1991"/>
                <a:ext cx="215" cy="284"/>
              </a:xfrm>
              <a:custGeom>
                <a:avLst/>
                <a:gdLst>
                  <a:gd name="T0" fmla="*/ 145 w 215"/>
                  <a:gd name="T1" fmla="*/ 0 h 284"/>
                  <a:gd name="T2" fmla="*/ 215 w 215"/>
                  <a:gd name="T3" fmla="*/ 273 h 284"/>
                  <a:gd name="T4" fmla="*/ 159 w 215"/>
                  <a:gd name="T5" fmla="*/ 284 h 284"/>
                  <a:gd name="T6" fmla="*/ 104 w 215"/>
                  <a:gd name="T7" fmla="*/ 281 h 284"/>
                  <a:gd name="T8" fmla="*/ 52 w 215"/>
                  <a:gd name="T9" fmla="*/ 270 h 284"/>
                  <a:gd name="T10" fmla="*/ 0 w 215"/>
                  <a:gd name="T11" fmla="*/ 244 h 284"/>
                  <a:gd name="T12" fmla="*/ 145 w 215"/>
                  <a:gd name="T13" fmla="*/ 0 h 284"/>
                  <a:gd name="T14" fmla="*/ 145 w 215"/>
                  <a:gd name="T15" fmla="*/ 0 h 2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5" h="284">
                    <a:moveTo>
                      <a:pt x="145" y="0"/>
                    </a:moveTo>
                    <a:lnTo>
                      <a:pt x="215" y="273"/>
                    </a:lnTo>
                    <a:lnTo>
                      <a:pt x="159" y="284"/>
                    </a:lnTo>
                    <a:lnTo>
                      <a:pt x="104" y="281"/>
                    </a:lnTo>
                    <a:lnTo>
                      <a:pt x="52" y="270"/>
                    </a:lnTo>
                    <a:lnTo>
                      <a:pt x="0" y="244"/>
                    </a:lnTo>
                    <a:lnTo>
                      <a:pt x="145" y="0"/>
                    </a:lnTo>
                    <a:lnTo>
                      <a:pt x="14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67" name="Freeform 199"/>
              <p:cNvSpPr>
                <a:spLocks/>
              </p:cNvSpPr>
              <p:nvPr/>
            </p:nvSpPr>
            <p:spPr bwMode="auto">
              <a:xfrm>
                <a:off x="2315" y="1991"/>
                <a:ext cx="215" cy="284"/>
              </a:xfrm>
              <a:custGeom>
                <a:avLst/>
                <a:gdLst>
                  <a:gd name="T0" fmla="*/ 145 w 215"/>
                  <a:gd name="T1" fmla="*/ 0 h 284"/>
                  <a:gd name="T2" fmla="*/ 215 w 215"/>
                  <a:gd name="T3" fmla="*/ 273 h 284"/>
                  <a:gd name="T4" fmla="*/ 159 w 215"/>
                  <a:gd name="T5" fmla="*/ 284 h 284"/>
                  <a:gd name="T6" fmla="*/ 104 w 215"/>
                  <a:gd name="T7" fmla="*/ 281 h 284"/>
                  <a:gd name="T8" fmla="*/ 52 w 215"/>
                  <a:gd name="T9" fmla="*/ 270 h 284"/>
                  <a:gd name="T10" fmla="*/ 0 w 215"/>
                  <a:gd name="T11" fmla="*/ 244 h 284"/>
                  <a:gd name="T12" fmla="*/ 145 w 215"/>
                  <a:gd name="T13" fmla="*/ 0 h 284"/>
                  <a:gd name="T14" fmla="*/ 145 w 215"/>
                  <a:gd name="T15" fmla="*/ 0 h 2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5" h="284">
                    <a:moveTo>
                      <a:pt x="145" y="0"/>
                    </a:moveTo>
                    <a:lnTo>
                      <a:pt x="215" y="273"/>
                    </a:lnTo>
                    <a:lnTo>
                      <a:pt x="159" y="284"/>
                    </a:lnTo>
                    <a:lnTo>
                      <a:pt x="104" y="281"/>
                    </a:lnTo>
                    <a:lnTo>
                      <a:pt x="52" y="270"/>
                    </a:lnTo>
                    <a:lnTo>
                      <a:pt x="0" y="244"/>
                    </a:lnTo>
                    <a:lnTo>
                      <a:pt x="145" y="0"/>
                    </a:lnTo>
                    <a:lnTo>
                      <a:pt x="145"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68" name="Freeform 200"/>
              <p:cNvSpPr>
                <a:spLocks/>
              </p:cNvSpPr>
              <p:nvPr/>
            </p:nvSpPr>
            <p:spPr bwMode="auto">
              <a:xfrm>
                <a:off x="2460" y="1706"/>
                <a:ext cx="284" cy="558"/>
              </a:xfrm>
              <a:custGeom>
                <a:avLst/>
                <a:gdLst>
                  <a:gd name="T0" fmla="*/ 0 w 284"/>
                  <a:gd name="T1" fmla="*/ 285 h 558"/>
                  <a:gd name="T2" fmla="*/ 0 w 284"/>
                  <a:gd name="T3" fmla="*/ 0 h 558"/>
                  <a:gd name="T4" fmla="*/ 55 w 284"/>
                  <a:gd name="T5" fmla="*/ 7 h 558"/>
                  <a:gd name="T6" fmla="*/ 111 w 284"/>
                  <a:gd name="T7" fmla="*/ 22 h 558"/>
                  <a:gd name="T8" fmla="*/ 159 w 284"/>
                  <a:gd name="T9" fmla="*/ 48 h 558"/>
                  <a:gd name="T10" fmla="*/ 199 w 284"/>
                  <a:gd name="T11" fmla="*/ 81 h 558"/>
                  <a:gd name="T12" fmla="*/ 236 w 284"/>
                  <a:gd name="T13" fmla="*/ 126 h 558"/>
                  <a:gd name="T14" fmla="*/ 262 w 284"/>
                  <a:gd name="T15" fmla="*/ 174 h 558"/>
                  <a:gd name="T16" fmla="*/ 277 w 284"/>
                  <a:gd name="T17" fmla="*/ 226 h 558"/>
                  <a:gd name="T18" fmla="*/ 284 w 284"/>
                  <a:gd name="T19" fmla="*/ 285 h 558"/>
                  <a:gd name="T20" fmla="*/ 281 w 284"/>
                  <a:gd name="T21" fmla="*/ 333 h 558"/>
                  <a:gd name="T22" fmla="*/ 270 w 284"/>
                  <a:gd name="T23" fmla="*/ 381 h 558"/>
                  <a:gd name="T24" fmla="*/ 251 w 284"/>
                  <a:gd name="T25" fmla="*/ 421 h 558"/>
                  <a:gd name="T26" fmla="*/ 225 w 284"/>
                  <a:gd name="T27" fmla="*/ 462 h 558"/>
                  <a:gd name="T28" fmla="*/ 196 w 284"/>
                  <a:gd name="T29" fmla="*/ 495 h 558"/>
                  <a:gd name="T30" fmla="*/ 159 w 284"/>
                  <a:gd name="T31" fmla="*/ 521 h 558"/>
                  <a:gd name="T32" fmla="*/ 118 w 284"/>
                  <a:gd name="T33" fmla="*/ 543 h 558"/>
                  <a:gd name="T34" fmla="*/ 70 w 284"/>
                  <a:gd name="T35" fmla="*/ 558 h 558"/>
                  <a:gd name="T36" fmla="*/ 0 w 284"/>
                  <a:gd name="T37" fmla="*/ 285 h 558"/>
                  <a:gd name="T38" fmla="*/ 0 w 284"/>
                  <a:gd name="T39" fmla="*/ 285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4" h="558">
                    <a:moveTo>
                      <a:pt x="0" y="285"/>
                    </a:moveTo>
                    <a:lnTo>
                      <a:pt x="0" y="0"/>
                    </a:lnTo>
                    <a:lnTo>
                      <a:pt x="55" y="7"/>
                    </a:lnTo>
                    <a:lnTo>
                      <a:pt x="111" y="22"/>
                    </a:lnTo>
                    <a:lnTo>
                      <a:pt x="159" y="48"/>
                    </a:lnTo>
                    <a:lnTo>
                      <a:pt x="199" y="81"/>
                    </a:lnTo>
                    <a:lnTo>
                      <a:pt x="236" y="126"/>
                    </a:lnTo>
                    <a:lnTo>
                      <a:pt x="262" y="174"/>
                    </a:lnTo>
                    <a:lnTo>
                      <a:pt x="277" y="226"/>
                    </a:lnTo>
                    <a:lnTo>
                      <a:pt x="284" y="285"/>
                    </a:lnTo>
                    <a:lnTo>
                      <a:pt x="281" y="333"/>
                    </a:lnTo>
                    <a:lnTo>
                      <a:pt x="270" y="381"/>
                    </a:lnTo>
                    <a:lnTo>
                      <a:pt x="251" y="421"/>
                    </a:lnTo>
                    <a:lnTo>
                      <a:pt x="225" y="462"/>
                    </a:lnTo>
                    <a:lnTo>
                      <a:pt x="196" y="495"/>
                    </a:lnTo>
                    <a:lnTo>
                      <a:pt x="159" y="521"/>
                    </a:lnTo>
                    <a:lnTo>
                      <a:pt x="118" y="543"/>
                    </a:lnTo>
                    <a:lnTo>
                      <a:pt x="70" y="558"/>
                    </a:lnTo>
                    <a:lnTo>
                      <a:pt x="0" y="285"/>
                    </a:lnTo>
                    <a:lnTo>
                      <a:pt x="0" y="28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69" name="Freeform 201"/>
              <p:cNvSpPr>
                <a:spLocks/>
              </p:cNvSpPr>
              <p:nvPr/>
            </p:nvSpPr>
            <p:spPr bwMode="auto">
              <a:xfrm>
                <a:off x="2460" y="1706"/>
                <a:ext cx="284" cy="558"/>
              </a:xfrm>
              <a:custGeom>
                <a:avLst/>
                <a:gdLst>
                  <a:gd name="T0" fmla="*/ 0 w 284"/>
                  <a:gd name="T1" fmla="*/ 285 h 558"/>
                  <a:gd name="T2" fmla="*/ 0 w 284"/>
                  <a:gd name="T3" fmla="*/ 0 h 558"/>
                  <a:gd name="T4" fmla="*/ 55 w 284"/>
                  <a:gd name="T5" fmla="*/ 7 h 558"/>
                  <a:gd name="T6" fmla="*/ 111 w 284"/>
                  <a:gd name="T7" fmla="*/ 22 h 558"/>
                  <a:gd name="T8" fmla="*/ 159 w 284"/>
                  <a:gd name="T9" fmla="*/ 48 h 558"/>
                  <a:gd name="T10" fmla="*/ 199 w 284"/>
                  <a:gd name="T11" fmla="*/ 81 h 558"/>
                  <a:gd name="T12" fmla="*/ 236 w 284"/>
                  <a:gd name="T13" fmla="*/ 126 h 558"/>
                  <a:gd name="T14" fmla="*/ 262 w 284"/>
                  <a:gd name="T15" fmla="*/ 174 h 558"/>
                  <a:gd name="T16" fmla="*/ 277 w 284"/>
                  <a:gd name="T17" fmla="*/ 226 h 558"/>
                  <a:gd name="T18" fmla="*/ 284 w 284"/>
                  <a:gd name="T19" fmla="*/ 285 h 558"/>
                  <a:gd name="T20" fmla="*/ 281 w 284"/>
                  <a:gd name="T21" fmla="*/ 333 h 558"/>
                  <a:gd name="T22" fmla="*/ 270 w 284"/>
                  <a:gd name="T23" fmla="*/ 381 h 558"/>
                  <a:gd name="T24" fmla="*/ 251 w 284"/>
                  <a:gd name="T25" fmla="*/ 421 h 558"/>
                  <a:gd name="T26" fmla="*/ 225 w 284"/>
                  <a:gd name="T27" fmla="*/ 462 h 558"/>
                  <a:gd name="T28" fmla="*/ 196 w 284"/>
                  <a:gd name="T29" fmla="*/ 495 h 558"/>
                  <a:gd name="T30" fmla="*/ 159 w 284"/>
                  <a:gd name="T31" fmla="*/ 521 h 558"/>
                  <a:gd name="T32" fmla="*/ 118 w 284"/>
                  <a:gd name="T33" fmla="*/ 543 h 558"/>
                  <a:gd name="T34" fmla="*/ 70 w 284"/>
                  <a:gd name="T35" fmla="*/ 558 h 558"/>
                  <a:gd name="T36" fmla="*/ 0 w 284"/>
                  <a:gd name="T37" fmla="*/ 285 h 558"/>
                  <a:gd name="T38" fmla="*/ 0 w 284"/>
                  <a:gd name="T39" fmla="*/ 285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4" h="558">
                    <a:moveTo>
                      <a:pt x="0" y="285"/>
                    </a:moveTo>
                    <a:lnTo>
                      <a:pt x="0" y="0"/>
                    </a:lnTo>
                    <a:lnTo>
                      <a:pt x="55" y="7"/>
                    </a:lnTo>
                    <a:lnTo>
                      <a:pt x="111" y="22"/>
                    </a:lnTo>
                    <a:lnTo>
                      <a:pt x="159" y="48"/>
                    </a:lnTo>
                    <a:lnTo>
                      <a:pt x="199" y="81"/>
                    </a:lnTo>
                    <a:lnTo>
                      <a:pt x="236" y="126"/>
                    </a:lnTo>
                    <a:lnTo>
                      <a:pt x="262" y="174"/>
                    </a:lnTo>
                    <a:lnTo>
                      <a:pt x="277" y="226"/>
                    </a:lnTo>
                    <a:lnTo>
                      <a:pt x="284" y="285"/>
                    </a:lnTo>
                    <a:lnTo>
                      <a:pt x="281" y="333"/>
                    </a:lnTo>
                    <a:lnTo>
                      <a:pt x="270" y="381"/>
                    </a:lnTo>
                    <a:lnTo>
                      <a:pt x="251" y="421"/>
                    </a:lnTo>
                    <a:lnTo>
                      <a:pt x="225" y="462"/>
                    </a:lnTo>
                    <a:lnTo>
                      <a:pt x="196" y="495"/>
                    </a:lnTo>
                    <a:lnTo>
                      <a:pt x="159" y="521"/>
                    </a:lnTo>
                    <a:lnTo>
                      <a:pt x="118" y="543"/>
                    </a:lnTo>
                    <a:lnTo>
                      <a:pt x="70" y="558"/>
                    </a:lnTo>
                    <a:lnTo>
                      <a:pt x="0" y="285"/>
                    </a:lnTo>
                    <a:lnTo>
                      <a:pt x="0" y="28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370" name="Rectangle 202"/>
            <p:cNvSpPr>
              <a:spLocks noChangeArrowheads="1"/>
            </p:cNvSpPr>
            <p:nvPr/>
          </p:nvSpPr>
          <p:spPr bwMode="auto">
            <a:xfrm>
              <a:off x="1259" y="3767"/>
              <a:ext cx="662"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dirty="0">
                  <a:latin typeface="Arial" panose="020B0604020202020204" pitchFamily="34" charset="0"/>
                  <a:cs typeface="Arial" panose="020B0604020202020204" pitchFamily="34" charset="0"/>
                </a:rPr>
                <a:t>unknown* (12)</a:t>
              </a:r>
            </a:p>
          </p:txBody>
        </p:sp>
      </p:grpSp>
      <p:grpSp>
        <p:nvGrpSpPr>
          <p:cNvPr id="7371" name="Group 203"/>
          <p:cNvGrpSpPr>
            <a:grpSpLocks noChangeAspect="1"/>
          </p:cNvGrpSpPr>
          <p:nvPr/>
        </p:nvGrpSpPr>
        <p:grpSpPr bwMode="auto">
          <a:xfrm>
            <a:off x="3429000" y="5519981"/>
            <a:ext cx="968693" cy="1022985"/>
            <a:chOff x="2058" y="3205"/>
            <a:chExt cx="678" cy="716"/>
          </a:xfrm>
        </p:grpSpPr>
        <p:grpSp>
          <p:nvGrpSpPr>
            <p:cNvPr id="7372" name="Group 204"/>
            <p:cNvGrpSpPr>
              <a:grpSpLocks noChangeAspect="1"/>
            </p:cNvGrpSpPr>
            <p:nvPr/>
          </p:nvGrpSpPr>
          <p:grpSpPr bwMode="auto">
            <a:xfrm>
              <a:off x="2113" y="3205"/>
              <a:ext cx="578" cy="578"/>
              <a:chOff x="2154" y="2523"/>
              <a:chExt cx="585" cy="585"/>
            </a:xfrm>
          </p:grpSpPr>
          <p:sp>
            <p:nvSpPr>
              <p:cNvPr id="7373" name="Freeform 205"/>
              <p:cNvSpPr>
                <a:spLocks noChangeAspect="1"/>
              </p:cNvSpPr>
              <p:nvPr/>
            </p:nvSpPr>
            <p:spPr bwMode="auto">
              <a:xfrm>
                <a:off x="2374" y="2523"/>
                <a:ext cx="73" cy="293"/>
              </a:xfrm>
              <a:custGeom>
                <a:avLst/>
                <a:gdLst>
                  <a:gd name="T0" fmla="*/ 73 w 73"/>
                  <a:gd name="T1" fmla="*/ 293 h 293"/>
                  <a:gd name="T2" fmla="*/ 0 w 73"/>
                  <a:gd name="T3" fmla="*/ 8 h 293"/>
                  <a:gd name="T4" fmla="*/ 35 w 73"/>
                  <a:gd name="T5" fmla="*/ 4 h 293"/>
                  <a:gd name="T6" fmla="*/ 73 w 73"/>
                  <a:gd name="T7" fmla="*/ 0 h 293"/>
                  <a:gd name="T8" fmla="*/ 73 w 73"/>
                  <a:gd name="T9" fmla="*/ 293 h 293"/>
                  <a:gd name="T10" fmla="*/ 73 w 73"/>
                  <a:gd name="T11" fmla="*/ 293 h 293"/>
                </a:gdLst>
                <a:ahLst/>
                <a:cxnLst>
                  <a:cxn ang="0">
                    <a:pos x="T0" y="T1"/>
                  </a:cxn>
                  <a:cxn ang="0">
                    <a:pos x="T2" y="T3"/>
                  </a:cxn>
                  <a:cxn ang="0">
                    <a:pos x="T4" y="T5"/>
                  </a:cxn>
                  <a:cxn ang="0">
                    <a:pos x="T6" y="T7"/>
                  </a:cxn>
                  <a:cxn ang="0">
                    <a:pos x="T8" y="T9"/>
                  </a:cxn>
                  <a:cxn ang="0">
                    <a:pos x="T10" y="T11"/>
                  </a:cxn>
                </a:cxnLst>
                <a:rect l="0" t="0" r="r" b="b"/>
                <a:pathLst>
                  <a:path w="73" h="293">
                    <a:moveTo>
                      <a:pt x="73" y="293"/>
                    </a:moveTo>
                    <a:lnTo>
                      <a:pt x="0" y="8"/>
                    </a:lnTo>
                    <a:lnTo>
                      <a:pt x="35" y="4"/>
                    </a:lnTo>
                    <a:lnTo>
                      <a:pt x="73" y="0"/>
                    </a:lnTo>
                    <a:lnTo>
                      <a:pt x="73" y="293"/>
                    </a:lnTo>
                    <a:lnTo>
                      <a:pt x="73" y="293"/>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74" name="Freeform 206"/>
              <p:cNvSpPr>
                <a:spLocks noChangeAspect="1"/>
              </p:cNvSpPr>
              <p:nvPr/>
            </p:nvSpPr>
            <p:spPr bwMode="auto">
              <a:xfrm>
                <a:off x="2374" y="2523"/>
                <a:ext cx="73" cy="293"/>
              </a:xfrm>
              <a:custGeom>
                <a:avLst/>
                <a:gdLst>
                  <a:gd name="T0" fmla="*/ 73 w 73"/>
                  <a:gd name="T1" fmla="*/ 293 h 293"/>
                  <a:gd name="T2" fmla="*/ 0 w 73"/>
                  <a:gd name="T3" fmla="*/ 8 h 293"/>
                  <a:gd name="T4" fmla="*/ 35 w 73"/>
                  <a:gd name="T5" fmla="*/ 4 h 293"/>
                  <a:gd name="T6" fmla="*/ 73 w 73"/>
                  <a:gd name="T7" fmla="*/ 0 h 293"/>
                  <a:gd name="T8" fmla="*/ 73 w 73"/>
                  <a:gd name="T9" fmla="*/ 293 h 293"/>
                  <a:gd name="T10" fmla="*/ 73 w 73"/>
                  <a:gd name="T11" fmla="*/ 293 h 293"/>
                </a:gdLst>
                <a:ahLst/>
                <a:cxnLst>
                  <a:cxn ang="0">
                    <a:pos x="T0" y="T1"/>
                  </a:cxn>
                  <a:cxn ang="0">
                    <a:pos x="T2" y="T3"/>
                  </a:cxn>
                  <a:cxn ang="0">
                    <a:pos x="T4" y="T5"/>
                  </a:cxn>
                  <a:cxn ang="0">
                    <a:pos x="T6" y="T7"/>
                  </a:cxn>
                  <a:cxn ang="0">
                    <a:pos x="T8" y="T9"/>
                  </a:cxn>
                  <a:cxn ang="0">
                    <a:pos x="T10" y="T11"/>
                  </a:cxn>
                </a:cxnLst>
                <a:rect l="0" t="0" r="r" b="b"/>
                <a:pathLst>
                  <a:path w="73" h="293">
                    <a:moveTo>
                      <a:pt x="73" y="293"/>
                    </a:moveTo>
                    <a:lnTo>
                      <a:pt x="0" y="8"/>
                    </a:lnTo>
                    <a:lnTo>
                      <a:pt x="35" y="4"/>
                    </a:lnTo>
                    <a:lnTo>
                      <a:pt x="73" y="0"/>
                    </a:lnTo>
                    <a:lnTo>
                      <a:pt x="73" y="293"/>
                    </a:lnTo>
                    <a:lnTo>
                      <a:pt x="73" y="29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75" name="Freeform 207"/>
              <p:cNvSpPr>
                <a:spLocks noChangeAspect="1"/>
              </p:cNvSpPr>
              <p:nvPr/>
            </p:nvSpPr>
            <p:spPr bwMode="auto">
              <a:xfrm>
                <a:off x="2154" y="2531"/>
                <a:ext cx="293" cy="551"/>
              </a:xfrm>
              <a:custGeom>
                <a:avLst/>
                <a:gdLst>
                  <a:gd name="T0" fmla="*/ 293 w 293"/>
                  <a:gd name="T1" fmla="*/ 285 h 551"/>
                  <a:gd name="T2" fmla="*/ 167 w 293"/>
                  <a:gd name="T3" fmla="*/ 551 h 551"/>
                  <a:gd name="T4" fmla="*/ 118 w 293"/>
                  <a:gd name="T5" fmla="*/ 520 h 551"/>
                  <a:gd name="T6" fmla="*/ 76 w 293"/>
                  <a:gd name="T7" fmla="*/ 478 h 551"/>
                  <a:gd name="T8" fmla="*/ 42 w 293"/>
                  <a:gd name="T9" fmla="*/ 433 h 551"/>
                  <a:gd name="T10" fmla="*/ 19 w 293"/>
                  <a:gd name="T11" fmla="*/ 383 h 551"/>
                  <a:gd name="T12" fmla="*/ 4 w 293"/>
                  <a:gd name="T13" fmla="*/ 330 h 551"/>
                  <a:gd name="T14" fmla="*/ 0 w 293"/>
                  <a:gd name="T15" fmla="*/ 273 h 551"/>
                  <a:gd name="T16" fmla="*/ 8 w 293"/>
                  <a:gd name="T17" fmla="*/ 216 h 551"/>
                  <a:gd name="T18" fmla="*/ 27 w 293"/>
                  <a:gd name="T19" fmla="*/ 159 h 551"/>
                  <a:gd name="T20" fmla="*/ 61 w 293"/>
                  <a:gd name="T21" fmla="*/ 102 h 551"/>
                  <a:gd name="T22" fmla="*/ 106 w 293"/>
                  <a:gd name="T23" fmla="*/ 57 h 551"/>
                  <a:gd name="T24" fmla="*/ 160 w 293"/>
                  <a:gd name="T25" fmla="*/ 22 h 551"/>
                  <a:gd name="T26" fmla="*/ 220 w 293"/>
                  <a:gd name="T27" fmla="*/ 0 h 551"/>
                  <a:gd name="T28" fmla="*/ 293 w 293"/>
                  <a:gd name="T29" fmla="*/ 285 h 551"/>
                  <a:gd name="T30" fmla="*/ 293 w 293"/>
                  <a:gd name="T31" fmla="*/ 285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3" h="551">
                    <a:moveTo>
                      <a:pt x="293" y="285"/>
                    </a:moveTo>
                    <a:lnTo>
                      <a:pt x="167" y="551"/>
                    </a:lnTo>
                    <a:lnTo>
                      <a:pt x="118" y="520"/>
                    </a:lnTo>
                    <a:lnTo>
                      <a:pt x="76" y="478"/>
                    </a:lnTo>
                    <a:lnTo>
                      <a:pt x="42" y="433"/>
                    </a:lnTo>
                    <a:lnTo>
                      <a:pt x="19" y="383"/>
                    </a:lnTo>
                    <a:lnTo>
                      <a:pt x="4" y="330"/>
                    </a:lnTo>
                    <a:lnTo>
                      <a:pt x="0" y="273"/>
                    </a:lnTo>
                    <a:lnTo>
                      <a:pt x="8" y="216"/>
                    </a:lnTo>
                    <a:lnTo>
                      <a:pt x="27" y="159"/>
                    </a:lnTo>
                    <a:lnTo>
                      <a:pt x="61" y="102"/>
                    </a:lnTo>
                    <a:lnTo>
                      <a:pt x="106" y="57"/>
                    </a:lnTo>
                    <a:lnTo>
                      <a:pt x="160" y="22"/>
                    </a:lnTo>
                    <a:lnTo>
                      <a:pt x="220" y="0"/>
                    </a:lnTo>
                    <a:lnTo>
                      <a:pt x="293" y="285"/>
                    </a:lnTo>
                    <a:lnTo>
                      <a:pt x="293" y="285"/>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76" name="Freeform 208"/>
              <p:cNvSpPr>
                <a:spLocks noChangeAspect="1"/>
              </p:cNvSpPr>
              <p:nvPr/>
            </p:nvSpPr>
            <p:spPr bwMode="auto">
              <a:xfrm>
                <a:off x="2154" y="2531"/>
                <a:ext cx="293" cy="551"/>
              </a:xfrm>
              <a:custGeom>
                <a:avLst/>
                <a:gdLst>
                  <a:gd name="T0" fmla="*/ 293 w 293"/>
                  <a:gd name="T1" fmla="*/ 285 h 551"/>
                  <a:gd name="T2" fmla="*/ 167 w 293"/>
                  <a:gd name="T3" fmla="*/ 551 h 551"/>
                  <a:gd name="T4" fmla="*/ 118 w 293"/>
                  <a:gd name="T5" fmla="*/ 520 h 551"/>
                  <a:gd name="T6" fmla="*/ 76 w 293"/>
                  <a:gd name="T7" fmla="*/ 478 h 551"/>
                  <a:gd name="T8" fmla="*/ 42 w 293"/>
                  <a:gd name="T9" fmla="*/ 433 h 551"/>
                  <a:gd name="T10" fmla="*/ 19 w 293"/>
                  <a:gd name="T11" fmla="*/ 383 h 551"/>
                  <a:gd name="T12" fmla="*/ 4 w 293"/>
                  <a:gd name="T13" fmla="*/ 330 h 551"/>
                  <a:gd name="T14" fmla="*/ 0 w 293"/>
                  <a:gd name="T15" fmla="*/ 273 h 551"/>
                  <a:gd name="T16" fmla="*/ 8 w 293"/>
                  <a:gd name="T17" fmla="*/ 216 h 551"/>
                  <a:gd name="T18" fmla="*/ 27 w 293"/>
                  <a:gd name="T19" fmla="*/ 159 h 551"/>
                  <a:gd name="T20" fmla="*/ 61 w 293"/>
                  <a:gd name="T21" fmla="*/ 102 h 551"/>
                  <a:gd name="T22" fmla="*/ 106 w 293"/>
                  <a:gd name="T23" fmla="*/ 57 h 551"/>
                  <a:gd name="T24" fmla="*/ 160 w 293"/>
                  <a:gd name="T25" fmla="*/ 22 h 551"/>
                  <a:gd name="T26" fmla="*/ 220 w 293"/>
                  <a:gd name="T27" fmla="*/ 0 h 551"/>
                  <a:gd name="T28" fmla="*/ 293 w 293"/>
                  <a:gd name="T29" fmla="*/ 285 h 551"/>
                  <a:gd name="T30" fmla="*/ 293 w 293"/>
                  <a:gd name="T31" fmla="*/ 285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3" h="551">
                    <a:moveTo>
                      <a:pt x="293" y="285"/>
                    </a:moveTo>
                    <a:lnTo>
                      <a:pt x="167" y="551"/>
                    </a:lnTo>
                    <a:lnTo>
                      <a:pt x="118" y="520"/>
                    </a:lnTo>
                    <a:lnTo>
                      <a:pt x="76" y="478"/>
                    </a:lnTo>
                    <a:lnTo>
                      <a:pt x="42" y="433"/>
                    </a:lnTo>
                    <a:lnTo>
                      <a:pt x="19" y="383"/>
                    </a:lnTo>
                    <a:lnTo>
                      <a:pt x="4" y="330"/>
                    </a:lnTo>
                    <a:lnTo>
                      <a:pt x="0" y="273"/>
                    </a:lnTo>
                    <a:lnTo>
                      <a:pt x="8" y="216"/>
                    </a:lnTo>
                    <a:lnTo>
                      <a:pt x="27" y="159"/>
                    </a:lnTo>
                    <a:lnTo>
                      <a:pt x="61" y="102"/>
                    </a:lnTo>
                    <a:lnTo>
                      <a:pt x="106" y="57"/>
                    </a:lnTo>
                    <a:lnTo>
                      <a:pt x="160" y="22"/>
                    </a:lnTo>
                    <a:lnTo>
                      <a:pt x="220" y="0"/>
                    </a:lnTo>
                    <a:lnTo>
                      <a:pt x="293" y="285"/>
                    </a:lnTo>
                    <a:lnTo>
                      <a:pt x="293" y="28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77" name="Freeform 209"/>
              <p:cNvSpPr>
                <a:spLocks noChangeAspect="1"/>
              </p:cNvSpPr>
              <p:nvPr/>
            </p:nvSpPr>
            <p:spPr bwMode="auto">
              <a:xfrm>
                <a:off x="2321" y="2523"/>
                <a:ext cx="418" cy="585"/>
              </a:xfrm>
              <a:custGeom>
                <a:avLst/>
                <a:gdLst>
                  <a:gd name="T0" fmla="*/ 126 w 418"/>
                  <a:gd name="T1" fmla="*/ 293 h 585"/>
                  <a:gd name="T2" fmla="*/ 126 w 418"/>
                  <a:gd name="T3" fmla="*/ 0 h 585"/>
                  <a:gd name="T4" fmla="*/ 183 w 418"/>
                  <a:gd name="T5" fmla="*/ 8 h 585"/>
                  <a:gd name="T6" fmla="*/ 240 w 418"/>
                  <a:gd name="T7" fmla="*/ 23 h 585"/>
                  <a:gd name="T8" fmla="*/ 289 w 418"/>
                  <a:gd name="T9" fmla="*/ 49 h 585"/>
                  <a:gd name="T10" fmla="*/ 331 w 418"/>
                  <a:gd name="T11" fmla="*/ 84 h 585"/>
                  <a:gd name="T12" fmla="*/ 369 w 418"/>
                  <a:gd name="T13" fmla="*/ 129 h 585"/>
                  <a:gd name="T14" fmla="*/ 395 w 418"/>
                  <a:gd name="T15" fmla="*/ 179 h 585"/>
                  <a:gd name="T16" fmla="*/ 411 w 418"/>
                  <a:gd name="T17" fmla="*/ 232 h 585"/>
                  <a:gd name="T18" fmla="*/ 418 w 418"/>
                  <a:gd name="T19" fmla="*/ 293 h 585"/>
                  <a:gd name="T20" fmla="*/ 411 w 418"/>
                  <a:gd name="T21" fmla="*/ 350 h 585"/>
                  <a:gd name="T22" fmla="*/ 395 w 418"/>
                  <a:gd name="T23" fmla="*/ 407 h 585"/>
                  <a:gd name="T24" fmla="*/ 369 w 418"/>
                  <a:gd name="T25" fmla="*/ 456 h 585"/>
                  <a:gd name="T26" fmla="*/ 331 w 418"/>
                  <a:gd name="T27" fmla="*/ 498 h 585"/>
                  <a:gd name="T28" fmla="*/ 289 w 418"/>
                  <a:gd name="T29" fmla="*/ 536 h 585"/>
                  <a:gd name="T30" fmla="*/ 240 w 418"/>
                  <a:gd name="T31" fmla="*/ 562 h 585"/>
                  <a:gd name="T32" fmla="*/ 183 w 418"/>
                  <a:gd name="T33" fmla="*/ 578 h 585"/>
                  <a:gd name="T34" fmla="*/ 126 w 418"/>
                  <a:gd name="T35" fmla="*/ 585 h 585"/>
                  <a:gd name="T36" fmla="*/ 61 w 418"/>
                  <a:gd name="T37" fmla="*/ 578 h 585"/>
                  <a:gd name="T38" fmla="*/ 31 w 418"/>
                  <a:gd name="T39" fmla="*/ 570 h 585"/>
                  <a:gd name="T40" fmla="*/ 0 w 418"/>
                  <a:gd name="T41" fmla="*/ 559 h 585"/>
                  <a:gd name="T42" fmla="*/ 126 w 418"/>
                  <a:gd name="T43" fmla="*/ 293 h 585"/>
                  <a:gd name="T44" fmla="*/ 126 w 418"/>
                  <a:gd name="T45" fmla="*/ 293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8" h="585">
                    <a:moveTo>
                      <a:pt x="126" y="293"/>
                    </a:moveTo>
                    <a:lnTo>
                      <a:pt x="126" y="0"/>
                    </a:lnTo>
                    <a:lnTo>
                      <a:pt x="183" y="8"/>
                    </a:lnTo>
                    <a:lnTo>
                      <a:pt x="240" y="23"/>
                    </a:lnTo>
                    <a:lnTo>
                      <a:pt x="289" y="49"/>
                    </a:lnTo>
                    <a:lnTo>
                      <a:pt x="331" y="84"/>
                    </a:lnTo>
                    <a:lnTo>
                      <a:pt x="369" y="129"/>
                    </a:lnTo>
                    <a:lnTo>
                      <a:pt x="395" y="179"/>
                    </a:lnTo>
                    <a:lnTo>
                      <a:pt x="411" y="232"/>
                    </a:lnTo>
                    <a:lnTo>
                      <a:pt x="418" y="293"/>
                    </a:lnTo>
                    <a:lnTo>
                      <a:pt x="411" y="350"/>
                    </a:lnTo>
                    <a:lnTo>
                      <a:pt x="395" y="407"/>
                    </a:lnTo>
                    <a:lnTo>
                      <a:pt x="369" y="456"/>
                    </a:lnTo>
                    <a:lnTo>
                      <a:pt x="331" y="498"/>
                    </a:lnTo>
                    <a:lnTo>
                      <a:pt x="289" y="536"/>
                    </a:lnTo>
                    <a:lnTo>
                      <a:pt x="240" y="562"/>
                    </a:lnTo>
                    <a:lnTo>
                      <a:pt x="183" y="578"/>
                    </a:lnTo>
                    <a:lnTo>
                      <a:pt x="126" y="585"/>
                    </a:lnTo>
                    <a:lnTo>
                      <a:pt x="61" y="578"/>
                    </a:lnTo>
                    <a:lnTo>
                      <a:pt x="31" y="570"/>
                    </a:lnTo>
                    <a:lnTo>
                      <a:pt x="0" y="559"/>
                    </a:lnTo>
                    <a:lnTo>
                      <a:pt x="126" y="293"/>
                    </a:lnTo>
                    <a:lnTo>
                      <a:pt x="126" y="293"/>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78" name="Freeform 210"/>
              <p:cNvSpPr>
                <a:spLocks noChangeAspect="1"/>
              </p:cNvSpPr>
              <p:nvPr/>
            </p:nvSpPr>
            <p:spPr bwMode="auto">
              <a:xfrm>
                <a:off x="2321" y="2523"/>
                <a:ext cx="418" cy="585"/>
              </a:xfrm>
              <a:custGeom>
                <a:avLst/>
                <a:gdLst>
                  <a:gd name="T0" fmla="*/ 126 w 418"/>
                  <a:gd name="T1" fmla="*/ 293 h 585"/>
                  <a:gd name="T2" fmla="*/ 126 w 418"/>
                  <a:gd name="T3" fmla="*/ 0 h 585"/>
                  <a:gd name="T4" fmla="*/ 183 w 418"/>
                  <a:gd name="T5" fmla="*/ 8 h 585"/>
                  <a:gd name="T6" fmla="*/ 240 w 418"/>
                  <a:gd name="T7" fmla="*/ 23 h 585"/>
                  <a:gd name="T8" fmla="*/ 289 w 418"/>
                  <a:gd name="T9" fmla="*/ 49 h 585"/>
                  <a:gd name="T10" fmla="*/ 331 w 418"/>
                  <a:gd name="T11" fmla="*/ 84 h 585"/>
                  <a:gd name="T12" fmla="*/ 369 w 418"/>
                  <a:gd name="T13" fmla="*/ 129 h 585"/>
                  <a:gd name="T14" fmla="*/ 395 w 418"/>
                  <a:gd name="T15" fmla="*/ 179 h 585"/>
                  <a:gd name="T16" fmla="*/ 411 w 418"/>
                  <a:gd name="T17" fmla="*/ 232 h 585"/>
                  <a:gd name="T18" fmla="*/ 418 w 418"/>
                  <a:gd name="T19" fmla="*/ 293 h 585"/>
                  <a:gd name="T20" fmla="*/ 411 w 418"/>
                  <a:gd name="T21" fmla="*/ 350 h 585"/>
                  <a:gd name="T22" fmla="*/ 395 w 418"/>
                  <a:gd name="T23" fmla="*/ 407 h 585"/>
                  <a:gd name="T24" fmla="*/ 369 w 418"/>
                  <a:gd name="T25" fmla="*/ 456 h 585"/>
                  <a:gd name="T26" fmla="*/ 331 w 418"/>
                  <a:gd name="T27" fmla="*/ 498 h 585"/>
                  <a:gd name="T28" fmla="*/ 289 w 418"/>
                  <a:gd name="T29" fmla="*/ 536 h 585"/>
                  <a:gd name="T30" fmla="*/ 240 w 418"/>
                  <a:gd name="T31" fmla="*/ 562 h 585"/>
                  <a:gd name="T32" fmla="*/ 183 w 418"/>
                  <a:gd name="T33" fmla="*/ 578 h 585"/>
                  <a:gd name="T34" fmla="*/ 126 w 418"/>
                  <a:gd name="T35" fmla="*/ 585 h 585"/>
                  <a:gd name="T36" fmla="*/ 61 w 418"/>
                  <a:gd name="T37" fmla="*/ 578 h 585"/>
                  <a:gd name="T38" fmla="*/ 31 w 418"/>
                  <a:gd name="T39" fmla="*/ 570 h 585"/>
                  <a:gd name="T40" fmla="*/ 0 w 418"/>
                  <a:gd name="T41" fmla="*/ 559 h 585"/>
                  <a:gd name="T42" fmla="*/ 126 w 418"/>
                  <a:gd name="T43" fmla="*/ 293 h 585"/>
                  <a:gd name="T44" fmla="*/ 126 w 418"/>
                  <a:gd name="T45" fmla="*/ 293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8" h="585">
                    <a:moveTo>
                      <a:pt x="126" y="293"/>
                    </a:moveTo>
                    <a:lnTo>
                      <a:pt x="126" y="0"/>
                    </a:lnTo>
                    <a:lnTo>
                      <a:pt x="183" y="8"/>
                    </a:lnTo>
                    <a:lnTo>
                      <a:pt x="240" y="23"/>
                    </a:lnTo>
                    <a:lnTo>
                      <a:pt x="289" y="49"/>
                    </a:lnTo>
                    <a:lnTo>
                      <a:pt x="331" y="84"/>
                    </a:lnTo>
                    <a:lnTo>
                      <a:pt x="369" y="129"/>
                    </a:lnTo>
                    <a:lnTo>
                      <a:pt x="395" y="179"/>
                    </a:lnTo>
                    <a:lnTo>
                      <a:pt x="411" y="232"/>
                    </a:lnTo>
                    <a:lnTo>
                      <a:pt x="418" y="293"/>
                    </a:lnTo>
                    <a:lnTo>
                      <a:pt x="411" y="350"/>
                    </a:lnTo>
                    <a:lnTo>
                      <a:pt x="395" y="407"/>
                    </a:lnTo>
                    <a:lnTo>
                      <a:pt x="369" y="456"/>
                    </a:lnTo>
                    <a:lnTo>
                      <a:pt x="331" y="498"/>
                    </a:lnTo>
                    <a:lnTo>
                      <a:pt x="289" y="536"/>
                    </a:lnTo>
                    <a:lnTo>
                      <a:pt x="240" y="562"/>
                    </a:lnTo>
                    <a:lnTo>
                      <a:pt x="183" y="578"/>
                    </a:lnTo>
                    <a:lnTo>
                      <a:pt x="126" y="585"/>
                    </a:lnTo>
                    <a:lnTo>
                      <a:pt x="61" y="578"/>
                    </a:lnTo>
                    <a:lnTo>
                      <a:pt x="31" y="570"/>
                    </a:lnTo>
                    <a:lnTo>
                      <a:pt x="0" y="559"/>
                    </a:lnTo>
                    <a:lnTo>
                      <a:pt x="126" y="293"/>
                    </a:lnTo>
                    <a:lnTo>
                      <a:pt x="126" y="29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379" name="Rectangle 211"/>
            <p:cNvSpPr>
              <a:spLocks noChangeArrowheads="1"/>
            </p:cNvSpPr>
            <p:nvPr/>
          </p:nvSpPr>
          <p:spPr bwMode="auto">
            <a:xfrm>
              <a:off x="2058" y="3767"/>
              <a:ext cx="678"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Nyamatala (14)</a:t>
              </a:r>
            </a:p>
          </p:txBody>
        </p:sp>
      </p:grpSp>
      <p:grpSp>
        <p:nvGrpSpPr>
          <p:cNvPr id="7380" name="Group 212"/>
          <p:cNvGrpSpPr>
            <a:grpSpLocks noChangeAspect="1"/>
          </p:cNvGrpSpPr>
          <p:nvPr/>
        </p:nvGrpSpPr>
        <p:grpSpPr bwMode="auto">
          <a:xfrm>
            <a:off x="4897438" y="5519981"/>
            <a:ext cx="1028700" cy="1022985"/>
            <a:chOff x="3014" y="3205"/>
            <a:chExt cx="720" cy="716"/>
          </a:xfrm>
        </p:grpSpPr>
        <p:grpSp>
          <p:nvGrpSpPr>
            <p:cNvPr id="7381" name="Group 213"/>
            <p:cNvGrpSpPr>
              <a:grpSpLocks/>
            </p:cNvGrpSpPr>
            <p:nvPr/>
          </p:nvGrpSpPr>
          <p:grpSpPr bwMode="auto">
            <a:xfrm>
              <a:off x="3090" y="3205"/>
              <a:ext cx="567" cy="567"/>
              <a:chOff x="2245" y="3339"/>
              <a:chExt cx="631" cy="631"/>
            </a:xfrm>
          </p:grpSpPr>
          <p:sp>
            <p:nvSpPr>
              <p:cNvPr id="7382" name="Freeform 214"/>
              <p:cNvSpPr>
                <a:spLocks/>
              </p:cNvSpPr>
              <p:nvPr/>
            </p:nvSpPr>
            <p:spPr bwMode="auto">
              <a:xfrm>
                <a:off x="2474" y="3339"/>
                <a:ext cx="86" cy="315"/>
              </a:xfrm>
              <a:custGeom>
                <a:avLst/>
                <a:gdLst>
                  <a:gd name="T0" fmla="*/ 86 w 86"/>
                  <a:gd name="T1" fmla="*/ 315 h 315"/>
                  <a:gd name="T2" fmla="*/ 0 w 86"/>
                  <a:gd name="T3" fmla="*/ 12 h 315"/>
                  <a:gd name="T4" fmla="*/ 41 w 86"/>
                  <a:gd name="T5" fmla="*/ 4 h 315"/>
                  <a:gd name="T6" fmla="*/ 86 w 86"/>
                  <a:gd name="T7" fmla="*/ 0 h 315"/>
                  <a:gd name="T8" fmla="*/ 86 w 86"/>
                  <a:gd name="T9" fmla="*/ 315 h 315"/>
                  <a:gd name="T10" fmla="*/ 86 w 86"/>
                  <a:gd name="T11" fmla="*/ 315 h 315"/>
                </a:gdLst>
                <a:ahLst/>
                <a:cxnLst>
                  <a:cxn ang="0">
                    <a:pos x="T0" y="T1"/>
                  </a:cxn>
                  <a:cxn ang="0">
                    <a:pos x="T2" y="T3"/>
                  </a:cxn>
                  <a:cxn ang="0">
                    <a:pos x="T4" y="T5"/>
                  </a:cxn>
                  <a:cxn ang="0">
                    <a:pos x="T6" y="T7"/>
                  </a:cxn>
                  <a:cxn ang="0">
                    <a:pos x="T8" y="T9"/>
                  </a:cxn>
                  <a:cxn ang="0">
                    <a:pos x="T10" y="T11"/>
                  </a:cxn>
                </a:cxnLst>
                <a:rect l="0" t="0" r="r" b="b"/>
                <a:pathLst>
                  <a:path w="86" h="315">
                    <a:moveTo>
                      <a:pt x="86" y="315"/>
                    </a:moveTo>
                    <a:lnTo>
                      <a:pt x="0" y="12"/>
                    </a:lnTo>
                    <a:lnTo>
                      <a:pt x="41" y="4"/>
                    </a:lnTo>
                    <a:lnTo>
                      <a:pt x="86" y="0"/>
                    </a:lnTo>
                    <a:lnTo>
                      <a:pt x="86" y="315"/>
                    </a:lnTo>
                    <a:lnTo>
                      <a:pt x="86" y="315"/>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83" name="Freeform 215"/>
              <p:cNvSpPr>
                <a:spLocks/>
              </p:cNvSpPr>
              <p:nvPr/>
            </p:nvSpPr>
            <p:spPr bwMode="auto">
              <a:xfrm>
                <a:off x="2474" y="3339"/>
                <a:ext cx="86" cy="315"/>
              </a:xfrm>
              <a:custGeom>
                <a:avLst/>
                <a:gdLst>
                  <a:gd name="T0" fmla="*/ 86 w 86"/>
                  <a:gd name="T1" fmla="*/ 315 h 315"/>
                  <a:gd name="T2" fmla="*/ 0 w 86"/>
                  <a:gd name="T3" fmla="*/ 12 h 315"/>
                  <a:gd name="T4" fmla="*/ 41 w 86"/>
                  <a:gd name="T5" fmla="*/ 4 h 315"/>
                  <a:gd name="T6" fmla="*/ 86 w 86"/>
                  <a:gd name="T7" fmla="*/ 0 h 315"/>
                  <a:gd name="T8" fmla="*/ 86 w 86"/>
                  <a:gd name="T9" fmla="*/ 315 h 315"/>
                  <a:gd name="T10" fmla="*/ 86 w 86"/>
                  <a:gd name="T11" fmla="*/ 315 h 315"/>
                </a:gdLst>
                <a:ahLst/>
                <a:cxnLst>
                  <a:cxn ang="0">
                    <a:pos x="T0" y="T1"/>
                  </a:cxn>
                  <a:cxn ang="0">
                    <a:pos x="T2" y="T3"/>
                  </a:cxn>
                  <a:cxn ang="0">
                    <a:pos x="T4" y="T5"/>
                  </a:cxn>
                  <a:cxn ang="0">
                    <a:pos x="T6" y="T7"/>
                  </a:cxn>
                  <a:cxn ang="0">
                    <a:pos x="T8" y="T9"/>
                  </a:cxn>
                  <a:cxn ang="0">
                    <a:pos x="T10" y="T11"/>
                  </a:cxn>
                </a:cxnLst>
                <a:rect l="0" t="0" r="r" b="b"/>
                <a:pathLst>
                  <a:path w="86" h="315">
                    <a:moveTo>
                      <a:pt x="86" y="315"/>
                    </a:moveTo>
                    <a:lnTo>
                      <a:pt x="0" y="12"/>
                    </a:lnTo>
                    <a:lnTo>
                      <a:pt x="41" y="4"/>
                    </a:lnTo>
                    <a:lnTo>
                      <a:pt x="86" y="0"/>
                    </a:lnTo>
                    <a:lnTo>
                      <a:pt x="86" y="315"/>
                    </a:lnTo>
                    <a:lnTo>
                      <a:pt x="86" y="31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84" name="Freeform 216"/>
              <p:cNvSpPr>
                <a:spLocks/>
              </p:cNvSpPr>
              <p:nvPr/>
            </p:nvSpPr>
            <p:spPr bwMode="auto">
              <a:xfrm>
                <a:off x="2392" y="3351"/>
                <a:ext cx="168" cy="303"/>
              </a:xfrm>
              <a:custGeom>
                <a:avLst/>
                <a:gdLst>
                  <a:gd name="T0" fmla="*/ 168 w 168"/>
                  <a:gd name="T1" fmla="*/ 303 h 303"/>
                  <a:gd name="T2" fmla="*/ 0 w 168"/>
                  <a:gd name="T3" fmla="*/ 37 h 303"/>
                  <a:gd name="T4" fmla="*/ 37 w 168"/>
                  <a:gd name="T5" fmla="*/ 17 h 303"/>
                  <a:gd name="T6" fmla="*/ 82 w 168"/>
                  <a:gd name="T7" fmla="*/ 0 h 303"/>
                  <a:gd name="T8" fmla="*/ 168 w 168"/>
                  <a:gd name="T9" fmla="*/ 303 h 303"/>
                  <a:gd name="T10" fmla="*/ 168 w 168"/>
                  <a:gd name="T11" fmla="*/ 303 h 303"/>
                </a:gdLst>
                <a:ahLst/>
                <a:cxnLst>
                  <a:cxn ang="0">
                    <a:pos x="T0" y="T1"/>
                  </a:cxn>
                  <a:cxn ang="0">
                    <a:pos x="T2" y="T3"/>
                  </a:cxn>
                  <a:cxn ang="0">
                    <a:pos x="T4" y="T5"/>
                  </a:cxn>
                  <a:cxn ang="0">
                    <a:pos x="T6" y="T7"/>
                  </a:cxn>
                  <a:cxn ang="0">
                    <a:pos x="T8" y="T9"/>
                  </a:cxn>
                  <a:cxn ang="0">
                    <a:pos x="T10" y="T11"/>
                  </a:cxn>
                </a:cxnLst>
                <a:rect l="0" t="0" r="r" b="b"/>
                <a:pathLst>
                  <a:path w="168" h="303">
                    <a:moveTo>
                      <a:pt x="168" y="303"/>
                    </a:moveTo>
                    <a:lnTo>
                      <a:pt x="0" y="37"/>
                    </a:lnTo>
                    <a:lnTo>
                      <a:pt x="37" y="17"/>
                    </a:lnTo>
                    <a:lnTo>
                      <a:pt x="82" y="0"/>
                    </a:lnTo>
                    <a:lnTo>
                      <a:pt x="168" y="303"/>
                    </a:lnTo>
                    <a:lnTo>
                      <a:pt x="168" y="303"/>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85" name="Freeform 217"/>
              <p:cNvSpPr>
                <a:spLocks/>
              </p:cNvSpPr>
              <p:nvPr/>
            </p:nvSpPr>
            <p:spPr bwMode="auto">
              <a:xfrm>
                <a:off x="2392" y="3351"/>
                <a:ext cx="168" cy="303"/>
              </a:xfrm>
              <a:custGeom>
                <a:avLst/>
                <a:gdLst>
                  <a:gd name="T0" fmla="*/ 168 w 168"/>
                  <a:gd name="T1" fmla="*/ 303 h 303"/>
                  <a:gd name="T2" fmla="*/ 0 w 168"/>
                  <a:gd name="T3" fmla="*/ 37 h 303"/>
                  <a:gd name="T4" fmla="*/ 37 w 168"/>
                  <a:gd name="T5" fmla="*/ 17 h 303"/>
                  <a:gd name="T6" fmla="*/ 82 w 168"/>
                  <a:gd name="T7" fmla="*/ 0 h 303"/>
                  <a:gd name="T8" fmla="*/ 168 w 168"/>
                  <a:gd name="T9" fmla="*/ 303 h 303"/>
                  <a:gd name="T10" fmla="*/ 168 w 168"/>
                  <a:gd name="T11" fmla="*/ 303 h 303"/>
                </a:gdLst>
                <a:ahLst/>
                <a:cxnLst>
                  <a:cxn ang="0">
                    <a:pos x="T0" y="T1"/>
                  </a:cxn>
                  <a:cxn ang="0">
                    <a:pos x="T2" y="T3"/>
                  </a:cxn>
                  <a:cxn ang="0">
                    <a:pos x="T4" y="T5"/>
                  </a:cxn>
                  <a:cxn ang="0">
                    <a:pos x="T6" y="T7"/>
                  </a:cxn>
                  <a:cxn ang="0">
                    <a:pos x="T8" y="T9"/>
                  </a:cxn>
                  <a:cxn ang="0">
                    <a:pos x="T10" y="T11"/>
                  </a:cxn>
                </a:cxnLst>
                <a:rect l="0" t="0" r="r" b="b"/>
                <a:pathLst>
                  <a:path w="168" h="303">
                    <a:moveTo>
                      <a:pt x="168" y="303"/>
                    </a:moveTo>
                    <a:lnTo>
                      <a:pt x="0" y="37"/>
                    </a:lnTo>
                    <a:lnTo>
                      <a:pt x="37" y="17"/>
                    </a:lnTo>
                    <a:lnTo>
                      <a:pt x="82" y="0"/>
                    </a:lnTo>
                    <a:lnTo>
                      <a:pt x="168" y="303"/>
                    </a:lnTo>
                    <a:lnTo>
                      <a:pt x="168" y="30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86" name="Freeform 218"/>
              <p:cNvSpPr>
                <a:spLocks/>
              </p:cNvSpPr>
              <p:nvPr/>
            </p:nvSpPr>
            <p:spPr bwMode="auto">
              <a:xfrm>
                <a:off x="2323" y="3388"/>
                <a:ext cx="237" cy="266"/>
              </a:xfrm>
              <a:custGeom>
                <a:avLst/>
                <a:gdLst>
                  <a:gd name="T0" fmla="*/ 237 w 237"/>
                  <a:gd name="T1" fmla="*/ 266 h 266"/>
                  <a:gd name="T2" fmla="*/ 0 w 237"/>
                  <a:gd name="T3" fmla="*/ 58 h 266"/>
                  <a:gd name="T4" fmla="*/ 33 w 237"/>
                  <a:gd name="T5" fmla="*/ 25 h 266"/>
                  <a:gd name="T6" fmla="*/ 69 w 237"/>
                  <a:gd name="T7" fmla="*/ 0 h 266"/>
                  <a:gd name="T8" fmla="*/ 237 w 237"/>
                  <a:gd name="T9" fmla="*/ 266 h 266"/>
                  <a:gd name="T10" fmla="*/ 237 w 237"/>
                  <a:gd name="T11" fmla="*/ 266 h 266"/>
                </a:gdLst>
                <a:ahLst/>
                <a:cxnLst>
                  <a:cxn ang="0">
                    <a:pos x="T0" y="T1"/>
                  </a:cxn>
                  <a:cxn ang="0">
                    <a:pos x="T2" y="T3"/>
                  </a:cxn>
                  <a:cxn ang="0">
                    <a:pos x="T4" y="T5"/>
                  </a:cxn>
                  <a:cxn ang="0">
                    <a:pos x="T6" y="T7"/>
                  </a:cxn>
                  <a:cxn ang="0">
                    <a:pos x="T8" y="T9"/>
                  </a:cxn>
                  <a:cxn ang="0">
                    <a:pos x="T10" y="T11"/>
                  </a:cxn>
                </a:cxnLst>
                <a:rect l="0" t="0" r="r" b="b"/>
                <a:pathLst>
                  <a:path w="237" h="266">
                    <a:moveTo>
                      <a:pt x="237" y="266"/>
                    </a:moveTo>
                    <a:lnTo>
                      <a:pt x="0" y="58"/>
                    </a:lnTo>
                    <a:lnTo>
                      <a:pt x="33" y="25"/>
                    </a:lnTo>
                    <a:lnTo>
                      <a:pt x="69" y="0"/>
                    </a:lnTo>
                    <a:lnTo>
                      <a:pt x="237" y="266"/>
                    </a:lnTo>
                    <a:lnTo>
                      <a:pt x="237" y="266"/>
                    </a:lnTo>
                    <a:close/>
                  </a:path>
                </a:pathLst>
              </a:custGeom>
              <a:solidFill>
                <a:srgbClr val="00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87" name="Freeform 219"/>
              <p:cNvSpPr>
                <a:spLocks/>
              </p:cNvSpPr>
              <p:nvPr/>
            </p:nvSpPr>
            <p:spPr bwMode="auto">
              <a:xfrm>
                <a:off x="2323" y="3388"/>
                <a:ext cx="237" cy="266"/>
              </a:xfrm>
              <a:custGeom>
                <a:avLst/>
                <a:gdLst>
                  <a:gd name="T0" fmla="*/ 237 w 237"/>
                  <a:gd name="T1" fmla="*/ 266 h 266"/>
                  <a:gd name="T2" fmla="*/ 0 w 237"/>
                  <a:gd name="T3" fmla="*/ 58 h 266"/>
                  <a:gd name="T4" fmla="*/ 33 w 237"/>
                  <a:gd name="T5" fmla="*/ 25 h 266"/>
                  <a:gd name="T6" fmla="*/ 69 w 237"/>
                  <a:gd name="T7" fmla="*/ 0 h 266"/>
                  <a:gd name="T8" fmla="*/ 237 w 237"/>
                  <a:gd name="T9" fmla="*/ 266 h 266"/>
                  <a:gd name="T10" fmla="*/ 237 w 237"/>
                  <a:gd name="T11" fmla="*/ 266 h 266"/>
                </a:gdLst>
                <a:ahLst/>
                <a:cxnLst>
                  <a:cxn ang="0">
                    <a:pos x="T0" y="T1"/>
                  </a:cxn>
                  <a:cxn ang="0">
                    <a:pos x="T2" y="T3"/>
                  </a:cxn>
                  <a:cxn ang="0">
                    <a:pos x="T4" y="T5"/>
                  </a:cxn>
                  <a:cxn ang="0">
                    <a:pos x="T6" y="T7"/>
                  </a:cxn>
                  <a:cxn ang="0">
                    <a:pos x="T8" y="T9"/>
                  </a:cxn>
                  <a:cxn ang="0">
                    <a:pos x="T10" y="T11"/>
                  </a:cxn>
                </a:cxnLst>
                <a:rect l="0" t="0" r="r" b="b"/>
                <a:pathLst>
                  <a:path w="237" h="266">
                    <a:moveTo>
                      <a:pt x="237" y="266"/>
                    </a:moveTo>
                    <a:lnTo>
                      <a:pt x="0" y="58"/>
                    </a:lnTo>
                    <a:lnTo>
                      <a:pt x="33" y="25"/>
                    </a:lnTo>
                    <a:lnTo>
                      <a:pt x="69" y="0"/>
                    </a:lnTo>
                    <a:lnTo>
                      <a:pt x="237" y="266"/>
                    </a:lnTo>
                    <a:lnTo>
                      <a:pt x="237" y="266"/>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88" name="Freeform 220"/>
              <p:cNvSpPr>
                <a:spLocks/>
              </p:cNvSpPr>
              <p:nvPr/>
            </p:nvSpPr>
            <p:spPr bwMode="auto">
              <a:xfrm>
                <a:off x="2274" y="3446"/>
                <a:ext cx="286" cy="208"/>
              </a:xfrm>
              <a:custGeom>
                <a:avLst/>
                <a:gdLst>
                  <a:gd name="T0" fmla="*/ 286 w 286"/>
                  <a:gd name="T1" fmla="*/ 208 h 208"/>
                  <a:gd name="T2" fmla="*/ 0 w 286"/>
                  <a:gd name="T3" fmla="*/ 73 h 208"/>
                  <a:gd name="T4" fmla="*/ 24 w 286"/>
                  <a:gd name="T5" fmla="*/ 36 h 208"/>
                  <a:gd name="T6" fmla="*/ 49 w 286"/>
                  <a:gd name="T7" fmla="*/ 0 h 208"/>
                  <a:gd name="T8" fmla="*/ 286 w 286"/>
                  <a:gd name="T9" fmla="*/ 208 h 208"/>
                  <a:gd name="T10" fmla="*/ 286 w 286"/>
                  <a:gd name="T11" fmla="*/ 208 h 208"/>
                </a:gdLst>
                <a:ahLst/>
                <a:cxnLst>
                  <a:cxn ang="0">
                    <a:pos x="T0" y="T1"/>
                  </a:cxn>
                  <a:cxn ang="0">
                    <a:pos x="T2" y="T3"/>
                  </a:cxn>
                  <a:cxn ang="0">
                    <a:pos x="T4" y="T5"/>
                  </a:cxn>
                  <a:cxn ang="0">
                    <a:pos x="T6" y="T7"/>
                  </a:cxn>
                  <a:cxn ang="0">
                    <a:pos x="T8" y="T9"/>
                  </a:cxn>
                  <a:cxn ang="0">
                    <a:pos x="T10" y="T11"/>
                  </a:cxn>
                </a:cxnLst>
                <a:rect l="0" t="0" r="r" b="b"/>
                <a:pathLst>
                  <a:path w="286" h="208">
                    <a:moveTo>
                      <a:pt x="286" y="208"/>
                    </a:moveTo>
                    <a:lnTo>
                      <a:pt x="0" y="73"/>
                    </a:lnTo>
                    <a:lnTo>
                      <a:pt x="24" y="36"/>
                    </a:lnTo>
                    <a:lnTo>
                      <a:pt x="49" y="0"/>
                    </a:lnTo>
                    <a:lnTo>
                      <a:pt x="286" y="208"/>
                    </a:lnTo>
                    <a:lnTo>
                      <a:pt x="286" y="208"/>
                    </a:lnTo>
                    <a:close/>
                  </a:path>
                </a:pathLst>
              </a:custGeom>
              <a:solidFill>
                <a:srgbClr val="8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89" name="Freeform 221"/>
              <p:cNvSpPr>
                <a:spLocks/>
              </p:cNvSpPr>
              <p:nvPr/>
            </p:nvSpPr>
            <p:spPr bwMode="auto">
              <a:xfrm>
                <a:off x="2274" y="3446"/>
                <a:ext cx="286" cy="208"/>
              </a:xfrm>
              <a:custGeom>
                <a:avLst/>
                <a:gdLst>
                  <a:gd name="T0" fmla="*/ 286 w 286"/>
                  <a:gd name="T1" fmla="*/ 208 h 208"/>
                  <a:gd name="T2" fmla="*/ 0 w 286"/>
                  <a:gd name="T3" fmla="*/ 73 h 208"/>
                  <a:gd name="T4" fmla="*/ 24 w 286"/>
                  <a:gd name="T5" fmla="*/ 36 h 208"/>
                  <a:gd name="T6" fmla="*/ 49 w 286"/>
                  <a:gd name="T7" fmla="*/ 0 h 208"/>
                  <a:gd name="T8" fmla="*/ 286 w 286"/>
                  <a:gd name="T9" fmla="*/ 208 h 208"/>
                  <a:gd name="T10" fmla="*/ 286 w 286"/>
                  <a:gd name="T11" fmla="*/ 208 h 208"/>
                </a:gdLst>
                <a:ahLst/>
                <a:cxnLst>
                  <a:cxn ang="0">
                    <a:pos x="T0" y="T1"/>
                  </a:cxn>
                  <a:cxn ang="0">
                    <a:pos x="T2" y="T3"/>
                  </a:cxn>
                  <a:cxn ang="0">
                    <a:pos x="T4" y="T5"/>
                  </a:cxn>
                  <a:cxn ang="0">
                    <a:pos x="T6" y="T7"/>
                  </a:cxn>
                  <a:cxn ang="0">
                    <a:pos x="T8" y="T9"/>
                  </a:cxn>
                  <a:cxn ang="0">
                    <a:pos x="T10" y="T11"/>
                  </a:cxn>
                </a:cxnLst>
                <a:rect l="0" t="0" r="r" b="b"/>
                <a:pathLst>
                  <a:path w="286" h="208">
                    <a:moveTo>
                      <a:pt x="286" y="208"/>
                    </a:moveTo>
                    <a:lnTo>
                      <a:pt x="0" y="73"/>
                    </a:lnTo>
                    <a:lnTo>
                      <a:pt x="24" y="36"/>
                    </a:lnTo>
                    <a:lnTo>
                      <a:pt x="49" y="0"/>
                    </a:lnTo>
                    <a:lnTo>
                      <a:pt x="286" y="208"/>
                    </a:lnTo>
                    <a:lnTo>
                      <a:pt x="286" y="20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90" name="Freeform 222"/>
              <p:cNvSpPr>
                <a:spLocks/>
              </p:cNvSpPr>
              <p:nvPr/>
            </p:nvSpPr>
            <p:spPr bwMode="auto">
              <a:xfrm>
                <a:off x="2245" y="3519"/>
                <a:ext cx="315" cy="336"/>
              </a:xfrm>
              <a:custGeom>
                <a:avLst/>
                <a:gdLst>
                  <a:gd name="T0" fmla="*/ 315 w 315"/>
                  <a:gd name="T1" fmla="*/ 135 h 336"/>
                  <a:gd name="T2" fmla="*/ 74 w 315"/>
                  <a:gd name="T3" fmla="*/ 336 h 336"/>
                  <a:gd name="T4" fmla="*/ 49 w 315"/>
                  <a:gd name="T5" fmla="*/ 299 h 336"/>
                  <a:gd name="T6" fmla="*/ 29 w 315"/>
                  <a:gd name="T7" fmla="*/ 258 h 336"/>
                  <a:gd name="T8" fmla="*/ 12 w 315"/>
                  <a:gd name="T9" fmla="*/ 217 h 336"/>
                  <a:gd name="T10" fmla="*/ 4 w 315"/>
                  <a:gd name="T11" fmla="*/ 176 h 336"/>
                  <a:gd name="T12" fmla="*/ 0 w 315"/>
                  <a:gd name="T13" fmla="*/ 131 h 336"/>
                  <a:gd name="T14" fmla="*/ 4 w 315"/>
                  <a:gd name="T15" fmla="*/ 86 h 336"/>
                  <a:gd name="T16" fmla="*/ 12 w 315"/>
                  <a:gd name="T17" fmla="*/ 45 h 336"/>
                  <a:gd name="T18" fmla="*/ 29 w 315"/>
                  <a:gd name="T19" fmla="*/ 0 h 336"/>
                  <a:gd name="T20" fmla="*/ 315 w 315"/>
                  <a:gd name="T21" fmla="*/ 135 h 336"/>
                  <a:gd name="T22" fmla="*/ 315 w 315"/>
                  <a:gd name="T23" fmla="*/ 1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5" h="336">
                    <a:moveTo>
                      <a:pt x="315" y="135"/>
                    </a:moveTo>
                    <a:lnTo>
                      <a:pt x="74" y="336"/>
                    </a:lnTo>
                    <a:lnTo>
                      <a:pt x="49" y="299"/>
                    </a:lnTo>
                    <a:lnTo>
                      <a:pt x="29" y="258"/>
                    </a:lnTo>
                    <a:lnTo>
                      <a:pt x="12" y="217"/>
                    </a:lnTo>
                    <a:lnTo>
                      <a:pt x="4" y="176"/>
                    </a:lnTo>
                    <a:lnTo>
                      <a:pt x="0" y="131"/>
                    </a:lnTo>
                    <a:lnTo>
                      <a:pt x="4" y="86"/>
                    </a:lnTo>
                    <a:lnTo>
                      <a:pt x="12" y="45"/>
                    </a:lnTo>
                    <a:lnTo>
                      <a:pt x="29" y="0"/>
                    </a:lnTo>
                    <a:lnTo>
                      <a:pt x="315" y="135"/>
                    </a:lnTo>
                    <a:lnTo>
                      <a:pt x="315" y="135"/>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91" name="Freeform 223"/>
              <p:cNvSpPr>
                <a:spLocks/>
              </p:cNvSpPr>
              <p:nvPr/>
            </p:nvSpPr>
            <p:spPr bwMode="auto">
              <a:xfrm>
                <a:off x="2245" y="3519"/>
                <a:ext cx="315" cy="336"/>
              </a:xfrm>
              <a:custGeom>
                <a:avLst/>
                <a:gdLst>
                  <a:gd name="T0" fmla="*/ 315 w 315"/>
                  <a:gd name="T1" fmla="*/ 135 h 336"/>
                  <a:gd name="T2" fmla="*/ 74 w 315"/>
                  <a:gd name="T3" fmla="*/ 336 h 336"/>
                  <a:gd name="T4" fmla="*/ 49 w 315"/>
                  <a:gd name="T5" fmla="*/ 299 h 336"/>
                  <a:gd name="T6" fmla="*/ 29 w 315"/>
                  <a:gd name="T7" fmla="*/ 258 h 336"/>
                  <a:gd name="T8" fmla="*/ 12 w 315"/>
                  <a:gd name="T9" fmla="*/ 217 h 336"/>
                  <a:gd name="T10" fmla="*/ 4 w 315"/>
                  <a:gd name="T11" fmla="*/ 176 h 336"/>
                  <a:gd name="T12" fmla="*/ 0 w 315"/>
                  <a:gd name="T13" fmla="*/ 131 h 336"/>
                  <a:gd name="T14" fmla="*/ 4 w 315"/>
                  <a:gd name="T15" fmla="*/ 86 h 336"/>
                  <a:gd name="T16" fmla="*/ 12 w 315"/>
                  <a:gd name="T17" fmla="*/ 45 h 336"/>
                  <a:gd name="T18" fmla="*/ 29 w 315"/>
                  <a:gd name="T19" fmla="*/ 0 h 336"/>
                  <a:gd name="T20" fmla="*/ 315 w 315"/>
                  <a:gd name="T21" fmla="*/ 135 h 336"/>
                  <a:gd name="T22" fmla="*/ 315 w 315"/>
                  <a:gd name="T23" fmla="*/ 1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5" h="336">
                    <a:moveTo>
                      <a:pt x="315" y="135"/>
                    </a:moveTo>
                    <a:lnTo>
                      <a:pt x="74" y="336"/>
                    </a:lnTo>
                    <a:lnTo>
                      <a:pt x="49" y="299"/>
                    </a:lnTo>
                    <a:lnTo>
                      <a:pt x="29" y="258"/>
                    </a:lnTo>
                    <a:lnTo>
                      <a:pt x="12" y="217"/>
                    </a:lnTo>
                    <a:lnTo>
                      <a:pt x="4" y="176"/>
                    </a:lnTo>
                    <a:lnTo>
                      <a:pt x="0" y="131"/>
                    </a:lnTo>
                    <a:lnTo>
                      <a:pt x="4" y="86"/>
                    </a:lnTo>
                    <a:lnTo>
                      <a:pt x="12" y="45"/>
                    </a:lnTo>
                    <a:lnTo>
                      <a:pt x="29" y="0"/>
                    </a:lnTo>
                    <a:lnTo>
                      <a:pt x="315" y="135"/>
                    </a:lnTo>
                    <a:lnTo>
                      <a:pt x="315" y="13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sp>
            <p:nvSpPr>
              <p:cNvPr id="7392" name="Freeform 224"/>
              <p:cNvSpPr>
                <a:spLocks/>
              </p:cNvSpPr>
              <p:nvPr/>
            </p:nvSpPr>
            <p:spPr bwMode="auto">
              <a:xfrm>
                <a:off x="2319" y="3339"/>
                <a:ext cx="557" cy="631"/>
              </a:xfrm>
              <a:custGeom>
                <a:avLst/>
                <a:gdLst>
                  <a:gd name="T0" fmla="*/ 241 w 557"/>
                  <a:gd name="T1" fmla="*/ 315 h 631"/>
                  <a:gd name="T2" fmla="*/ 241 w 557"/>
                  <a:gd name="T3" fmla="*/ 0 h 631"/>
                  <a:gd name="T4" fmla="*/ 307 w 557"/>
                  <a:gd name="T5" fmla="*/ 8 h 631"/>
                  <a:gd name="T6" fmla="*/ 364 w 557"/>
                  <a:gd name="T7" fmla="*/ 25 h 631"/>
                  <a:gd name="T8" fmla="*/ 418 w 557"/>
                  <a:gd name="T9" fmla="*/ 53 h 631"/>
                  <a:gd name="T10" fmla="*/ 467 w 557"/>
                  <a:gd name="T11" fmla="*/ 90 h 631"/>
                  <a:gd name="T12" fmla="*/ 504 w 557"/>
                  <a:gd name="T13" fmla="*/ 139 h 631"/>
                  <a:gd name="T14" fmla="*/ 532 w 557"/>
                  <a:gd name="T15" fmla="*/ 193 h 631"/>
                  <a:gd name="T16" fmla="*/ 549 w 557"/>
                  <a:gd name="T17" fmla="*/ 250 h 631"/>
                  <a:gd name="T18" fmla="*/ 557 w 557"/>
                  <a:gd name="T19" fmla="*/ 315 h 631"/>
                  <a:gd name="T20" fmla="*/ 549 w 557"/>
                  <a:gd name="T21" fmla="*/ 377 h 631"/>
                  <a:gd name="T22" fmla="*/ 532 w 557"/>
                  <a:gd name="T23" fmla="*/ 438 h 631"/>
                  <a:gd name="T24" fmla="*/ 504 w 557"/>
                  <a:gd name="T25" fmla="*/ 492 h 631"/>
                  <a:gd name="T26" fmla="*/ 467 w 557"/>
                  <a:gd name="T27" fmla="*/ 537 h 631"/>
                  <a:gd name="T28" fmla="*/ 418 w 557"/>
                  <a:gd name="T29" fmla="*/ 578 h 631"/>
                  <a:gd name="T30" fmla="*/ 364 w 557"/>
                  <a:gd name="T31" fmla="*/ 606 h 631"/>
                  <a:gd name="T32" fmla="*/ 307 w 557"/>
                  <a:gd name="T33" fmla="*/ 623 h 631"/>
                  <a:gd name="T34" fmla="*/ 241 w 557"/>
                  <a:gd name="T35" fmla="*/ 631 h 631"/>
                  <a:gd name="T36" fmla="*/ 172 w 557"/>
                  <a:gd name="T37" fmla="*/ 623 h 631"/>
                  <a:gd name="T38" fmla="*/ 106 w 557"/>
                  <a:gd name="T39" fmla="*/ 602 h 631"/>
                  <a:gd name="T40" fmla="*/ 49 w 557"/>
                  <a:gd name="T41" fmla="*/ 565 h 631"/>
                  <a:gd name="T42" fmla="*/ 0 w 557"/>
                  <a:gd name="T43" fmla="*/ 516 h 631"/>
                  <a:gd name="T44" fmla="*/ 241 w 557"/>
                  <a:gd name="T45" fmla="*/ 315 h 631"/>
                  <a:gd name="T46" fmla="*/ 241 w 557"/>
                  <a:gd name="T47" fmla="*/ 31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7" h="631">
                    <a:moveTo>
                      <a:pt x="241" y="315"/>
                    </a:moveTo>
                    <a:lnTo>
                      <a:pt x="241" y="0"/>
                    </a:lnTo>
                    <a:lnTo>
                      <a:pt x="307" y="8"/>
                    </a:lnTo>
                    <a:lnTo>
                      <a:pt x="364" y="25"/>
                    </a:lnTo>
                    <a:lnTo>
                      <a:pt x="418" y="53"/>
                    </a:lnTo>
                    <a:lnTo>
                      <a:pt x="467" y="90"/>
                    </a:lnTo>
                    <a:lnTo>
                      <a:pt x="504" y="139"/>
                    </a:lnTo>
                    <a:lnTo>
                      <a:pt x="532" y="193"/>
                    </a:lnTo>
                    <a:lnTo>
                      <a:pt x="549" y="250"/>
                    </a:lnTo>
                    <a:lnTo>
                      <a:pt x="557" y="315"/>
                    </a:lnTo>
                    <a:lnTo>
                      <a:pt x="549" y="377"/>
                    </a:lnTo>
                    <a:lnTo>
                      <a:pt x="532" y="438"/>
                    </a:lnTo>
                    <a:lnTo>
                      <a:pt x="504" y="492"/>
                    </a:lnTo>
                    <a:lnTo>
                      <a:pt x="467" y="537"/>
                    </a:lnTo>
                    <a:lnTo>
                      <a:pt x="418" y="578"/>
                    </a:lnTo>
                    <a:lnTo>
                      <a:pt x="364" y="606"/>
                    </a:lnTo>
                    <a:lnTo>
                      <a:pt x="307" y="623"/>
                    </a:lnTo>
                    <a:lnTo>
                      <a:pt x="241" y="631"/>
                    </a:lnTo>
                    <a:lnTo>
                      <a:pt x="172" y="623"/>
                    </a:lnTo>
                    <a:lnTo>
                      <a:pt x="106" y="602"/>
                    </a:lnTo>
                    <a:lnTo>
                      <a:pt x="49" y="565"/>
                    </a:lnTo>
                    <a:lnTo>
                      <a:pt x="0" y="516"/>
                    </a:lnTo>
                    <a:lnTo>
                      <a:pt x="241" y="315"/>
                    </a:lnTo>
                    <a:lnTo>
                      <a:pt x="241" y="315"/>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Arial" panose="020B0604020202020204" pitchFamily="34" charset="0"/>
                  <a:cs typeface="Arial" panose="020B0604020202020204" pitchFamily="34" charset="0"/>
                </a:endParaRPr>
              </a:p>
            </p:txBody>
          </p:sp>
          <p:sp>
            <p:nvSpPr>
              <p:cNvPr id="7393" name="Freeform 225"/>
              <p:cNvSpPr>
                <a:spLocks/>
              </p:cNvSpPr>
              <p:nvPr/>
            </p:nvSpPr>
            <p:spPr bwMode="auto">
              <a:xfrm>
                <a:off x="2319" y="3339"/>
                <a:ext cx="557" cy="631"/>
              </a:xfrm>
              <a:custGeom>
                <a:avLst/>
                <a:gdLst>
                  <a:gd name="T0" fmla="*/ 241 w 557"/>
                  <a:gd name="T1" fmla="*/ 315 h 631"/>
                  <a:gd name="T2" fmla="*/ 241 w 557"/>
                  <a:gd name="T3" fmla="*/ 0 h 631"/>
                  <a:gd name="T4" fmla="*/ 307 w 557"/>
                  <a:gd name="T5" fmla="*/ 8 h 631"/>
                  <a:gd name="T6" fmla="*/ 364 w 557"/>
                  <a:gd name="T7" fmla="*/ 25 h 631"/>
                  <a:gd name="T8" fmla="*/ 418 w 557"/>
                  <a:gd name="T9" fmla="*/ 53 h 631"/>
                  <a:gd name="T10" fmla="*/ 467 w 557"/>
                  <a:gd name="T11" fmla="*/ 90 h 631"/>
                  <a:gd name="T12" fmla="*/ 504 w 557"/>
                  <a:gd name="T13" fmla="*/ 139 h 631"/>
                  <a:gd name="T14" fmla="*/ 532 w 557"/>
                  <a:gd name="T15" fmla="*/ 193 h 631"/>
                  <a:gd name="T16" fmla="*/ 549 w 557"/>
                  <a:gd name="T17" fmla="*/ 250 h 631"/>
                  <a:gd name="T18" fmla="*/ 557 w 557"/>
                  <a:gd name="T19" fmla="*/ 315 h 631"/>
                  <a:gd name="T20" fmla="*/ 549 w 557"/>
                  <a:gd name="T21" fmla="*/ 377 h 631"/>
                  <a:gd name="T22" fmla="*/ 532 w 557"/>
                  <a:gd name="T23" fmla="*/ 438 h 631"/>
                  <a:gd name="T24" fmla="*/ 504 w 557"/>
                  <a:gd name="T25" fmla="*/ 492 h 631"/>
                  <a:gd name="T26" fmla="*/ 467 w 557"/>
                  <a:gd name="T27" fmla="*/ 537 h 631"/>
                  <a:gd name="T28" fmla="*/ 418 w 557"/>
                  <a:gd name="T29" fmla="*/ 578 h 631"/>
                  <a:gd name="T30" fmla="*/ 364 w 557"/>
                  <a:gd name="T31" fmla="*/ 606 h 631"/>
                  <a:gd name="T32" fmla="*/ 307 w 557"/>
                  <a:gd name="T33" fmla="*/ 623 h 631"/>
                  <a:gd name="T34" fmla="*/ 241 w 557"/>
                  <a:gd name="T35" fmla="*/ 631 h 631"/>
                  <a:gd name="T36" fmla="*/ 172 w 557"/>
                  <a:gd name="T37" fmla="*/ 623 h 631"/>
                  <a:gd name="T38" fmla="*/ 106 w 557"/>
                  <a:gd name="T39" fmla="*/ 602 h 631"/>
                  <a:gd name="T40" fmla="*/ 49 w 557"/>
                  <a:gd name="T41" fmla="*/ 565 h 631"/>
                  <a:gd name="T42" fmla="*/ 0 w 557"/>
                  <a:gd name="T43" fmla="*/ 516 h 631"/>
                  <a:gd name="T44" fmla="*/ 241 w 557"/>
                  <a:gd name="T45" fmla="*/ 315 h 631"/>
                  <a:gd name="T46" fmla="*/ 241 w 557"/>
                  <a:gd name="T47" fmla="*/ 31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7" h="631">
                    <a:moveTo>
                      <a:pt x="241" y="315"/>
                    </a:moveTo>
                    <a:lnTo>
                      <a:pt x="241" y="0"/>
                    </a:lnTo>
                    <a:lnTo>
                      <a:pt x="307" y="8"/>
                    </a:lnTo>
                    <a:lnTo>
                      <a:pt x="364" y="25"/>
                    </a:lnTo>
                    <a:lnTo>
                      <a:pt x="418" y="53"/>
                    </a:lnTo>
                    <a:lnTo>
                      <a:pt x="467" y="90"/>
                    </a:lnTo>
                    <a:lnTo>
                      <a:pt x="504" y="139"/>
                    </a:lnTo>
                    <a:lnTo>
                      <a:pt x="532" y="193"/>
                    </a:lnTo>
                    <a:lnTo>
                      <a:pt x="549" y="250"/>
                    </a:lnTo>
                    <a:lnTo>
                      <a:pt x="557" y="315"/>
                    </a:lnTo>
                    <a:lnTo>
                      <a:pt x="549" y="377"/>
                    </a:lnTo>
                    <a:lnTo>
                      <a:pt x="532" y="438"/>
                    </a:lnTo>
                    <a:lnTo>
                      <a:pt x="504" y="492"/>
                    </a:lnTo>
                    <a:lnTo>
                      <a:pt x="467" y="537"/>
                    </a:lnTo>
                    <a:lnTo>
                      <a:pt x="418" y="578"/>
                    </a:lnTo>
                    <a:lnTo>
                      <a:pt x="364" y="606"/>
                    </a:lnTo>
                    <a:lnTo>
                      <a:pt x="307" y="623"/>
                    </a:lnTo>
                    <a:lnTo>
                      <a:pt x="241" y="631"/>
                    </a:lnTo>
                    <a:lnTo>
                      <a:pt x="172" y="623"/>
                    </a:lnTo>
                    <a:lnTo>
                      <a:pt x="106" y="602"/>
                    </a:lnTo>
                    <a:lnTo>
                      <a:pt x="49" y="565"/>
                    </a:lnTo>
                    <a:lnTo>
                      <a:pt x="0" y="516"/>
                    </a:lnTo>
                    <a:lnTo>
                      <a:pt x="241" y="315"/>
                    </a:lnTo>
                    <a:lnTo>
                      <a:pt x="241" y="31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latin typeface="Arial" panose="020B0604020202020204" pitchFamily="34" charset="0"/>
                  <a:cs typeface="Arial" panose="020B0604020202020204" pitchFamily="34" charset="0"/>
                </a:endParaRPr>
              </a:p>
            </p:txBody>
          </p:sp>
        </p:grpSp>
        <p:sp>
          <p:nvSpPr>
            <p:cNvPr id="7394" name="Rectangle 226"/>
            <p:cNvSpPr>
              <a:spLocks noChangeArrowheads="1"/>
            </p:cNvSpPr>
            <p:nvPr/>
          </p:nvSpPr>
          <p:spPr bwMode="auto">
            <a:xfrm>
              <a:off x="3014" y="3767"/>
              <a:ext cx="72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000" b="1">
                  <a:latin typeface="Arial" panose="020B0604020202020204" pitchFamily="34" charset="0"/>
                  <a:cs typeface="Arial" panose="020B0604020202020204" pitchFamily="34" charset="0"/>
                </a:rPr>
                <a:t>Mwabulugu (11)</a:t>
              </a:r>
            </a:p>
          </p:txBody>
        </p:sp>
      </p:grpSp>
      <p:sp>
        <p:nvSpPr>
          <p:cNvPr id="7395" name="Line 227"/>
          <p:cNvSpPr>
            <a:spLocks noChangeShapeType="1"/>
          </p:cNvSpPr>
          <p:nvPr/>
        </p:nvSpPr>
        <p:spPr bwMode="auto">
          <a:xfrm>
            <a:off x="2809875" y="3846513"/>
            <a:ext cx="7921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Arial" panose="020B0604020202020204" pitchFamily="34" charset="0"/>
              <a:cs typeface="Arial" panose="020B0604020202020204" pitchFamily="34" charset="0"/>
            </a:endParaRPr>
          </a:p>
        </p:txBody>
      </p:sp>
      <p:sp>
        <p:nvSpPr>
          <p:cNvPr id="7396" name="Line 228"/>
          <p:cNvSpPr>
            <a:spLocks noChangeShapeType="1"/>
          </p:cNvSpPr>
          <p:nvPr/>
        </p:nvSpPr>
        <p:spPr bwMode="auto">
          <a:xfrm>
            <a:off x="5808663" y="3833813"/>
            <a:ext cx="7921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Arial" panose="020B0604020202020204" pitchFamily="34" charset="0"/>
              <a:cs typeface="Arial" panose="020B0604020202020204" pitchFamily="34" charset="0"/>
            </a:endParaRPr>
          </a:p>
        </p:txBody>
      </p:sp>
      <p:sp>
        <p:nvSpPr>
          <p:cNvPr id="7397" name="Line 229"/>
          <p:cNvSpPr>
            <a:spLocks noChangeShapeType="1"/>
          </p:cNvSpPr>
          <p:nvPr/>
        </p:nvSpPr>
        <p:spPr bwMode="auto">
          <a:xfrm>
            <a:off x="1281113" y="476250"/>
            <a:ext cx="7921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Arial" panose="020B0604020202020204" pitchFamily="34" charset="0"/>
              <a:cs typeface="Arial" panose="020B0604020202020204" pitchFamily="34" charset="0"/>
            </a:endParaRPr>
          </a:p>
        </p:txBody>
      </p:sp>
      <p:sp>
        <p:nvSpPr>
          <p:cNvPr id="7398" name="Line 230"/>
          <p:cNvSpPr>
            <a:spLocks noChangeShapeType="1"/>
          </p:cNvSpPr>
          <p:nvPr/>
        </p:nvSpPr>
        <p:spPr bwMode="auto">
          <a:xfrm>
            <a:off x="1306513" y="2120900"/>
            <a:ext cx="79216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Arial" panose="020B0604020202020204" pitchFamily="34" charset="0"/>
              <a:cs typeface="Arial" panose="020B0604020202020204" pitchFamily="34" charset="0"/>
            </a:endParaRPr>
          </a:p>
        </p:txBody>
      </p:sp>
      <p:sp>
        <p:nvSpPr>
          <p:cNvPr id="232" name="Text Box 51"/>
          <p:cNvSpPr txBox="1">
            <a:spLocks noChangeArrowheads="1"/>
          </p:cNvSpPr>
          <p:nvPr/>
        </p:nvSpPr>
        <p:spPr bwMode="auto">
          <a:xfrm>
            <a:off x="7812088" y="6237288"/>
            <a:ext cx="857250"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600" b="1" dirty="0">
                <a:latin typeface="Arial" panose="020B0604020202020204" pitchFamily="34" charset="0"/>
                <a:cs typeface="Arial" panose="020B0604020202020204" pitchFamily="34" charset="0"/>
              </a:rPr>
              <a:t>Fig. S1</a:t>
            </a:r>
          </a:p>
        </p:txBody>
      </p:sp>
      <p:sp>
        <p:nvSpPr>
          <p:cNvPr id="233" name="テキスト ボックス 2"/>
          <p:cNvSpPr txBox="1">
            <a:spLocks noChangeArrowheads="1"/>
          </p:cNvSpPr>
          <p:nvPr/>
        </p:nvSpPr>
        <p:spPr bwMode="auto">
          <a:xfrm>
            <a:off x="28575" y="34926"/>
            <a:ext cx="504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800" b="1" dirty="0" smtClean="0">
                <a:latin typeface="Arial" panose="020B0604020202020204" pitchFamily="34" charset="0"/>
                <a:cs typeface="Arial" panose="020B0604020202020204" pitchFamily="34" charset="0"/>
              </a:rPr>
              <a:t>(B)</a:t>
            </a:r>
            <a:endParaRPr lang="ja-JP" altLang="en-US" sz="1800" b="1" dirty="0">
              <a:latin typeface="Arial" panose="020B0604020202020204" pitchFamily="34" charset="0"/>
              <a:cs typeface="Arial" panose="020B0604020202020204" pitchFamily="34" charset="0"/>
            </a:endParaRPr>
          </a:p>
        </p:txBody>
      </p:sp>
      <p:sp>
        <p:nvSpPr>
          <p:cNvPr id="235" name="テキスト ボックス 234"/>
          <p:cNvSpPr txBox="1"/>
          <p:nvPr/>
        </p:nvSpPr>
        <p:spPr>
          <a:xfrm>
            <a:off x="608774" y="1369343"/>
            <a:ext cx="662361" cy="276999"/>
          </a:xfrm>
          <a:prstGeom prst="rect">
            <a:avLst/>
          </a:prstGeom>
          <a:noFill/>
        </p:spPr>
        <p:txBody>
          <a:bodyPr wrap="none" rtlCol="0">
            <a:spAutoFit/>
          </a:bodyPr>
          <a:lstStyle/>
          <a:p>
            <a:r>
              <a:rPr kumimoji="1" lang="en-US" altLang="ja-JP" sz="1200" b="1" dirty="0" smtClean="0">
                <a:latin typeface="Arial" panose="020B0604020202020204" pitchFamily="34" charset="0"/>
                <a:cs typeface="Arial" panose="020B0604020202020204" pitchFamily="34" charset="0"/>
              </a:rPr>
              <a:t>0 : 100</a:t>
            </a:r>
            <a:endParaRPr kumimoji="1" lang="ja-JP" altLang="en-US" sz="1200" b="1" dirty="0">
              <a:latin typeface="Arial" panose="020B0604020202020204" pitchFamily="34" charset="0"/>
              <a:cs typeface="Arial" panose="020B0604020202020204" pitchFamily="34" charset="0"/>
            </a:endParaRPr>
          </a:p>
        </p:txBody>
      </p:sp>
      <p:sp>
        <p:nvSpPr>
          <p:cNvPr id="236" name="テキスト ボックス 235"/>
          <p:cNvSpPr txBox="1"/>
          <p:nvPr/>
        </p:nvSpPr>
        <p:spPr>
          <a:xfrm>
            <a:off x="2080585" y="1369343"/>
            <a:ext cx="662361" cy="276999"/>
          </a:xfrm>
          <a:prstGeom prst="rect">
            <a:avLst/>
          </a:prstGeom>
          <a:noFill/>
        </p:spPr>
        <p:txBody>
          <a:bodyPr wrap="none" rtlCol="0">
            <a:spAutoFit/>
          </a:bodyPr>
          <a:lstStyle/>
          <a:p>
            <a:r>
              <a:rPr kumimoji="1" lang="en-US" altLang="ja-JP" sz="1200" b="1" dirty="0" smtClean="0">
                <a:latin typeface="Arial" panose="020B0604020202020204" pitchFamily="34" charset="0"/>
                <a:cs typeface="Arial" panose="020B0604020202020204" pitchFamily="34" charset="0"/>
              </a:rPr>
              <a:t>0 : 100</a:t>
            </a:r>
            <a:endParaRPr kumimoji="1" lang="ja-JP" altLang="en-US" sz="1200" b="1" dirty="0">
              <a:latin typeface="Arial" panose="020B0604020202020204" pitchFamily="34" charset="0"/>
              <a:cs typeface="Arial" panose="020B0604020202020204" pitchFamily="34" charset="0"/>
            </a:endParaRPr>
          </a:p>
        </p:txBody>
      </p:sp>
      <p:sp>
        <p:nvSpPr>
          <p:cNvPr id="237" name="テキスト ボックス 236"/>
          <p:cNvSpPr txBox="1"/>
          <p:nvPr/>
        </p:nvSpPr>
        <p:spPr>
          <a:xfrm>
            <a:off x="3621328" y="1369343"/>
            <a:ext cx="662361" cy="276999"/>
          </a:xfrm>
          <a:prstGeom prst="rect">
            <a:avLst/>
          </a:prstGeom>
          <a:noFill/>
        </p:spPr>
        <p:txBody>
          <a:bodyPr wrap="none" rtlCol="0">
            <a:spAutoFit/>
          </a:bodyPr>
          <a:lstStyle/>
          <a:p>
            <a:r>
              <a:rPr kumimoji="1" lang="en-US" altLang="ja-JP" sz="1200" b="1" dirty="0" smtClean="0">
                <a:latin typeface="Arial" panose="020B0604020202020204" pitchFamily="34" charset="0"/>
                <a:cs typeface="Arial" panose="020B0604020202020204" pitchFamily="34" charset="0"/>
              </a:rPr>
              <a:t>0 : 100</a:t>
            </a:r>
            <a:endParaRPr kumimoji="1" lang="ja-JP" altLang="en-US" sz="1200" b="1" dirty="0">
              <a:latin typeface="Arial" panose="020B0604020202020204" pitchFamily="34" charset="0"/>
              <a:cs typeface="Arial" panose="020B0604020202020204" pitchFamily="34" charset="0"/>
            </a:endParaRPr>
          </a:p>
        </p:txBody>
      </p:sp>
      <p:sp>
        <p:nvSpPr>
          <p:cNvPr id="238" name="テキスト ボックス 237"/>
          <p:cNvSpPr txBox="1"/>
          <p:nvPr/>
        </p:nvSpPr>
        <p:spPr>
          <a:xfrm>
            <a:off x="3578746" y="3067368"/>
            <a:ext cx="662361" cy="276999"/>
          </a:xfrm>
          <a:prstGeom prst="rect">
            <a:avLst/>
          </a:prstGeom>
          <a:noFill/>
        </p:spPr>
        <p:txBody>
          <a:bodyPr wrap="none" rtlCol="0">
            <a:spAutoFit/>
          </a:bodyPr>
          <a:lstStyle/>
          <a:p>
            <a:r>
              <a:rPr kumimoji="1" lang="en-US" altLang="ja-JP" sz="1200" b="1" dirty="0" smtClean="0">
                <a:latin typeface="Arial" panose="020B0604020202020204" pitchFamily="34" charset="0"/>
                <a:cs typeface="Arial" panose="020B0604020202020204" pitchFamily="34" charset="0"/>
              </a:rPr>
              <a:t>100 : 0</a:t>
            </a:r>
            <a:endParaRPr kumimoji="1" lang="ja-JP" altLang="en-US" sz="1200" b="1" dirty="0">
              <a:latin typeface="Arial" panose="020B0604020202020204" pitchFamily="34" charset="0"/>
              <a:cs typeface="Arial" panose="020B0604020202020204" pitchFamily="34" charset="0"/>
            </a:endParaRPr>
          </a:p>
        </p:txBody>
      </p:sp>
      <p:sp>
        <p:nvSpPr>
          <p:cNvPr id="239" name="テキスト ボックス 238"/>
          <p:cNvSpPr txBox="1"/>
          <p:nvPr/>
        </p:nvSpPr>
        <p:spPr>
          <a:xfrm>
            <a:off x="8146527" y="4792504"/>
            <a:ext cx="577402" cy="276999"/>
          </a:xfrm>
          <a:prstGeom prst="rect">
            <a:avLst/>
          </a:prstGeom>
          <a:noFill/>
        </p:spPr>
        <p:txBody>
          <a:bodyPr wrap="none" rtlCol="0">
            <a:spAutoFit/>
          </a:bodyPr>
          <a:lstStyle/>
          <a:p>
            <a:r>
              <a:rPr kumimoji="1" lang="en-US" altLang="ja-JP" sz="1200" b="1" dirty="0" smtClean="0">
                <a:latin typeface="Arial" panose="020B0604020202020204" pitchFamily="34" charset="0"/>
                <a:cs typeface="Arial" panose="020B0604020202020204" pitchFamily="34" charset="0"/>
              </a:rPr>
              <a:t>93 : </a:t>
            </a:r>
            <a:r>
              <a:rPr lang="en-US" altLang="ja-JP" sz="1200" b="1" dirty="0">
                <a:latin typeface="Arial" panose="020B0604020202020204" pitchFamily="34" charset="0"/>
                <a:cs typeface="Arial" panose="020B0604020202020204" pitchFamily="34" charset="0"/>
              </a:rPr>
              <a:t>7</a:t>
            </a:r>
            <a:endParaRPr kumimoji="1" lang="ja-JP" altLang="en-US" sz="1200" b="1" dirty="0">
              <a:latin typeface="Arial" panose="020B0604020202020204" pitchFamily="34" charset="0"/>
              <a:cs typeface="Arial" panose="020B0604020202020204" pitchFamily="34" charset="0"/>
            </a:endParaRPr>
          </a:p>
        </p:txBody>
      </p:sp>
      <p:sp>
        <p:nvSpPr>
          <p:cNvPr id="242" name="テキスト ボックス 241"/>
          <p:cNvSpPr txBox="1"/>
          <p:nvPr/>
        </p:nvSpPr>
        <p:spPr>
          <a:xfrm>
            <a:off x="7260679" y="1369343"/>
            <a:ext cx="662361" cy="276999"/>
          </a:xfrm>
          <a:prstGeom prst="rect">
            <a:avLst/>
          </a:prstGeom>
          <a:noFill/>
        </p:spPr>
        <p:txBody>
          <a:bodyPr wrap="none" rtlCol="0">
            <a:spAutoFit/>
          </a:bodyPr>
          <a:lstStyle/>
          <a:p>
            <a:r>
              <a:rPr kumimoji="1" lang="en-US" altLang="ja-JP" sz="1200" b="1" dirty="0" smtClean="0">
                <a:latin typeface="Arial" panose="020B0604020202020204" pitchFamily="34" charset="0"/>
                <a:cs typeface="Arial" panose="020B0604020202020204" pitchFamily="34" charset="0"/>
              </a:rPr>
              <a:t>54 : 46</a:t>
            </a:r>
            <a:endParaRPr kumimoji="1" lang="ja-JP" altLang="en-US" sz="1200" b="1" dirty="0">
              <a:latin typeface="Arial" panose="020B0604020202020204" pitchFamily="34" charset="0"/>
              <a:cs typeface="Arial" panose="020B0604020202020204" pitchFamily="34" charset="0"/>
            </a:endParaRPr>
          </a:p>
        </p:txBody>
      </p:sp>
      <p:sp>
        <p:nvSpPr>
          <p:cNvPr id="243" name="テキスト ボックス 242"/>
          <p:cNvSpPr txBox="1"/>
          <p:nvPr/>
        </p:nvSpPr>
        <p:spPr>
          <a:xfrm>
            <a:off x="621502" y="4792504"/>
            <a:ext cx="662361" cy="276999"/>
          </a:xfrm>
          <a:prstGeom prst="rect">
            <a:avLst/>
          </a:prstGeom>
          <a:noFill/>
        </p:spPr>
        <p:txBody>
          <a:bodyPr wrap="none" rtlCol="0">
            <a:spAutoFit/>
          </a:bodyPr>
          <a:lstStyle/>
          <a:p>
            <a:r>
              <a:rPr lang="en-US" altLang="ja-JP" sz="1200" b="1" dirty="0" smtClean="0">
                <a:latin typeface="Arial" panose="020B0604020202020204" pitchFamily="34" charset="0"/>
                <a:cs typeface="Arial" panose="020B0604020202020204" pitchFamily="34" charset="0"/>
              </a:rPr>
              <a:t>4</a:t>
            </a:r>
            <a:r>
              <a:rPr kumimoji="1" lang="en-US" altLang="ja-JP" sz="1200" b="1" dirty="0" smtClean="0">
                <a:latin typeface="Arial" panose="020B0604020202020204" pitchFamily="34" charset="0"/>
                <a:cs typeface="Arial" panose="020B0604020202020204" pitchFamily="34" charset="0"/>
              </a:rPr>
              <a:t>4 : 56</a:t>
            </a:r>
            <a:endParaRPr kumimoji="1" lang="ja-JP" altLang="en-US" sz="1200" b="1" dirty="0">
              <a:latin typeface="Arial" panose="020B0604020202020204" pitchFamily="34" charset="0"/>
              <a:cs typeface="Arial" panose="020B0604020202020204" pitchFamily="34" charset="0"/>
            </a:endParaRPr>
          </a:p>
        </p:txBody>
      </p:sp>
      <p:sp>
        <p:nvSpPr>
          <p:cNvPr id="244" name="テキスト ボックス 243"/>
          <p:cNvSpPr txBox="1"/>
          <p:nvPr/>
        </p:nvSpPr>
        <p:spPr>
          <a:xfrm>
            <a:off x="6616799" y="4792504"/>
            <a:ext cx="662361" cy="276999"/>
          </a:xfrm>
          <a:prstGeom prst="rect">
            <a:avLst/>
          </a:prstGeom>
          <a:noFill/>
        </p:spPr>
        <p:txBody>
          <a:bodyPr wrap="none" rtlCol="0">
            <a:spAutoFit/>
          </a:bodyPr>
          <a:lstStyle/>
          <a:p>
            <a:r>
              <a:rPr lang="en-US" altLang="ja-JP" sz="1200" b="1" dirty="0" smtClean="0">
                <a:latin typeface="Arial" panose="020B0604020202020204" pitchFamily="34" charset="0"/>
                <a:cs typeface="Arial" panose="020B0604020202020204" pitchFamily="34" charset="0"/>
              </a:rPr>
              <a:t>65 </a:t>
            </a:r>
            <a:r>
              <a:rPr kumimoji="1" lang="en-US" altLang="ja-JP" sz="1200" b="1" dirty="0" smtClean="0">
                <a:latin typeface="Arial" panose="020B0604020202020204" pitchFamily="34" charset="0"/>
                <a:cs typeface="Arial" panose="020B0604020202020204" pitchFamily="34" charset="0"/>
              </a:rPr>
              <a:t>: 35</a:t>
            </a:r>
            <a:endParaRPr kumimoji="1" lang="ja-JP" altLang="en-US" sz="1200" b="1" dirty="0">
              <a:latin typeface="Arial" panose="020B0604020202020204" pitchFamily="34" charset="0"/>
              <a:cs typeface="Arial" panose="020B0604020202020204" pitchFamily="34" charset="0"/>
            </a:endParaRPr>
          </a:p>
        </p:txBody>
      </p:sp>
      <p:sp>
        <p:nvSpPr>
          <p:cNvPr id="245" name="テキスト ボックス 244"/>
          <p:cNvSpPr txBox="1"/>
          <p:nvPr/>
        </p:nvSpPr>
        <p:spPr>
          <a:xfrm>
            <a:off x="3635896" y="6485498"/>
            <a:ext cx="662361" cy="276999"/>
          </a:xfrm>
          <a:prstGeom prst="rect">
            <a:avLst/>
          </a:prstGeom>
          <a:noFill/>
        </p:spPr>
        <p:txBody>
          <a:bodyPr wrap="none" rtlCol="0">
            <a:spAutoFit/>
          </a:bodyPr>
          <a:lstStyle/>
          <a:p>
            <a:r>
              <a:rPr lang="en-US" altLang="ja-JP" sz="1200" b="1" dirty="0" smtClean="0">
                <a:latin typeface="Arial" panose="020B0604020202020204" pitchFamily="34" charset="0"/>
                <a:cs typeface="Arial" panose="020B0604020202020204" pitchFamily="34" charset="0"/>
              </a:rPr>
              <a:t>57 </a:t>
            </a:r>
            <a:r>
              <a:rPr kumimoji="1" lang="en-US" altLang="ja-JP" sz="1200" b="1" dirty="0" smtClean="0">
                <a:latin typeface="Arial" panose="020B0604020202020204" pitchFamily="34" charset="0"/>
                <a:cs typeface="Arial" panose="020B0604020202020204" pitchFamily="34" charset="0"/>
              </a:rPr>
              <a:t>: 43</a:t>
            </a:r>
            <a:endParaRPr kumimoji="1" lang="ja-JP" altLang="en-US" sz="1200" b="1" dirty="0">
              <a:latin typeface="Arial" panose="020B0604020202020204" pitchFamily="34" charset="0"/>
              <a:cs typeface="Arial" panose="020B0604020202020204" pitchFamily="34" charset="0"/>
            </a:endParaRPr>
          </a:p>
        </p:txBody>
      </p:sp>
      <p:sp>
        <p:nvSpPr>
          <p:cNvPr id="246" name="テキスト ボックス 245"/>
          <p:cNvSpPr txBox="1"/>
          <p:nvPr/>
        </p:nvSpPr>
        <p:spPr>
          <a:xfrm>
            <a:off x="5436096" y="1369343"/>
            <a:ext cx="662361" cy="276999"/>
          </a:xfrm>
          <a:prstGeom prst="rect">
            <a:avLst/>
          </a:prstGeom>
          <a:noFill/>
        </p:spPr>
        <p:txBody>
          <a:bodyPr wrap="none" rtlCol="0">
            <a:spAutoFit/>
          </a:bodyPr>
          <a:lstStyle/>
          <a:p>
            <a:r>
              <a:rPr kumimoji="1" lang="en-US" altLang="ja-JP" sz="1200" b="1" dirty="0" smtClean="0">
                <a:latin typeface="Arial" panose="020B0604020202020204" pitchFamily="34" charset="0"/>
                <a:cs typeface="Arial" panose="020B0604020202020204" pitchFamily="34" charset="0"/>
              </a:rPr>
              <a:t>13 : 87</a:t>
            </a:r>
            <a:endParaRPr kumimoji="1" lang="ja-JP" altLang="en-US" sz="1200" b="1" dirty="0">
              <a:latin typeface="Arial" panose="020B0604020202020204" pitchFamily="34" charset="0"/>
              <a:cs typeface="Arial" panose="020B0604020202020204" pitchFamily="34" charset="0"/>
            </a:endParaRPr>
          </a:p>
        </p:txBody>
      </p:sp>
      <p:sp>
        <p:nvSpPr>
          <p:cNvPr id="247" name="テキスト ボックス 246"/>
          <p:cNvSpPr txBox="1"/>
          <p:nvPr/>
        </p:nvSpPr>
        <p:spPr>
          <a:xfrm>
            <a:off x="630895" y="3067368"/>
            <a:ext cx="619080" cy="276999"/>
          </a:xfrm>
          <a:prstGeom prst="rect">
            <a:avLst/>
          </a:prstGeom>
          <a:noFill/>
        </p:spPr>
        <p:txBody>
          <a:bodyPr wrap="none" rtlCol="0">
            <a:spAutoFit/>
          </a:bodyPr>
          <a:lstStyle/>
          <a:p>
            <a:r>
              <a:rPr kumimoji="1" lang="en-US" altLang="ja-JP" sz="1200" b="1" dirty="0" smtClean="0">
                <a:latin typeface="Arial" panose="020B0604020202020204" pitchFamily="34" charset="0"/>
                <a:cs typeface="Arial" panose="020B0604020202020204" pitchFamily="34" charset="0"/>
              </a:rPr>
              <a:t>31: 69</a:t>
            </a:r>
            <a:endParaRPr kumimoji="1" lang="ja-JP" altLang="en-US" sz="1200" b="1" dirty="0">
              <a:latin typeface="Arial" panose="020B0604020202020204" pitchFamily="34" charset="0"/>
              <a:cs typeface="Arial" panose="020B0604020202020204" pitchFamily="34" charset="0"/>
            </a:endParaRPr>
          </a:p>
        </p:txBody>
      </p:sp>
      <p:sp>
        <p:nvSpPr>
          <p:cNvPr id="248" name="テキスト ボックス 247"/>
          <p:cNvSpPr txBox="1"/>
          <p:nvPr/>
        </p:nvSpPr>
        <p:spPr>
          <a:xfrm>
            <a:off x="2056481" y="3067368"/>
            <a:ext cx="662361" cy="276999"/>
          </a:xfrm>
          <a:prstGeom prst="rect">
            <a:avLst/>
          </a:prstGeom>
          <a:noFill/>
        </p:spPr>
        <p:txBody>
          <a:bodyPr wrap="none" rtlCol="0">
            <a:spAutoFit/>
          </a:bodyPr>
          <a:lstStyle/>
          <a:p>
            <a:r>
              <a:rPr kumimoji="1" lang="en-US" altLang="ja-JP" sz="1200" b="1" dirty="0" smtClean="0">
                <a:latin typeface="Arial" panose="020B0604020202020204" pitchFamily="34" charset="0"/>
                <a:cs typeface="Arial" panose="020B0604020202020204" pitchFamily="34" charset="0"/>
              </a:rPr>
              <a:t>20 : 80</a:t>
            </a:r>
            <a:endParaRPr kumimoji="1" lang="ja-JP" altLang="en-US" sz="1200" b="1" dirty="0">
              <a:latin typeface="Arial" panose="020B0604020202020204" pitchFamily="34" charset="0"/>
              <a:cs typeface="Arial" panose="020B0604020202020204" pitchFamily="34" charset="0"/>
            </a:endParaRPr>
          </a:p>
        </p:txBody>
      </p:sp>
      <p:sp>
        <p:nvSpPr>
          <p:cNvPr id="249" name="テキスト ボックス 248"/>
          <p:cNvSpPr txBox="1"/>
          <p:nvPr/>
        </p:nvSpPr>
        <p:spPr>
          <a:xfrm>
            <a:off x="5139260" y="3067368"/>
            <a:ext cx="662361" cy="276999"/>
          </a:xfrm>
          <a:prstGeom prst="rect">
            <a:avLst/>
          </a:prstGeom>
          <a:noFill/>
        </p:spPr>
        <p:txBody>
          <a:bodyPr wrap="none" rtlCol="0">
            <a:spAutoFit/>
          </a:bodyPr>
          <a:lstStyle/>
          <a:p>
            <a:r>
              <a:rPr kumimoji="1" lang="en-US" altLang="ja-JP" sz="1200" b="1" dirty="0" smtClean="0">
                <a:latin typeface="Arial" panose="020B0604020202020204" pitchFamily="34" charset="0"/>
                <a:cs typeface="Arial" panose="020B0604020202020204" pitchFamily="34" charset="0"/>
              </a:rPr>
              <a:t>72 : 28</a:t>
            </a:r>
            <a:endParaRPr kumimoji="1" lang="ja-JP" altLang="en-US" sz="1200" b="1" dirty="0">
              <a:latin typeface="Arial" panose="020B0604020202020204" pitchFamily="34" charset="0"/>
              <a:cs typeface="Arial" panose="020B0604020202020204" pitchFamily="34" charset="0"/>
            </a:endParaRPr>
          </a:p>
        </p:txBody>
      </p:sp>
      <p:sp>
        <p:nvSpPr>
          <p:cNvPr id="250" name="テキスト ボックス 249"/>
          <p:cNvSpPr txBox="1"/>
          <p:nvPr/>
        </p:nvSpPr>
        <p:spPr>
          <a:xfrm>
            <a:off x="6584449" y="3067368"/>
            <a:ext cx="662361" cy="276999"/>
          </a:xfrm>
          <a:prstGeom prst="rect">
            <a:avLst/>
          </a:prstGeom>
          <a:noFill/>
        </p:spPr>
        <p:txBody>
          <a:bodyPr wrap="none" rtlCol="0">
            <a:spAutoFit/>
          </a:bodyPr>
          <a:lstStyle/>
          <a:p>
            <a:r>
              <a:rPr kumimoji="1" lang="en-US" altLang="ja-JP" sz="1200" b="1" dirty="0" smtClean="0">
                <a:latin typeface="Arial" panose="020B0604020202020204" pitchFamily="34" charset="0"/>
                <a:cs typeface="Arial" panose="020B0604020202020204" pitchFamily="34" charset="0"/>
              </a:rPr>
              <a:t>79 : 21</a:t>
            </a:r>
            <a:endParaRPr kumimoji="1" lang="ja-JP" altLang="en-US" sz="1200" b="1" dirty="0">
              <a:latin typeface="Arial" panose="020B0604020202020204" pitchFamily="34" charset="0"/>
              <a:cs typeface="Arial" panose="020B0604020202020204" pitchFamily="34" charset="0"/>
            </a:endParaRPr>
          </a:p>
        </p:txBody>
      </p:sp>
      <p:sp>
        <p:nvSpPr>
          <p:cNvPr id="251" name="テキスト ボックス 250"/>
          <p:cNvSpPr txBox="1"/>
          <p:nvPr/>
        </p:nvSpPr>
        <p:spPr>
          <a:xfrm>
            <a:off x="8028384" y="3067368"/>
            <a:ext cx="662361" cy="276999"/>
          </a:xfrm>
          <a:prstGeom prst="rect">
            <a:avLst/>
          </a:prstGeom>
          <a:noFill/>
        </p:spPr>
        <p:txBody>
          <a:bodyPr wrap="none" rtlCol="0">
            <a:spAutoFit/>
          </a:bodyPr>
          <a:lstStyle/>
          <a:p>
            <a:r>
              <a:rPr kumimoji="1" lang="en-US" altLang="ja-JP" sz="1200" b="1" dirty="0" smtClean="0">
                <a:latin typeface="Arial" panose="020B0604020202020204" pitchFamily="34" charset="0"/>
                <a:cs typeface="Arial" panose="020B0604020202020204" pitchFamily="34" charset="0"/>
              </a:rPr>
              <a:t>83 : 17</a:t>
            </a:r>
            <a:endParaRPr kumimoji="1" lang="ja-JP" altLang="en-US" sz="1200" b="1" dirty="0">
              <a:latin typeface="Arial" panose="020B0604020202020204" pitchFamily="34" charset="0"/>
              <a:cs typeface="Arial" panose="020B0604020202020204" pitchFamily="34" charset="0"/>
            </a:endParaRPr>
          </a:p>
        </p:txBody>
      </p:sp>
      <p:sp>
        <p:nvSpPr>
          <p:cNvPr id="252" name="テキスト ボックス 251"/>
          <p:cNvSpPr txBox="1"/>
          <p:nvPr/>
        </p:nvSpPr>
        <p:spPr>
          <a:xfrm>
            <a:off x="2093776" y="4792504"/>
            <a:ext cx="662361" cy="276999"/>
          </a:xfrm>
          <a:prstGeom prst="rect">
            <a:avLst/>
          </a:prstGeom>
          <a:noFill/>
        </p:spPr>
        <p:txBody>
          <a:bodyPr wrap="none" rtlCol="0">
            <a:spAutoFit/>
          </a:bodyPr>
          <a:lstStyle/>
          <a:p>
            <a:r>
              <a:rPr lang="en-US" altLang="ja-JP" sz="1200" b="1" dirty="0" smtClean="0">
                <a:latin typeface="Arial" panose="020B0604020202020204" pitchFamily="34" charset="0"/>
                <a:cs typeface="Arial" panose="020B0604020202020204" pitchFamily="34" charset="0"/>
              </a:rPr>
              <a:t>30 </a:t>
            </a:r>
            <a:r>
              <a:rPr kumimoji="1" lang="en-US" altLang="ja-JP" sz="1200" b="1" dirty="0" smtClean="0">
                <a:latin typeface="Arial" panose="020B0604020202020204" pitchFamily="34" charset="0"/>
                <a:cs typeface="Arial" panose="020B0604020202020204" pitchFamily="34" charset="0"/>
              </a:rPr>
              <a:t>: 70</a:t>
            </a:r>
            <a:endParaRPr kumimoji="1" lang="ja-JP" altLang="en-US" sz="1200" b="1" dirty="0">
              <a:latin typeface="Arial" panose="020B0604020202020204" pitchFamily="34" charset="0"/>
              <a:cs typeface="Arial" panose="020B0604020202020204" pitchFamily="34" charset="0"/>
            </a:endParaRPr>
          </a:p>
        </p:txBody>
      </p:sp>
      <p:sp>
        <p:nvSpPr>
          <p:cNvPr id="253" name="テキスト ボックス 252"/>
          <p:cNvSpPr txBox="1"/>
          <p:nvPr/>
        </p:nvSpPr>
        <p:spPr>
          <a:xfrm>
            <a:off x="3585100" y="4792504"/>
            <a:ext cx="662361" cy="276999"/>
          </a:xfrm>
          <a:prstGeom prst="rect">
            <a:avLst/>
          </a:prstGeom>
          <a:noFill/>
        </p:spPr>
        <p:txBody>
          <a:bodyPr wrap="none" rtlCol="0">
            <a:spAutoFit/>
          </a:bodyPr>
          <a:lstStyle/>
          <a:p>
            <a:r>
              <a:rPr lang="en-US" altLang="ja-JP" sz="1200" b="1" dirty="0" smtClean="0">
                <a:latin typeface="Arial" panose="020B0604020202020204" pitchFamily="34" charset="0"/>
                <a:cs typeface="Arial" panose="020B0604020202020204" pitchFamily="34" charset="0"/>
              </a:rPr>
              <a:t>35 </a:t>
            </a:r>
            <a:r>
              <a:rPr kumimoji="1" lang="en-US" altLang="ja-JP" sz="1200" b="1" dirty="0" smtClean="0">
                <a:latin typeface="Arial" panose="020B0604020202020204" pitchFamily="34" charset="0"/>
                <a:cs typeface="Arial" panose="020B0604020202020204" pitchFamily="34" charset="0"/>
              </a:rPr>
              <a:t>: 65</a:t>
            </a:r>
            <a:endParaRPr kumimoji="1" lang="ja-JP" altLang="en-US" sz="1200" b="1" dirty="0">
              <a:latin typeface="Arial" panose="020B0604020202020204" pitchFamily="34" charset="0"/>
              <a:cs typeface="Arial" panose="020B0604020202020204" pitchFamily="34" charset="0"/>
            </a:endParaRPr>
          </a:p>
        </p:txBody>
      </p:sp>
      <p:sp>
        <p:nvSpPr>
          <p:cNvPr id="254" name="テキスト ボックス 253"/>
          <p:cNvSpPr txBox="1"/>
          <p:nvPr/>
        </p:nvSpPr>
        <p:spPr>
          <a:xfrm>
            <a:off x="5066899" y="4792504"/>
            <a:ext cx="662361" cy="276999"/>
          </a:xfrm>
          <a:prstGeom prst="rect">
            <a:avLst/>
          </a:prstGeom>
          <a:noFill/>
        </p:spPr>
        <p:txBody>
          <a:bodyPr wrap="none" rtlCol="0">
            <a:spAutoFit/>
          </a:bodyPr>
          <a:lstStyle/>
          <a:p>
            <a:r>
              <a:rPr lang="en-US" altLang="ja-JP" sz="1200" b="1" dirty="0" smtClean="0">
                <a:latin typeface="Arial" panose="020B0604020202020204" pitchFamily="34" charset="0"/>
                <a:cs typeface="Arial" panose="020B0604020202020204" pitchFamily="34" charset="0"/>
              </a:rPr>
              <a:t>21 </a:t>
            </a:r>
            <a:r>
              <a:rPr kumimoji="1" lang="en-US" altLang="ja-JP" sz="1200" b="1" dirty="0" smtClean="0">
                <a:latin typeface="Arial" panose="020B0604020202020204" pitchFamily="34" charset="0"/>
                <a:cs typeface="Arial" panose="020B0604020202020204" pitchFamily="34" charset="0"/>
              </a:rPr>
              <a:t>: 79</a:t>
            </a:r>
            <a:endParaRPr kumimoji="1" lang="ja-JP" altLang="en-US" sz="1200" b="1" dirty="0">
              <a:latin typeface="Arial" panose="020B0604020202020204" pitchFamily="34" charset="0"/>
              <a:cs typeface="Arial" panose="020B0604020202020204" pitchFamily="34" charset="0"/>
            </a:endParaRPr>
          </a:p>
        </p:txBody>
      </p:sp>
      <p:sp>
        <p:nvSpPr>
          <p:cNvPr id="255" name="テキスト ボックス 254"/>
          <p:cNvSpPr txBox="1"/>
          <p:nvPr/>
        </p:nvSpPr>
        <p:spPr>
          <a:xfrm>
            <a:off x="574203" y="6485498"/>
            <a:ext cx="662361" cy="276999"/>
          </a:xfrm>
          <a:prstGeom prst="rect">
            <a:avLst/>
          </a:prstGeom>
          <a:noFill/>
        </p:spPr>
        <p:txBody>
          <a:bodyPr wrap="none" rtlCol="0">
            <a:spAutoFit/>
          </a:bodyPr>
          <a:lstStyle/>
          <a:p>
            <a:r>
              <a:rPr kumimoji="1" lang="en-US" altLang="ja-JP" sz="1200" b="1" dirty="0" smtClean="0">
                <a:latin typeface="Arial" panose="020B0604020202020204" pitchFamily="34" charset="0"/>
                <a:cs typeface="Arial" panose="020B0604020202020204" pitchFamily="34" charset="0"/>
              </a:rPr>
              <a:t>0 : 100</a:t>
            </a:r>
            <a:endParaRPr kumimoji="1" lang="ja-JP" altLang="en-US" sz="1200" b="1" dirty="0">
              <a:latin typeface="Arial" panose="020B0604020202020204" pitchFamily="34" charset="0"/>
              <a:cs typeface="Arial" panose="020B0604020202020204" pitchFamily="34" charset="0"/>
            </a:endParaRPr>
          </a:p>
        </p:txBody>
      </p:sp>
      <p:sp>
        <p:nvSpPr>
          <p:cNvPr id="257" name="テキスト ボックス 256"/>
          <p:cNvSpPr txBox="1"/>
          <p:nvPr/>
        </p:nvSpPr>
        <p:spPr>
          <a:xfrm>
            <a:off x="2063912" y="6485498"/>
            <a:ext cx="662361" cy="276999"/>
          </a:xfrm>
          <a:prstGeom prst="rect">
            <a:avLst/>
          </a:prstGeom>
          <a:noFill/>
        </p:spPr>
        <p:txBody>
          <a:bodyPr wrap="none" rtlCol="0">
            <a:spAutoFit/>
          </a:bodyPr>
          <a:lstStyle/>
          <a:p>
            <a:r>
              <a:rPr lang="en-US" altLang="ja-JP" sz="1200" b="1" dirty="0" smtClean="0">
                <a:latin typeface="Arial" panose="020B0604020202020204" pitchFamily="34" charset="0"/>
                <a:cs typeface="Arial" panose="020B0604020202020204" pitchFamily="34" charset="0"/>
              </a:rPr>
              <a:t>70 </a:t>
            </a:r>
            <a:r>
              <a:rPr kumimoji="1" lang="en-US" altLang="ja-JP" sz="1200" b="1" dirty="0" smtClean="0">
                <a:latin typeface="Arial" panose="020B0604020202020204" pitchFamily="34" charset="0"/>
                <a:cs typeface="Arial" panose="020B0604020202020204" pitchFamily="34" charset="0"/>
              </a:rPr>
              <a:t>: 30</a:t>
            </a:r>
            <a:endParaRPr kumimoji="1" lang="ja-JP" altLang="en-US" sz="1200" b="1" dirty="0">
              <a:latin typeface="Arial" panose="020B0604020202020204" pitchFamily="34" charset="0"/>
              <a:cs typeface="Arial" panose="020B0604020202020204" pitchFamily="34" charset="0"/>
            </a:endParaRPr>
          </a:p>
        </p:txBody>
      </p:sp>
      <p:sp>
        <p:nvSpPr>
          <p:cNvPr id="258" name="テキスト ボックス 257"/>
          <p:cNvSpPr txBox="1"/>
          <p:nvPr/>
        </p:nvSpPr>
        <p:spPr>
          <a:xfrm>
            <a:off x="5066899" y="6485498"/>
            <a:ext cx="662361" cy="276999"/>
          </a:xfrm>
          <a:prstGeom prst="rect">
            <a:avLst/>
          </a:prstGeom>
          <a:noFill/>
        </p:spPr>
        <p:txBody>
          <a:bodyPr wrap="none" rtlCol="0">
            <a:spAutoFit/>
          </a:bodyPr>
          <a:lstStyle/>
          <a:p>
            <a:r>
              <a:rPr lang="en-US" altLang="ja-JP" sz="1200" b="1" dirty="0" smtClean="0">
                <a:latin typeface="Arial" panose="020B0604020202020204" pitchFamily="34" charset="0"/>
                <a:cs typeface="Arial" panose="020B0604020202020204" pitchFamily="34" charset="0"/>
              </a:rPr>
              <a:t>23 </a:t>
            </a:r>
            <a:r>
              <a:rPr kumimoji="1" lang="en-US" altLang="ja-JP" sz="1200" b="1" dirty="0" smtClean="0">
                <a:latin typeface="Arial" panose="020B0604020202020204" pitchFamily="34" charset="0"/>
                <a:cs typeface="Arial" panose="020B0604020202020204" pitchFamily="34" charset="0"/>
              </a:rPr>
              <a:t>: 77</a:t>
            </a:r>
            <a:endParaRPr kumimoji="1" lang="ja-JP" altLang="en-US" sz="1200" b="1" dirty="0">
              <a:latin typeface="Arial" panose="020B0604020202020204" pitchFamily="34" charset="0"/>
              <a:cs typeface="Arial" panose="020B0604020202020204" pitchFamily="34" charset="0"/>
            </a:endParaRPr>
          </a:p>
        </p:txBody>
      </p:sp>
      <p:sp>
        <p:nvSpPr>
          <p:cNvPr id="274" name="テキスト ボックス 273"/>
          <p:cNvSpPr txBox="1"/>
          <p:nvPr/>
        </p:nvSpPr>
        <p:spPr>
          <a:xfrm>
            <a:off x="6495352" y="5301208"/>
            <a:ext cx="1931939" cy="276999"/>
          </a:xfrm>
          <a:prstGeom prst="rect">
            <a:avLst/>
          </a:prstGeom>
          <a:noFill/>
        </p:spPr>
        <p:txBody>
          <a:bodyPr wrap="none" rtlCol="0">
            <a:spAutoFit/>
          </a:bodyPr>
          <a:lstStyle/>
          <a:p>
            <a:pPr algn="ctr"/>
            <a:r>
              <a:rPr kumimoji="1" lang="en-US" altLang="ja-JP" sz="1200" b="1" dirty="0" smtClean="0">
                <a:latin typeface="Arial" panose="020B0604020202020204" pitchFamily="34" charset="0"/>
                <a:cs typeface="Arial" panose="020B0604020202020204" pitchFamily="34" charset="0"/>
              </a:rPr>
              <a:t>clade I (%) : </a:t>
            </a:r>
            <a:r>
              <a:rPr lang="en-US" altLang="ja-JP" sz="1200" b="1" dirty="0">
                <a:latin typeface="Arial" panose="020B0604020202020204" pitchFamily="34" charset="0"/>
                <a:cs typeface="Arial" panose="020B0604020202020204" pitchFamily="34" charset="0"/>
              </a:rPr>
              <a:t>clade </a:t>
            </a:r>
            <a:r>
              <a:rPr lang="en-US" altLang="ja-JP" sz="1200" b="1" dirty="0" smtClean="0">
                <a:latin typeface="Arial" panose="020B0604020202020204" pitchFamily="34" charset="0"/>
                <a:cs typeface="Arial" panose="020B0604020202020204" pitchFamily="34" charset="0"/>
              </a:rPr>
              <a:t>II </a:t>
            </a:r>
            <a:r>
              <a:rPr lang="en-US" altLang="ja-JP" sz="1200" b="1" dirty="0">
                <a:latin typeface="Arial" panose="020B0604020202020204" pitchFamily="34" charset="0"/>
                <a:cs typeface="Arial" panose="020B0604020202020204" pitchFamily="34" charset="0"/>
              </a:rPr>
              <a:t>(%) </a:t>
            </a:r>
            <a:endParaRPr kumimoji="1" lang="ja-JP"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679296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436"/>
          <p:cNvSpPr txBox="1">
            <a:spLocks noChangeArrowheads="1"/>
          </p:cNvSpPr>
          <p:nvPr/>
        </p:nvSpPr>
        <p:spPr bwMode="auto">
          <a:xfrm>
            <a:off x="7839075" y="6237288"/>
            <a:ext cx="857250" cy="33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1600" b="1" dirty="0"/>
              <a:t>Fig. </a:t>
            </a:r>
            <a:r>
              <a:rPr lang="en-US" altLang="ja-JP" sz="1600" b="1" dirty="0" smtClean="0"/>
              <a:t>S2</a:t>
            </a:r>
            <a:endParaRPr lang="en-US" altLang="ja-JP" dirty="0"/>
          </a:p>
        </p:txBody>
      </p:sp>
      <p:grpSp>
        <p:nvGrpSpPr>
          <p:cNvPr id="2" name="グループ化 1"/>
          <p:cNvGrpSpPr/>
          <p:nvPr/>
        </p:nvGrpSpPr>
        <p:grpSpPr>
          <a:xfrm>
            <a:off x="1835150" y="5397971"/>
            <a:ext cx="5726113" cy="695325"/>
            <a:chOff x="1835150" y="4705350"/>
            <a:chExt cx="5726113" cy="695325"/>
          </a:xfrm>
        </p:grpSpPr>
        <p:sp>
          <p:nvSpPr>
            <p:cNvPr id="9567" name="Line 353"/>
            <p:cNvSpPr>
              <a:spLocks noChangeAspect="1" noChangeShapeType="1"/>
            </p:cNvSpPr>
            <p:nvPr/>
          </p:nvSpPr>
          <p:spPr bwMode="auto">
            <a:xfrm flipH="1">
              <a:off x="2671762" y="5140325"/>
              <a:ext cx="4889501"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68" name="Line 354"/>
            <p:cNvSpPr>
              <a:spLocks noChangeAspect="1" noChangeShapeType="1"/>
            </p:cNvSpPr>
            <p:nvPr/>
          </p:nvSpPr>
          <p:spPr bwMode="auto">
            <a:xfrm flipH="1" flipV="1">
              <a:off x="4229100" y="4735512"/>
              <a:ext cx="0" cy="40481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69" name="Line 355"/>
            <p:cNvSpPr>
              <a:spLocks noChangeAspect="1" noChangeShapeType="1"/>
            </p:cNvSpPr>
            <p:nvPr/>
          </p:nvSpPr>
          <p:spPr bwMode="auto">
            <a:xfrm>
              <a:off x="4227512" y="4732337"/>
              <a:ext cx="2889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70" name="Rectangle 356"/>
            <p:cNvSpPr>
              <a:spLocks noChangeAspect="1" noChangeArrowheads="1"/>
            </p:cNvSpPr>
            <p:nvPr/>
          </p:nvSpPr>
          <p:spPr bwMode="auto">
            <a:xfrm flipH="1">
              <a:off x="4230687" y="4968875"/>
              <a:ext cx="1111250" cy="17780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571" name="Rectangle 357"/>
            <p:cNvSpPr>
              <a:spLocks noChangeAspect="1" noChangeArrowheads="1"/>
            </p:cNvSpPr>
            <p:nvPr/>
          </p:nvSpPr>
          <p:spPr bwMode="auto">
            <a:xfrm flipH="1">
              <a:off x="4273550" y="4914900"/>
              <a:ext cx="106521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1200" b="1" dirty="0">
                  <a:solidFill>
                    <a:schemeClr val="bg1"/>
                  </a:solidFill>
                </a:rPr>
                <a:t>V1R2 (ora1)</a:t>
              </a:r>
              <a:endParaRPr lang="en-US" altLang="ja-JP" sz="1200" b="1" i="1" dirty="0">
                <a:solidFill>
                  <a:schemeClr val="bg1"/>
                </a:solidFill>
              </a:endParaRPr>
            </a:p>
          </p:txBody>
        </p:sp>
        <p:sp>
          <p:nvSpPr>
            <p:cNvPr id="9572" name="Text Box 369"/>
            <p:cNvSpPr txBox="1">
              <a:spLocks noChangeArrowheads="1"/>
            </p:cNvSpPr>
            <p:nvPr/>
          </p:nvSpPr>
          <p:spPr bwMode="auto">
            <a:xfrm>
              <a:off x="4097337" y="5119687"/>
              <a:ext cx="3111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1200" b="1"/>
                <a:t>5’</a:t>
              </a:r>
            </a:p>
          </p:txBody>
        </p:sp>
        <p:sp>
          <p:nvSpPr>
            <p:cNvPr id="9573" name="Text Box 370"/>
            <p:cNvSpPr txBox="1">
              <a:spLocks noChangeArrowheads="1"/>
            </p:cNvSpPr>
            <p:nvPr/>
          </p:nvSpPr>
          <p:spPr bwMode="auto">
            <a:xfrm>
              <a:off x="5180013" y="5126037"/>
              <a:ext cx="3111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1200" b="1"/>
                <a:t>3’</a:t>
              </a:r>
            </a:p>
          </p:txBody>
        </p:sp>
        <p:sp>
          <p:nvSpPr>
            <p:cNvPr id="9574" name="Text Box 371"/>
            <p:cNvSpPr txBox="1">
              <a:spLocks noChangeArrowheads="1"/>
            </p:cNvSpPr>
            <p:nvPr/>
          </p:nvSpPr>
          <p:spPr bwMode="auto">
            <a:xfrm>
              <a:off x="1835150" y="4705350"/>
              <a:ext cx="466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1600" b="1"/>
                <a:t>(C)</a:t>
              </a:r>
            </a:p>
          </p:txBody>
        </p:sp>
      </p:grpSp>
      <p:grpSp>
        <p:nvGrpSpPr>
          <p:cNvPr id="3" name="グループ化 2"/>
          <p:cNvGrpSpPr/>
          <p:nvPr/>
        </p:nvGrpSpPr>
        <p:grpSpPr>
          <a:xfrm>
            <a:off x="1835150" y="1196975"/>
            <a:ext cx="5610226" cy="3487737"/>
            <a:chOff x="1835150" y="1196975"/>
            <a:chExt cx="5610226" cy="3487737"/>
          </a:xfrm>
        </p:grpSpPr>
        <p:sp>
          <p:nvSpPr>
            <p:cNvPr id="9220" name="Rectangle 5"/>
            <p:cNvSpPr>
              <a:spLocks noChangeAspect="1" noChangeArrowheads="1"/>
            </p:cNvSpPr>
            <p:nvPr/>
          </p:nvSpPr>
          <p:spPr bwMode="auto">
            <a:xfrm>
              <a:off x="2687637" y="3675062"/>
              <a:ext cx="22225" cy="4159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21" name="Rectangle 6"/>
            <p:cNvSpPr>
              <a:spLocks noChangeAspect="1" noChangeArrowheads="1"/>
            </p:cNvSpPr>
            <p:nvPr/>
          </p:nvSpPr>
          <p:spPr bwMode="auto">
            <a:xfrm>
              <a:off x="2714625" y="3675062"/>
              <a:ext cx="22225" cy="4159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22" name="Rectangle 7"/>
            <p:cNvSpPr>
              <a:spLocks noChangeAspect="1" noChangeArrowheads="1"/>
            </p:cNvSpPr>
            <p:nvPr/>
          </p:nvSpPr>
          <p:spPr bwMode="auto">
            <a:xfrm>
              <a:off x="2743200" y="3675062"/>
              <a:ext cx="20637" cy="4159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23" name="Rectangle 8"/>
            <p:cNvSpPr>
              <a:spLocks noChangeAspect="1" noChangeArrowheads="1"/>
            </p:cNvSpPr>
            <p:nvPr/>
          </p:nvSpPr>
          <p:spPr bwMode="auto">
            <a:xfrm>
              <a:off x="2770187" y="3675062"/>
              <a:ext cx="22225" cy="4159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24" name="Rectangle 9"/>
            <p:cNvSpPr>
              <a:spLocks noChangeAspect="1" noChangeArrowheads="1"/>
            </p:cNvSpPr>
            <p:nvPr/>
          </p:nvSpPr>
          <p:spPr bwMode="auto">
            <a:xfrm>
              <a:off x="2797175" y="3675062"/>
              <a:ext cx="22225" cy="4159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25" name="Rectangle 10"/>
            <p:cNvSpPr>
              <a:spLocks noChangeAspect="1" noChangeArrowheads="1"/>
            </p:cNvSpPr>
            <p:nvPr/>
          </p:nvSpPr>
          <p:spPr bwMode="auto">
            <a:xfrm>
              <a:off x="2824162" y="3675062"/>
              <a:ext cx="22225" cy="4159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26" name="Rectangle 11"/>
            <p:cNvSpPr>
              <a:spLocks noChangeAspect="1" noChangeArrowheads="1"/>
            </p:cNvSpPr>
            <p:nvPr/>
          </p:nvSpPr>
          <p:spPr bwMode="auto">
            <a:xfrm>
              <a:off x="2852737" y="3675062"/>
              <a:ext cx="20638" cy="4159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27" name="Rectangle 12"/>
            <p:cNvSpPr>
              <a:spLocks noChangeAspect="1" noChangeArrowheads="1"/>
            </p:cNvSpPr>
            <p:nvPr/>
          </p:nvSpPr>
          <p:spPr bwMode="auto">
            <a:xfrm>
              <a:off x="2879725" y="3675062"/>
              <a:ext cx="22225" cy="4159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28" name="Rectangle 13"/>
            <p:cNvSpPr>
              <a:spLocks noChangeAspect="1" noChangeArrowheads="1"/>
            </p:cNvSpPr>
            <p:nvPr/>
          </p:nvSpPr>
          <p:spPr bwMode="auto">
            <a:xfrm>
              <a:off x="2906712" y="3675062"/>
              <a:ext cx="22225" cy="4159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29" name="Rectangle 14"/>
            <p:cNvSpPr>
              <a:spLocks noChangeAspect="1" noChangeArrowheads="1"/>
            </p:cNvSpPr>
            <p:nvPr/>
          </p:nvSpPr>
          <p:spPr bwMode="auto">
            <a:xfrm>
              <a:off x="2935287" y="3675062"/>
              <a:ext cx="20638" cy="4159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30" name="Rectangle 15"/>
            <p:cNvSpPr>
              <a:spLocks noChangeAspect="1" noChangeArrowheads="1"/>
            </p:cNvSpPr>
            <p:nvPr/>
          </p:nvSpPr>
          <p:spPr bwMode="auto">
            <a:xfrm>
              <a:off x="2960687" y="3675062"/>
              <a:ext cx="23813" cy="4159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31" name="Rectangle 16"/>
            <p:cNvSpPr>
              <a:spLocks noChangeAspect="1" noChangeArrowheads="1"/>
            </p:cNvSpPr>
            <p:nvPr/>
          </p:nvSpPr>
          <p:spPr bwMode="auto">
            <a:xfrm>
              <a:off x="2989262" y="3665537"/>
              <a:ext cx="22225" cy="425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32" name="Rectangle 17"/>
            <p:cNvSpPr>
              <a:spLocks noChangeAspect="1" noChangeArrowheads="1"/>
            </p:cNvSpPr>
            <p:nvPr/>
          </p:nvSpPr>
          <p:spPr bwMode="auto">
            <a:xfrm>
              <a:off x="3017837" y="3665537"/>
              <a:ext cx="20638" cy="425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33" name="Rectangle 18"/>
            <p:cNvSpPr>
              <a:spLocks noChangeAspect="1" noChangeArrowheads="1"/>
            </p:cNvSpPr>
            <p:nvPr/>
          </p:nvSpPr>
          <p:spPr bwMode="auto">
            <a:xfrm>
              <a:off x="3043237" y="3665537"/>
              <a:ext cx="22225" cy="425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34" name="Rectangle 19"/>
            <p:cNvSpPr>
              <a:spLocks noChangeAspect="1" noChangeArrowheads="1"/>
            </p:cNvSpPr>
            <p:nvPr/>
          </p:nvSpPr>
          <p:spPr bwMode="auto">
            <a:xfrm>
              <a:off x="3071812" y="3665537"/>
              <a:ext cx="22225" cy="425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35" name="Rectangle 20"/>
            <p:cNvSpPr>
              <a:spLocks noChangeAspect="1" noChangeArrowheads="1"/>
            </p:cNvSpPr>
            <p:nvPr/>
          </p:nvSpPr>
          <p:spPr bwMode="auto">
            <a:xfrm>
              <a:off x="3098800" y="3665537"/>
              <a:ext cx="22225" cy="425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36" name="Rectangle 21"/>
            <p:cNvSpPr>
              <a:spLocks noChangeAspect="1" noChangeArrowheads="1"/>
            </p:cNvSpPr>
            <p:nvPr/>
          </p:nvSpPr>
          <p:spPr bwMode="auto">
            <a:xfrm>
              <a:off x="3125787" y="3665537"/>
              <a:ext cx="22225" cy="425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37" name="Rectangle 22"/>
            <p:cNvSpPr>
              <a:spLocks noChangeAspect="1" noChangeArrowheads="1"/>
            </p:cNvSpPr>
            <p:nvPr/>
          </p:nvSpPr>
          <p:spPr bwMode="auto">
            <a:xfrm>
              <a:off x="3152775" y="3665537"/>
              <a:ext cx="23812" cy="425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38" name="Rectangle 23"/>
            <p:cNvSpPr>
              <a:spLocks noChangeAspect="1" noChangeArrowheads="1"/>
            </p:cNvSpPr>
            <p:nvPr/>
          </p:nvSpPr>
          <p:spPr bwMode="auto">
            <a:xfrm>
              <a:off x="3181350" y="3665537"/>
              <a:ext cx="20637" cy="425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39" name="Rectangle 24"/>
            <p:cNvSpPr>
              <a:spLocks noChangeAspect="1" noChangeArrowheads="1"/>
            </p:cNvSpPr>
            <p:nvPr/>
          </p:nvSpPr>
          <p:spPr bwMode="auto">
            <a:xfrm>
              <a:off x="3208337" y="3665537"/>
              <a:ext cx="22225" cy="425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40" name="Rectangle 25"/>
            <p:cNvSpPr>
              <a:spLocks noChangeAspect="1" noChangeArrowheads="1"/>
            </p:cNvSpPr>
            <p:nvPr/>
          </p:nvSpPr>
          <p:spPr bwMode="auto">
            <a:xfrm>
              <a:off x="3235325" y="3665537"/>
              <a:ext cx="22225" cy="425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41" name="Rectangle 26"/>
            <p:cNvSpPr>
              <a:spLocks noChangeAspect="1" noChangeArrowheads="1"/>
            </p:cNvSpPr>
            <p:nvPr/>
          </p:nvSpPr>
          <p:spPr bwMode="auto">
            <a:xfrm>
              <a:off x="3263900" y="3665537"/>
              <a:ext cx="20637" cy="425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42" name="Rectangle 27"/>
            <p:cNvSpPr>
              <a:spLocks noChangeAspect="1" noChangeArrowheads="1"/>
            </p:cNvSpPr>
            <p:nvPr/>
          </p:nvSpPr>
          <p:spPr bwMode="auto">
            <a:xfrm>
              <a:off x="3290887" y="3665537"/>
              <a:ext cx="22225" cy="425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43" name="Rectangle 28"/>
            <p:cNvSpPr>
              <a:spLocks noChangeAspect="1" noChangeArrowheads="1"/>
            </p:cNvSpPr>
            <p:nvPr/>
          </p:nvSpPr>
          <p:spPr bwMode="auto">
            <a:xfrm>
              <a:off x="3652837" y="3665537"/>
              <a:ext cx="22225" cy="425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44" name="Rectangle 29"/>
            <p:cNvSpPr>
              <a:spLocks noChangeAspect="1" noChangeArrowheads="1"/>
            </p:cNvSpPr>
            <p:nvPr/>
          </p:nvSpPr>
          <p:spPr bwMode="auto">
            <a:xfrm>
              <a:off x="3684587" y="4081462"/>
              <a:ext cx="22225" cy="95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45" name="Rectangle 30"/>
            <p:cNvSpPr>
              <a:spLocks noChangeAspect="1" noChangeArrowheads="1"/>
            </p:cNvSpPr>
            <p:nvPr/>
          </p:nvSpPr>
          <p:spPr bwMode="auto">
            <a:xfrm>
              <a:off x="3713162" y="4081462"/>
              <a:ext cx="20638" cy="95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46" name="Rectangle 31"/>
            <p:cNvSpPr>
              <a:spLocks noChangeAspect="1" noChangeArrowheads="1"/>
            </p:cNvSpPr>
            <p:nvPr/>
          </p:nvSpPr>
          <p:spPr bwMode="auto">
            <a:xfrm>
              <a:off x="3740150" y="4081462"/>
              <a:ext cx="22225" cy="95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47" name="Rectangle 32"/>
            <p:cNvSpPr>
              <a:spLocks noChangeAspect="1" noChangeArrowheads="1"/>
            </p:cNvSpPr>
            <p:nvPr/>
          </p:nvSpPr>
          <p:spPr bwMode="auto">
            <a:xfrm>
              <a:off x="3767137" y="4081462"/>
              <a:ext cx="22225" cy="95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48" name="Rectangle 33"/>
            <p:cNvSpPr>
              <a:spLocks noChangeAspect="1" noChangeArrowheads="1"/>
            </p:cNvSpPr>
            <p:nvPr/>
          </p:nvSpPr>
          <p:spPr bwMode="auto">
            <a:xfrm>
              <a:off x="3795712" y="4081462"/>
              <a:ext cx="20638" cy="95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49" name="Rectangle 34"/>
            <p:cNvSpPr>
              <a:spLocks noChangeAspect="1" noChangeArrowheads="1"/>
            </p:cNvSpPr>
            <p:nvPr/>
          </p:nvSpPr>
          <p:spPr bwMode="auto">
            <a:xfrm>
              <a:off x="3822700" y="4081462"/>
              <a:ext cx="20637" cy="95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50" name="Rectangle 35"/>
            <p:cNvSpPr>
              <a:spLocks noChangeAspect="1" noChangeArrowheads="1"/>
            </p:cNvSpPr>
            <p:nvPr/>
          </p:nvSpPr>
          <p:spPr bwMode="auto">
            <a:xfrm>
              <a:off x="3849687" y="4081462"/>
              <a:ext cx="22225" cy="95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51" name="Rectangle 36"/>
            <p:cNvSpPr>
              <a:spLocks noChangeAspect="1" noChangeArrowheads="1"/>
            </p:cNvSpPr>
            <p:nvPr/>
          </p:nvSpPr>
          <p:spPr bwMode="auto">
            <a:xfrm>
              <a:off x="3876675" y="4081462"/>
              <a:ext cx="22225" cy="95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52" name="Rectangle 37"/>
            <p:cNvSpPr>
              <a:spLocks noChangeAspect="1" noChangeArrowheads="1"/>
            </p:cNvSpPr>
            <p:nvPr/>
          </p:nvSpPr>
          <p:spPr bwMode="auto">
            <a:xfrm>
              <a:off x="3905250" y="4081462"/>
              <a:ext cx="20637" cy="95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53" name="Rectangle 38"/>
            <p:cNvSpPr>
              <a:spLocks noChangeAspect="1" noChangeArrowheads="1"/>
            </p:cNvSpPr>
            <p:nvPr/>
          </p:nvSpPr>
          <p:spPr bwMode="auto">
            <a:xfrm>
              <a:off x="3930650" y="4081462"/>
              <a:ext cx="23812" cy="95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54" name="Rectangle 39"/>
            <p:cNvSpPr>
              <a:spLocks noChangeAspect="1" noChangeArrowheads="1"/>
            </p:cNvSpPr>
            <p:nvPr/>
          </p:nvSpPr>
          <p:spPr bwMode="auto">
            <a:xfrm>
              <a:off x="3959225" y="4081462"/>
              <a:ext cx="22225" cy="95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55" name="Rectangle 40"/>
            <p:cNvSpPr>
              <a:spLocks noChangeAspect="1" noChangeArrowheads="1"/>
            </p:cNvSpPr>
            <p:nvPr/>
          </p:nvSpPr>
          <p:spPr bwMode="auto">
            <a:xfrm>
              <a:off x="3992562" y="4090987"/>
              <a:ext cx="20638" cy="27463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56" name="Rectangle 41"/>
            <p:cNvSpPr>
              <a:spLocks noChangeAspect="1" noChangeArrowheads="1"/>
            </p:cNvSpPr>
            <p:nvPr/>
          </p:nvSpPr>
          <p:spPr bwMode="auto">
            <a:xfrm>
              <a:off x="4267200" y="3675062"/>
              <a:ext cx="20637" cy="4159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57" name="Rectangle 42"/>
            <p:cNvSpPr>
              <a:spLocks noChangeAspect="1" noChangeArrowheads="1"/>
            </p:cNvSpPr>
            <p:nvPr/>
          </p:nvSpPr>
          <p:spPr bwMode="auto">
            <a:xfrm>
              <a:off x="4292600" y="3544887"/>
              <a:ext cx="23812" cy="54610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58" name="Rectangle 43"/>
            <p:cNvSpPr>
              <a:spLocks noChangeAspect="1" noChangeArrowheads="1"/>
            </p:cNvSpPr>
            <p:nvPr/>
          </p:nvSpPr>
          <p:spPr bwMode="auto">
            <a:xfrm>
              <a:off x="4321175" y="3544887"/>
              <a:ext cx="22225" cy="54610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59" name="Rectangle 44"/>
            <p:cNvSpPr>
              <a:spLocks noChangeAspect="1" noChangeArrowheads="1"/>
            </p:cNvSpPr>
            <p:nvPr/>
          </p:nvSpPr>
          <p:spPr bwMode="auto">
            <a:xfrm>
              <a:off x="4348162" y="3424237"/>
              <a:ext cx="22225" cy="6667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60" name="Rectangle 45"/>
            <p:cNvSpPr>
              <a:spLocks noChangeAspect="1" noChangeArrowheads="1"/>
            </p:cNvSpPr>
            <p:nvPr/>
          </p:nvSpPr>
          <p:spPr bwMode="auto">
            <a:xfrm>
              <a:off x="4375150" y="3424237"/>
              <a:ext cx="22225" cy="6667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61" name="Rectangle 46"/>
            <p:cNvSpPr>
              <a:spLocks noChangeAspect="1" noChangeArrowheads="1"/>
            </p:cNvSpPr>
            <p:nvPr/>
          </p:nvSpPr>
          <p:spPr bwMode="auto">
            <a:xfrm>
              <a:off x="4405312" y="3424237"/>
              <a:ext cx="20638" cy="6667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62" name="Rectangle 47"/>
            <p:cNvSpPr>
              <a:spLocks noChangeAspect="1" noChangeArrowheads="1"/>
            </p:cNvSpPr>
            <p:nvPr/>
          </p:nvSpPr>
          <p:spPr bwMode="auto">
            <a:xfrm>
              <a:off x="4432300" y="3424237"/>
              <a:ext cx="22225" cy="6667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63" name="Rectangle 48"/>
            <p:cNvSpPr>
              <a:spLocks noChangeAspect="1" noChangeArrowheads="1"/>
            </p:cNvSpPr>
            <p:nvPr/>
          </p:nvSpPr>
          <p:spPr bwMode="auto">
            <a:xfrm>
              <a:off x="4459287" y="3379787"/>
              <a:ext cx="23813" cy="71120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64" name="Rectangle 49"/>
            <p:cNvSpPr>
              <a:spLocks noChangeAspect="1" noChangeArrowheads="1"/>
            </p:cNvSpPr>
            <p:nvPr/>
          </p:nvSpPr>
          <p:spPr bwMode="auto">
            <a:xfrm>
              <a:off x="4487862" y="3379787"/>
              <a:ext cx="20638" cy="71120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65" name="Rectangle 50"/>
            <p:cNvSpPr>
              <a:spLocks noChangeAspect="1" noChangeArrowheads="1"/>
            </p:cNvSpPr>
            <p:nvPr/>
          </p:nvSpPr>
          <p:spPr bwMode="auto">
            <a:xfrm>
              <a:off x="4516437" y="3346450"/>
              <a:ext cx="22225" cy="744537"/>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66" name="Rectangle 51"/>
            <p:cNvSpPr>
              <a:spLocks noChangeAspect="1" noChangeArrowheads="1"/>
            </p:cNvSpPr>
            <p:nvPr/>
          </p:nvSpPr>
          <p:spPr bwMode="auto">
            <a:xfrm>
              <a:off x="4543425" y="3346450"/>
              <a:ext cx="22225" cy="744537"/>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67" name="Rectangle 52"/>
            <p:cNvSpPr>
              <a:spLocks noChangeAspect="1" noChangeArrowheads="1"/>
            </p:cNvSpPr>
            <p:nvPr/>
          </p:nvSpPr>
          <p:spPr bwMode="auto">
            <a:xfrm>
              <a:off x="4572000" y="3346450"/>
              <a:ext cx="20637" cy="744537"/>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68" name="Rectangle 53"/>
            <p:cNvSpPr>
              <a:spLocks noChangeAspect="1" noChangeArrowheads="1"/>
            </p:cNvSpPr>
            <p:nvPr/>
          </p:nvSpPr>
          <p:spPr bwMode="auto">
            <a:xfrm>
              <a:off x="4598987" y="3357562"/>
              <a:ext cx="22225" cy="733425"/>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69" name="Rectangle 54"/>
            <p:cNvSpPr>
              <a:spLocks noChangeAspect="1" noChangeArrowheads="1"/>
            </p:cNvSpPr>
            <p:nvPr/>
          </p:nvSpPr>
          <p:spPr bwMode="auto">
            <a:xfrm>
              <a:off x="4629150" y="3357562"/>
              <a:ext cx="20637" cy="733425"/>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70" name="Rectangle 55"/>
            <p:cNvSpPr>
              <a:spLocks noChangeAspect="1" noChangeArrowheads="1"/>
            </p:cNvSpPr>
            <p:nvPr/>
          </p:nvSpPr>
          <p:spPr bwMode="auto">
            <a:xfrm>
              <a:off x="4654550" y="3313112"/>
              <a:ext cx="22225" cy="777875"/>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71" name="Rectangle 56"/>
            <p:cNvSpPr>
              <a:spLocks noChangeAspect="1" noChangeArrowheads="1"/>
            </p:cNvSpPr>
            <p:nvPr/>
          </p:nvSpPr>
          <p:spPr bwMode="auto">
            <a:xfrm>
              <a:off x="4683125" y="3335337"/>
              <a:ext cx="22225" cy="7556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72" name="Rectangle 57"/>
            <p:cNvSpPr>
              <a:spLocks noChangeAspect="1" noChangeArrowheads="1"/>
            </p:cNvSpPr>
            <p:nvPr/>
          </p:nvSpPr>
          <p:spPr bwMode="auto">
            <a:xfrm>
              <a:off x="4710113" y="3313112"/>
              <a:ext cx="22225" cy="777875"/>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73" name="Rectangle 58"/>
            <p:cNvSpPr>
              <a:spLocks noChangeAspect="1" noChangeArrowheads="1"/>
            </p:cNvSpPr>
            <p:nvPr/>
          </p:nvSpPr>
          <p:spPr bwMode="auto">
            <a:xfrm>
              <a:off x="4738688" y="3270250"/>
              <a:ext cx="23813" cy="8207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74" name="Rectangle 59"/>
            <p:cNvSpPr>
              <a:spLocks noChangeAspect="1" noChangeArrowheads="1"/>
            </p:cNvSpPr>
            <p:nvPr/>
          </p:nvSpPr>
          <p:spPr bwMode="auto">
            <a:xfrm>
              <a:off x="4767263" y="3270250"/>
              <a:ext cx="20638" cy="8207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75" name="Rectangle 60"/>
            <p:cNvSpPr>
              <a:spLocks noChangeAspect="1" noChangeArrowheads="1"/>
            </p:cNvSpPr>
            <p:nvPr/>
          </p:nvSpPr>
          <p:spPr bwMode="auto">
            <a:xfrm>
              <a:off x="4794251" y="3290887"/>
              <a:ext cx="22225" cy="80010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76" name="Rectangle 61"/>
            <p:cNvSpPr>
              <a:spLocks noChangeAspect="1" noChangeArrowheads="1"/>
            </p:cNvSpPr>
            <p:nvPr/>
          </p:nvSpPr>
          <p:spPr bwMode="auto">
            <a:xfrm>
              <a:off x="4821238" y="3290887"/>
              <a:ext cx="22225" cy="80010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77" name="Rectangle 62"/>
            <p:cNvSpPr>
              <a:spLocks noChangeAspect="1" noChangeArrowheads="1"/>
            </p:cNvSpPr>
            <p:nvPr/>
          </p:nvSpPr>
          <p:spPr bwMode="auto">
            <a:xfrm>
              <a:off x="4851401" y="3270250"/>
              <a:ext cx="20637" cy="820737"/>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78" name="Rectangle 63"/>
            <p:cNvSpPr>
              <a:spLocks noChangeAspect="1" noChangeArrowheads="1"/>
            </p:cNvSpPr>
            <p:nvPr/>
          </p:nvSpPr>
          <p:spPr bwMode="auto">
            <a:xfrm>
              <a:off x="4878388" y="3270250"/>
              <a:ext cx="22225" cy="8207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79" name="Rectangle 64"/>
            <p:cNvSpPr>
              <a:spLocks noChangeAspect="1" noChangeArrowheads="1"/>
            </p:cNvSpPr>
            <p:nvPr/>
          </p:nvSpPr>
          <p:spPr bwMode="auto">
            <a:xfrm>
              <a:off x="4905376" y="3259137"/>
              <a:ext cx="22225" cy="8318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80" name="Rectangle 65"/>
            <p:cNvSpPr>
              <a:spLocks noChangeAspect="1" noChangeArrowheads="1"/>
            </p:cNvSpPr>
            <p:nvPr/>
          </p:nvSpPr>
          <p:spPr bwMode="auto">
            <a:xfrm>
              <a:off x="4933951" y="3270250"/>
              <a:ext cx="20637" cy="8207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81" name="Rectangle 66"/>
            <p:cNvSpPr>
              <a:spLocks noChangeAspect="1" noChangeArrowheads="1"/>
            </p:cNvSpPr>
            <p:nvPr/>
          </p:nvSpPr>
          <p:spPr bwMode="auto">
            <a:xfrm>
              <a:off x="4962526" y="3270250"/>
              <a:ext cx="22225" cy="8207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82" name="Rectangle 67"/>
            <p:cNvSpPr>
              <a:spLocks noChangeAspect="1" noChangeArrowheads="1"/>
            </p:cNvSpPr>
            <p:nvPr/>
          </p:nvSpPr>
          <p:spPr bwMode="auto">
            <a:xfrm>
              <a:off x="4991101" y="3279775"/>
              <a:ext cx="20637" cy="8112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83" name="Rectangle 68"/>
            <p:cNvSpPr>
              <a:spLocks noChangeAspect="1" noChangeArrowheads="1"/>
            </p:cNvSpPr>
            <p:nvPr/>
          </p:nvSpPr>
          <p:spPr bwMode="auto">
            <a:xfrm>
              <a:off x="5016501" y="3303587"/>
              <a:ext cx="22225" cy="78740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84" name="Rectangle 69"/>
            <p:cNvSpPr>
              <a:spLocks noChangeAspect="1" noChangeArrowheads="1"/>
            </p:cNvSpPr>
            <p:nvPr/>
          </p:nvSpPr>
          <p:spPr bwMode="auto">
            <a:xfrm>
              <a:off x="5045076" y="3324225"/>
              <a:ext cx="22225" cy="766762"/>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85" name="Rectangle 70"/>
            <p:cNvSpPr>
              <a:spLocks noChangeAspect="1" noChangeArrowheads="1"/>
            </p:cNvSpPr>
            <p:nvPr/>
          </p:nvSpPr>
          <p:spPr bwMode="auto">
            <a:xfrm>
              <a:off x="5073651" y="3379787"/>
              <a:ext cx="22225" cy="71120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86" name="Rectangle 71"/>
            <p:cNvSpPr>
              <a:spLocks noChangeAspect="1" noChangeArrowheads="1"/>
            </p:cNvSpPr>
            <p:nvPr/>
          </p:nvSpPr>
          <p:spPr bwMode="auto">
            <a:xfrm>
              <a:off x="5100638" y="3379787"/>
              <a:ext cx="23813" cy="71120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87" name="Rectangle 72"/>
            <p:cNvSpPr>
              <a:spLocks noChangeAspect="1" noChangeArrowheads="1"/>
            </p:cNvSpPr>
            <p:nvPr/>
          </p:nvSpPr>
          <p:spPr bwMode="auto">
            <a:xfrm>
              <a:off x="5129213" y="3379787"/>
              <a:ext cx="20638" cy="71120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88" name="Rectangle 73"/>
            <p:cNvSpPr>
              <a:spLocks noChangeAspect="1" noChangeArrowheads="1"/>
            </p:cNvSpPr>
            <p:nvPr/>
          </p:nvSpPr>
          <p:spPr bwMode="auto">
            <a:xfrm>
              <a:off x="5156201" y="3379787"/>
              <a:ext cx="22225" cy="71120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89" name="Rectangle 74"/>
            <p:cNvSpPr>
              <a:spLocks noChangeAspect="1" noChangeArrowheads="1"/>
            </p:cNvSpPr>
            <p:nvPr/>
          </p:nvSpPr>
          <p:spPr bwMode="auto">
            <a:xfrm>
              <a:off x="5184776" y="3487737"/>
              <a:ext cx="22225" cy="6032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90" name="Rectangle 75"/>
            <p:cNvSpPr>
              <a:spLocks noChangeAspect="1" noChangeArrowheads="1"/>
            </p:cNvSpPr>
            <p:nvPr/>
          </p:nvSpPr>
          <p:spPr bwMode="auto">
            <a:xfrm>
              <a:off x="5213351" y="3487737"/>
              <a:ext cx="20637" cy="6032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91" name="Rectangle 76"/>
            <p:cNvSpPr>
              <a:spLocks noChangeAspect="1" noChangeArrowheads="1"/>
            </p:cNvSpPr>
            <p:nvPr/>
          </p:nvSpPr>
          <p:spPr bwMode="auto">
            <a:xfrm>
              <a:off x="5240338" y="3565525"/>
              <a:ext cx="22225" cy="52546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92" name="Rectangle 77"/>
            <p:cNvSpPr>
              <a:spLocks noChangeAspect="1" noChangeArrowheads="1"/>
            </p:cNvSpPr>
            <p:nvPr/>
          </p:nvSpPr>
          <p:spPr bwMode="auto">
            <a:xfrm>
              <a:off x="5267326" y="3565525"/>
              <a:ext cx="22225" cy="52546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93" name="Rectangle 78"/>
            <p:cNvSpPr>
              <a:spLocks noChangeAspect="1" noChangeArrowheads="1"/>
            </p:cNvSpPr>
            <p:nvPr/>
          </p:nvSpPr>
          <p:spPr bwMode="auto">
            <a:xfrm>
              <a:off x="5295901" y="4014787"/>
              <a:ext cx="23812" cy="762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94" name="Rectangle 79"/>
            <p:cNvSpPr>
              <a:spLocks noChangeAspect="1" noChangeArrowheads="1"/>
            </p:cNvSpPr>
            <p:nvPr/>
          </p:nvSpPr>
          <p:spPr bwMode="auto">
            <a:xfrm>
              <a:off x="5319713" y="4090987"/>
              <a:ext cx="20638" cy="15398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95" name="Rectangle 80"/>
            <p:cNvSpPr>
              <a:spLocks noChangeAspect="1" noChangeArrowheads="1"/>
            </p:cNvSpPr>
            <p:nvPr/>
          </p:nvSpPr>
          <p:spPr bwMode="auto">
            <a:xfrm>
              <a:off x="5346701" y="4090987"/>
              <a:ext cx="20637" cy="15398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96" name="Rectangle 81"/>
            <p:cNvSpPr>
              <a:spLocks noChangeAspect="1" noChangeArrowheads="1"/>
            </p:cNvSpPr>
            <p:nvPr/>
          </p:nvSpPr>
          <p:spPr bwMode="auto">
            <a:xfrm>
              <a:off x="5373688" y="4090987"/>
              <a:ext cx="22225" cy="19843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97" name="Rectangle 82"/>
            <p:cNvSpPr>
              <a:spLocks noChangeAspect="1" noChangeArrowheads="1"/>
            </p:cNvSpPr>
            <p:nvPr/>
          </p:nvSpPr>
          <p:spPr bwMode="auto">
            <a:xfrm>
              <a:off x="5400676" y="4090987"/>
              <a:ext cx="22225" cy="19843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98" name="Rectangle 83"/>
            <p:cNvSpPr>
              <a:spLocks noChangeAspect="1" noChangeArrowheads="1"/>
            </p:cNvSpPr>
            <p:nvPr/>
          </p:nvSpPr>
          <p:spPr bwMode="auto">
            <a:xfrm>
              <a:off x="5429251" y="4090987"/>
              <a:ext cx="20637" cy="44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299" name="Rectangle 84"/>
            <p:cNvSpPr>
              <a:spLocks noChangeAspect="1" noChangeArrowheads="1"/>
            </p:cNvSpPr>
            <p:nvPr/>
          </p:nvSpPr>
          <p:spPr bwMode="auto">
            <a:xfrm>
              <a:off x="5454651" y="4090987"/>
              <a:ext cx="23812" cy="44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00" name="Rectangle 85"/>
            <p:cNvSpPr>
              <a:spLocks noChangeAspect="1" noChangeArrowheads="1"/>
            </p:cNvSpPr>
            <p:nvPr/>
          </p:nvSpPr>
          <p:spPr bwMode="auto">
            <a:xfrm>
              <a:off x="5483226" y="4090987"/>
              <a:ext cx="22225" cy="44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01" name="Rectangle 86"/>
            <p:cNvSpPr>
              <a:spLocks noChangeAspect="1" noChangeArrowheads="1"/>
            </p:cNvSpPr>
            <p:nvPr/>
          </p:nvSpPr>
          <p:spPr bwMode="auto">
            <a:xfrm>
              <a:off x="5516563" y="4090987"/>
              <a:ext cx="20638" cy="127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02" name="Rectangle 87"/>
            <p:cNvSpPr>
              <a:spLocks noChangeAspect="1" noChangeArrowheads="1"/>
            </p:cNvSpPr>
            <p:nvPr/>
          </p:nvSpPr>
          <p:spPr bwMode="auto">
            <a:xfrm>
              <a:off x="5543551" y="4090987"/>
              <a:ext cx="22225" cy="127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03" name="Rectangle 88"/>
            <p:cNvSpPr>
              <a:spLocks noChangeAspect="1" noChangeArrowheads="1"/>
            </p:cNvSpPr>
            <p:nvPr/>
          </p:nvSpPr>
          <p:spPr bwMode="auto">
            <a:xfrm>
              <a:off x="5570538" y="3994150"/>
              <a:ext cx="22225" cy="9683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04" name="Rectangle 89"/>
            <p:cNvSpPr>
              <a:spLocks noChangeAspect="1" noChangeArrowheads="1"/>
            </p:cNvSpPr>
            <p:nvPr/>
          </p:nvSpPr>
          <p:spPr bwMode="auto">
            <a:xfrm>
              <a:off x="5599113" y="3817937"/>
              <a:ext cx="20638" cy="2730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05" name="Rectangle 90"/>
            <p:cNvSpPr>
              <a:spLocks noChangeAspect="1" noChangeArrowheads="1"/>
            </p:cNvSpPr>
            <p:nvPr/>
          </p:nvSpPr>
          <p:spPr bwMode="auto">
            <a:xfrm>
              <a:off x="5626101" y="3729037"/>
              <a:ext cx="22225" cy="3619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06" name="Rectangle 91"/>
            <p:cNvSpPr>
              <a:spLocks noChangeAspect="1" noChangeArrowheads="1"/>
            </p:cNvSpPr>
            <p:nvPr/>
          </p:nvSpPr>
          <p:spPr bwMode="auto">
            <a:xfrm>
              <a:off x="5653088" y="3608387"/>
              <a:ext cx="22225" cy="4826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07" name="Rectangle 92"/>
            <p:cNvSpPr>
              <a:spLocks noChangeAspect="1" noChangeArrowheads="1"/>
            </p:cNvSpPr>
            <p:nvPr/>
          </p:nvSpPr>
          <p:spPr bwMode="auto">
            <a:xfrm>
              <a:off x="5680076" y="3554412"/>
              <a:ext cx="22225" cy="53657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08" name="Rectangle 93"/>
            <p:cNvSpPr>
              <a:spLocks noChangeAspect="1" noChangeArrowheads="1"/>
            </p:cNvSpPr>
            <p:nvPr/>
          </p:nvSpPr>
          <p:spPr bwMode="auto">
            <a:xfrm>
              <a:off x="5708651" y="3467100"/>
              <a:ext cx="20637" cy="6238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09" name="Rectangle 94"/>
            <p:cNvSpPr>
              <a:spLocks noChangeAspect="1" noChangeArrowheads="1"/>
            </p:cNvSpPr>
            <p:nvPr/>
          </p:nvSpPr>
          <p:spPr bwMode="auto">
            <a:xfrm>
              <a:off x="5735638" y="3455987"/>
              <a:ext cx="22225" cy="6350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10" name="Rectangle 95"/>
            <p:cNvSpPr>
              <a:spLocks noChangeAspect="1" noChangeArrowheads="1"/>
            </p:cNvSpPr>
            <p:nvPr/>
          </p:nvSpPr>
          <p:spPr bwMode="auto">
            <a:xfrm>
              <a:off x="5762626" y="3467100"/>
              <a:ext cx="22225" cy="6238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11" name="Rectangle 96"/>
            <p:cNvSpPr>
              <a:spLocks noChangeAspect="1" noChangeArrowheads="1"/>
            </p:cNvSpPr>
            <p:nvPr/>
          </p:nvSpPr>
          <p:spPr bwMode="auto">
            <a:xfrm>
              <a:off x="5791201" y="3411537"/>
              <a:ext cx="20637" cy="679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12" name="Rectangle 97"/>
            <p:cNvSpPr>
              <a:spLocks noChangeAspect="1" noChangeArrowheads="1"/>
            </p:cNvSpPr>
            <p:nvPr/>
          </p:nvSpPr>
          <p:spPr bwMode="auto">
            <a:xfrm>
              <a:off x="5816601" y="3411537"/>
              <a:ext cx="23812" cy="679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13" name="Rectangle 98"/>
            <p:cNvSpPr>
              <a:spLocks noChangeAspect="1" noChangeArrowheads="1"/>
            </p:cNvSpPr>
            <p:nvPr/>
          </p:nvSpPr>
          <p:spPr bwMode="auto">
            <a:xfrm>
              <a:off x="5846763" y="3335337"/>
              <a:ext cx="22225" cy="7556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14" name="Rectangle 99"/>
            <p:cNvSpPr>
              <a:spLocks noChangeAspect="1" noChangeArrowheads="1"/>
            </p:cNvSpPr>
            <p:nvPr/>
          </p:nvSpPr>
          <p:spPr bwMode="auto">
            <a:xfrm>
              <a:off x="5873751" y="3390900"/>
              <a:ext cx="22225" cy="700087"/>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15" name="Rectangle 100"/>
            <p:cNvSpPr>
              <a:spLocks noChangeAspect="1" noChangeArrowheads="1"/>
            </p:cNvSpPr>
            <p:nvPr/>
          </p:nvSpPr>
          <p:spPr bwMode="auto">
            <a:xfrm>
              <a:off x="5902326" y="3335337"/>
              <a:ext cx="22225" cy="7556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16" name="Rectangle 101"/>
            <p:cNvSpPr>
              <a:spLocks noChangeAspect="1" noChangeArrowheads="1"/>
            </p:cNvSpPr>
            <p:nvPr/>
          </p:nvSpPr>
          <p:spPr bwMode="auto">
            <a:xfrm>
              <a:off x="5929313" y="3379787"/>
              <a:ext cx="20638" cy="71120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17" name="Rectangle 102"/>
            <p:cNvSpPr>
              <a:spLocks noChangeAspect="1" noChangeArrowheads="1"/>
            </p:cNvSpPr>
            <p:nvPr/>
          </p:nvSpPr>
          <p:spPr bwMode="auto">
            <a:xfrm>
              <a:off x="5956301" y="3357562"/>
              <a:ext cx="22225" cy="733425"/>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18" name="Rectangle 103"/>
            <p:cNvSpPr>
              <a:spLocks noChangeAspect="1" noChangeArrowheads="1"/>
            </p:cNvSpPr>
            <p:nvPr/>
          </p:nvSpPr>
          <p:spPr bwMode="auto">
            <a:xfrm>
              <a:off x="5983288" y="3400425"/>
              <a:ext cx="23813" cy="690562"/>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19" name="Rectangle 104"/>
            <p:cNvSpPr>
              <a:spLocks noChangeAspect="1" noChangeArrowheads="1"/>
            </p:cNvSpPr>
            <p:nvPr/>
          </p:nvSpPr>
          <p:spPr bwMode="auto">
            <a:xfrm>
              <a:off x="6011863" y="3411537"/>
              <a:ext cx="20638" cy="67945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20" name="Rectangle 105"/>
            <p:cNvSpPr>
              <a:spLocks noChangeAspect="1" noChangeArrowheads="1"/>
            </p:cNvSpPr>
            <p:nvPr/>
          </p:nvSpPr>
          <p:spPr bwMode="auto">
            <a:xfrm>
              <a:off x="6038851" y="3511550"/>
              <a:ext cx="22225" cy="57943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21" name="Rectangle 106"/>
            <p:cNvSpPr>
              <a:spLocks noChangeAspect="1" noChangeArrowheads="1"/>
            </p:cNvSpPr>
            <p:nvPr/>
          </p:nvSpPr>
          <p:spPr bwMode="auto">
            <a:xfrm>
              <a:off x="6065838" y="3641725"/>
              <a:ext cx="22225" cy="44926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22" name="Rectangle 107"/>
            <p:cNvSpPr>
              <a:spLocks noChangeAspect="1" noChangeArrowheads="1"/>
            </p:cNvSpPr>
            <p:nvPr/>
          </p:nvSpPr>
          <p:spPr bwMode="auto">
            <a:xfrm>
              <a:off x="6094413" y="3565525"/>
              <a:ext cx="20638" cy="52546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23" name="Rectangle 108"/>
            <p:cNvSpPr>
              <a:spLocks noChangeAspect="1" noChangeArrowheads="1"/>
            </p:cNvSpPr>
            <p:nvPr/>
          </p:nvSpPr>
          <p:spPr bwMode="auto">
            <a:xfrm>
              <a:off x="6121401" y="3632200"/>
              <a:ext cx="20637" cy="4587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24" name="Rectangle 109"/>
            <p:cNvSpPr>
              <a:spLocks noChangeAspect="1" noChangeArrowheads="1"/>
            </p:cNvSpPr>
            <p:nvPr/>
          </p:nvSpPr>
          <p:spPr bwMode="auto">
            <a:xfrm>
              <a:off x="6148388" y="3632200"/>
              <a:ext cx="22225" cy="4587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25" name="Rectangle 110"/>
            <p:cNvSpPr>
              <a:spLocks noChangeAspect="1" noChangeArrowheads="1"/>
            </p:cNvSpPr>
            <p:nvPr/>
          </p:nvSpPr>
          <p:spPr bwMode="auto">
            <a:xfrm>
              <a:off x="6178551" y="3729037"/>
              <a:ext cx="20637" cy="3619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26" name="Rectangle 111"/>
            <p:cNvSpPr>
              <a:spLocks noChangeAspect="1" noChangeArrowheads="1"/>
            </p:cNvSpPr>
            <p:nvPr/>
          </p:nvSpPr>
          <p:spPr bwMode="auto">
            <a:xfrm>
              <a:off x="6203951" y="3675062"/>
              <a:ext cx="23812" cy="4159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27" name="Rectangle 112"/>
            <p:cNvSpPr>
              <a:spLocks noChangeAspect="1" noChangeArrowheads="1"/>
            </p:cNvSpPr>
            <p:nvPr/>
          </p:nvSpPr>
          <p:spPr bwMode="auto">
            <a:xfrm>
              <a:off x="6232526" y="3708400"/>
              <a:ext cx="20637" cy="3825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28" name="Rectangle 113"/>
            <p:cNvSpPr>
              <a:spLocks noChangeAspect="1" noChangeArrowheads="1"/>
            </p:cNvSpPr>
            <p:nvPr/>
          </p:nvSpPr>
          <p:spPr bwMode="auto">
            <a:xfrm>
              <a:off x="6259513" y="3762375"/>
              <a:ext cx="22225" cy="32861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29" name="Rectangle 114"/>
            <p:cNvSpPr>
              <a:spLocks noChangeAspect="1" noChangeArrowheads="1"/>
            </p:cNvSpPr>
            <p:nvPr/>
          </p:nvSpPr>
          <p:spPr bwMode="auto">
            <a:xfrm>
              <a:off x="6286501" y="3840162"/>
              <a:ext cx="22225" cy="2508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30" name="Rectangle 115"/>
            <p:cNvSpPr>
              <a:spLocks noChangeAspect="1" noChangeArrowheads="1"/>
            </p:cNvSpPr>
            <p:nvPr/>
          </p:nvSpPr>
          <p:spPr bwMode="auto">
            <a:xfrm>
              <a:off x="6315076" y="3840162"/>
              <a:ext cx="20637" cy="2508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31" name="Rectangle 116"/>
            <p:cNvSpPr>
              <a:spLocks noChangeAspect="1" noChangeArrowheads="1"/>
            </p:cNvSpPr>
            <p:nvPr/>
          </p:nvSpPr>
          <p:spPr bwMode="auto">
            <a:xfrm>
              <a:off x="6342063" y="3840162"/>
              <a:ext cx="22225" cy="25082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32" name="Rectangle 117"/>
            <p:cNvSpPr>
              <a:spLocks noChangeAspect="1" noChangeArrowheads="1"/>
            </p:cNvSpPr>
            <p:nvPr/>
          </p:nvSpPr>
          <p:spPr bwMode="auto">
            <a:xfrm>
              <a:off x="6369051" y="3741737"/>
              <a:ext cx="22225" cy="3492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33" name="Rectangle 118"/>
            <p:cNvSpPr>
              <a:spLocks noChangeAspect="1" noChangeArrowheads="1"/>
            </p:cNvSpPr>
            <p:nvPr/>
          </p:nvSpPr>
          <p:spPr bwMode="auto">
            <a:xfrm>
              <a:off x="6396038" y="3587750"/>
              <a:ext cx="22225" cy="50323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34" name="Rectangle 119"/>
            <p:cNvSpPr>
              <a:spLocks noChangeAspect="1" noChangeArrowheads="1"/>
            </p:cNvSpPr>
            <p:nvPr/>
          </p:nvSpPr>
          <p:spPr bwMode="auto">
            <a:xfrm>
              <a:off x="6424613" y="3960812"/>
              <a:ext cx="20638" cy="13017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35" name="Rectangle 120"/>
            <p:cNvSpPr>
              <a:spLocks noChangeAspect="1" noChangeArrowheads="1"/>
            </p:cNvSpPr>
            <p:nvPr/>
          </p:nvSpPr>
          <p:spPr bwMode="auto">
            <a:xfrm>
              <a:off x="6451601" y="4090987"/>
              <a:ext cx="22225" cy="44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36" name="Rectangle 121"/>
            <p:cNvSpPr>
              <a:spLocks noChangeAspect="1" noChangeArrowheads="1"/>
            </p:cNvSpPr>
            <p:nvPr/>
          </p:nvSpPr>
          <p:spPr bwMode="auto">
            <a:xfrm>
              <a:off x="6481763" y="4090987"/>
              <a:ext cx="20638" cy="44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37" name="Rectangle 122"/>
            <p:cNvSpPr>
              <a:spLocks noChangeAspect="1" noChangeArrowheads="1"/>
            </p:cNvSpPr>
            <p:nvPr/>
          </p:nvSpPr>
          <p:spPr bwMode="auto">
            <a:xfrm>
              <a:off x="6513513" y="4090987"/>
              <a:ext cx="22225" cy="444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38" name="Rectangle 123"/>
            <p:cNvSpPr>
              <a:spLocks noChangeAspect="1" noChangeArrowheads="1"/>
            </p:cNvSpPr>
            <p:nvPr/>
          </p:nvSpPr>
          <p:spPr bwMode="auto">
            <a:xfrm>
              <a:off x="6540501" y="4090987"/>
              <a:ext cx="22225" cy="30797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39" name="Rectangle 124"/>
            <p:cNvSpPr>
              <a:spLocks noChangeAspect="1" noChangeArrowheads="1"/>
            </p:cNvSpPr>
            <p:nvPr/>
          </p:nvSpPr>
          <p:spPr bwMode="auto">
            <a:xfrm>
              <a:off x="6569076" y="4090987"/>
              <a:ext cx="20637" cy="30797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40" name="Rectangle 125"/>
            <p:cNvSpPr>
              <a:spLocks noChangeAspect="1" noChangeArrowheads="1"/>
            </p:cNvSpPr>
            <p:nvPr/>
          </p:nvSpPr>
          <p:spPr bwMode="auto">
            <a:xfrm>
              <a:off x="6596063" y="4090987"/>
              <a:ext cx="22225" cy="30797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41" name="Rectangle 126"/>
            <p:cNvSpPr>
              <a:spLocks noChangeAspect="1" noChangeArrowheads="1"/>
            </p:cNvSpPr>
            <p:nvPr/>
          </p:nvSpPr>
          <p:spPr bwMode="auto">
            <a:xfrm>
              <a:off x="6623051" y="4090987"/>
              <a:ext cx="22225" cy="30797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42" name="Rectangle 127"/>
            <p:cNvSpPr>
              <a:spLocks noChangeAspect="1" noChangeArrowheads="1"/>
            </p:cNvSpPr>
            <p:nvPr/>
          </p:nvSpPr>
          <p:spPr bwMode="auto">
            <a:xfrm>
              <a:off x="6650038" y="4090987"/>
              <a:ext cx="22225" cy="30797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43" name="Rectangle 128"/>
            <p:cNvSpPr>
              <a:spLocks noChangeAspect="1" noChangeArrowheads="1"/>
            </p:cNvSpPr>
            <p:nvPr/>
          </p:nvSpPr>
          <p:spPr bwMode="auto">
            <a:xfrm>
              <a:off x="6678613" y="4090987"/>
              <a:ext cx="20638" cy="30797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44" name="Rectangle 129"/>
            <p:cNvSpPr>
              <a:spLocks noChangeAspect="1" noChangeArrowheads="1"/>
            </p:cNvSpPr>
            <p:nvPr/>
          </p:nvSpPr>
          <p:spPr bwMode="auto">
            <a:xfrm>
              <a:off x="6705601" y="4090987"/>
              <a:ext cx="22225" cy="30797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45" name="Rectangle 130"/>
            <p:cNvSpPr>
              <a:spLocks noChangeAspect="1" noChangeArrowheads="1"/>
            </p:cNvSpPr>
            <p:nvPr/>
          </p:nvSpPr>
          <p:spPr bwMode="auto">
            <a:xfrm>
              <a:off x="6732588" y="4090987"/>
              <a:ext cx="22225" cy="27463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46" name="Rectangle 131"/>
            <p:cNvSpPr>
              <a:spLocks noChangeAspect="1" noChangeArrowheads="1"/>
            </p:cNvSpPr>
            <p:nvPr/>
          </p:nvSpPr>
          <p:spPr bwMode="auto">
            <a:xfrm>
              <a:off x="6761163" y="4090987"/>
              <a:ext cx="20638" cy="1206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47" name="Rectangle 132"/>
            <p:cNvSpPr>
              <a:spLocks noChangeAspect="1" noChangeArrowheads="1"/>
            </p:cNvSpPr>
            <p:nvPr/>
          </p:nvSpPr>
          <p:spPr bwMode="auto">
            <a:xfrm>
              <a:off x="6786563" y="4090987"/>
              <a:ext cx="23813" cy="1206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48" name="Rectangle 133"/>
            <p:cNvSpPr>
              <a:spLocks noChangeAspect="1" noChangeArrowheads="1"/>
            </p:cNvSpPr>
            <p:nvPr/>
          </p:nvSpPr>
          <p:spPr bwMode="auto">
            <a:xfrm>
              <a:off x="6816726" y="4090987"/>
              <a:ext cx="22225" cy="1206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49" name="Rectangle 134"/>
            <p:cNvSpPr>
              <a:spLocks noChangeAspect="1" noChangeArrowheads="1"/>
            </p:cNvSpPr>
            <p:nvPr/>
          </p:nvSpPr>
          <p:spPr bwMode="auto">
            <a:xfrm>
              <a:off x="6843713" y="4090987"/>
              <a:ext cx="22225" cy="1206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50" name="Rectangle 135"/>
            <p:cNvSpPr>
              <a:spLocks noChangeAspect="1" noChangeArrowheads="1"/>
            </p:cNvSpPr>
            <p:nvPr/>
          </p:nvSpPr>
          <p:spPr bwMode="auto">
            <a:xfrm>
              <a:off x="6872288" y="4090987"/>
              <a:ext cx="22225" cy="1206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51" name="Rectangle 136"/>
            <p:cNvSpPr>
              <a:spLocks noChangeAspect="1" noChangeArrowheads="1"/>
            </p:cNvSpPr>
            <p:nvPr/>
          </p:nvSpPr>
          <p:spPr bwMode="auto">
            <a:xfrm>
              <a:off x="6899276" y="4090987"/>
              <a:ext cx="20637" cy="3619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52" name="Rectangle 137"/>
            <p:cNvSpPr>
              <a:spLocks noChangeAspect="1" noChangeArrowheads="1"/>
            </p:cNvSpPr>
            <p:nvPr/>
          </p:nvSpPr>
          <p:spPr bwMode="auto">
            <a:xfrm>
              <a:off x="6926263" y="4090987"/>
              <a:ext cx="22225" cy="3619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53" name="Rectangle 138"/>
            <p:cNvSpPr>
              <a:spLocks noChangeAspect="1" noChangeArrowheads="1"/>
            </p:cNvSpPr>
            <p:nvPr/>
          </p:nvSpPr>
          <p:spPr bwMode="auto">
            <a:xfrm>
              <a:off x="6953251" y="4090987"/>
              <a:ext cx="23812" cy="3619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54" name="Rectangle 139"/>
            <p:cNvSpPr>
              <a:spLocks noChangeAspect="1" noChangeArrowheads="1"/>
            </p:cNvSpPr>
            <p:nvPr/>
          </p:nvSpPr>
          <p:spPr bwMode="auto">
            <a:xfrm>
              <a:off x="6981826" y="4090987"/>
              <a:ext cx="20637" cy="3619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55" name="Rectangle 140"/>
            <p:cNvSpPr>
              <a:spLocks noChangeAspect="1" noChangeArrowheads="1"/>
            </p:cNvSpPr>
            <p:nvPr/>
          </p:nvSpPr>
          <p:spPr bwMode="auto">
            <a:xfrm>
              <a:off x="7008813" y="4090987"/>
              <a:ext cx="22225" cy="3619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56" name="Rectangle 141"/>
            <p:cNvSpPr>
              <a:spLocks noChangeAspect="1" noChangeArrowheads="1"/>
            </p:cNvSpPr>
            <p:nvPr/>
          </p:nvSpPr>
          <p:spPr bwMode="auto">
            <a:xfrm>
              <a:off x="7035801" y="4090987"/>
              <a:ext cx="22225" cy="3619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57" name="Rectangle 142"/>
            <p:cNvSpPr>
              <a:spLocks noChangeAspect="1" noChangeArrowheads="1"/>
            </p:cNvSpPr>
            <p:nvPr/>
          </p:nvSpPr>
          <p:spPr bwMode="auto">
            <a:xfrm>
              <a:off x="7064376" y="4090987"/>
              <a:ext cx="20637" cy="39528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58" name="Rectangle 143"/>
            <p:cNvSpPr>
              <a:spLocks noChangeAspect="1" noChangeArrowheads="1"/>
            </p:cNvSpPr>
            <p:nvPr/>
          </p:nvSpPr>
          <p:spPr bwMode="auto">
            <a:xfrm>
              <a:off x="7091363" y="4090987"/>
              <a:ext cx="20638" cy="39528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59" name="Rectangle 144"/>
            <p:cNvSpPr>
              <a:spLocks noChangeAspect="1" noChangeArrowheads="1"/>
            </p:cNvSpPr>
            <p:nvPr/>
          </p:nvSpPr>
          <p:spPr bwMode="auto">
            <a:xfrm>
              <a:off x="7119938" y="4090987"/>
              <a:ext cx="22225" cy="39528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60" name="Rectangle 145"/>
            <p:cNvSpPr>
              <a:spLocks noChangeAspect="1" noChangeArrowheads="1"/>
            </p:cNvSpPr>
            <p:nvPr/>
          </p:nvSpPr>
          <p:spPr bwMode="auto">
            <a:xfrm>
              <a:off x="7148513" y="4090987"/>
              <a:ext cx="20638" cy="39528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61" name="Rectangle 146"/>
            <p:cNvSpPr>
              <a:spLocks noChangeAspect="1" noChangeArrowheads="1"/>
            </p:cNvSpPr>
            <p:nvPr/>
          </p:nvSpPr>
          <p:spPr bwMode="auto">
            <a:xfrm>
              <a:off x="7173913" y="4090987"/>
              <a:ext cx="23813" cy="3619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62" name="Rectangle 147"/>
            <p:cNvSpPr>
              <a:spLocks noChangeAspect="1" noChangeArrowheads="1"/>
            </p:cNvSpPr>
            <p:nvPr/>
          </p:nvSpPr>
          <p:spPr bwMode="auto">
            <a:xfrm>
              <a:off x="7202488" y="4090987"/>
              <a:ext cx="22225" cy="3619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63" name="Rectangle 148"/>
            <p:cNvSpPr>
              <a:spLocks noChangeAspect="1" noChangeArrowheads="1"/>
            </p:cNvSpPr>
            <p:nvPr/>
          </p:nvSpPr>
          <p:spPr bwMode="auto">
            <a:xfrm>
              <a:off x="7231063" y="4090987"/>
              <a:ext cx="20638" cy="1206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64" name="Rectangle 149"/>
            <p:cNvSpPr>
              <a:spLocks noChangeAspect="1" noChangeArrowheads="1"/>
            </p:cNvSpPr>
            <p:nvPr/>
          </p:nvSpPr>
          <p:spPr bwMode="auto">
            <a:xfrm>
              <a:off x="7256463" y="4090987"/>
              <a:ext cx="22225" cy="1206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65" name="Rectangle 150"/>
            <p:cNvSpPr>
              <a:spLocks noChangeAspect="1" noChangeArrowheads="1"/>
            </p:cNvSpPr>
            <p:nvPr/>
          </p:nvSpPr>
          <p:spPr bwMode="auto">
            <a:xfrm>
              <a:off x="7285038" y="4090987"/>
              <a:ext cx="22225" cy="1206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66" name="Rectangle 151"/>
            <p:cNvSpPr>
              <a:spLocks noChangeAspect="1" noChangeArrowheads="1"/>
            </p:cNvSpPr>
            <p:nvPr/>
          </p:nvSpPr>
          <p:spPr bwMode="auto">
            <a:xfrm>
              <a:off x="7312026" y="4090987"/>
              <a:ext cx="22225" cy="1206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67" name="Rectangle 152"/>
            <p:cNvSpPr>
              <a:spLocks noChangeAspect="1" noChangeArrowheads="1"/>
            </p:cNvSpPr>
            <p:nvPr/>
          </p:nvSpPr>
          <p:spPr bwMode="auto">
            <a:xfrm>
              <a:off x="7339013" y="4090987"/>
              <a:ext cx="22225" cy="1206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68" name="Rectangle 153"/>
            <p:cNvSpPr>
              <a:spLocks noChangeAspect="1" noChangeArrowheads="1"/>
            </p:cNvSpPr>
            <p:nvPr/>
          </p:nvSpPr>
          <p:spPr bwMode="auto">
            <a:xfrm>
              <a:off x="7366001" y="4090987"/>
              <a:ext cx="23812" cy="1206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69" name="Rectangle 154"/>
            <p:cNvSpPr>
              <a:spLocks noChangeAspect="1" noChangeArrowheads="1"/>
            </p:cNvSpPr>
            <p:nvPr/>
          </p:nvSpPr>
          <p:spPr bwMode="auto">
            <a:xfrm>
              <a:off x="7394576" y="4090987"/>
              <a:ext cx="20637" cy="1206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70" name="Rectangle 155"/>
            <p:cNvSpPr>
              <a:spLocks noChangeAspect="1" noChangeArrowheads="1"/>
            </p:cNvSpPr>
            <p:nvPr/>
          </p:nvSpPr>
          <p:spPr bwMode="auto">
            <a:xfrm>
              <a:off x="7423151" y="4090987"/>
              <a:ext cx="22225" cy="12065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endParaRPr lang="ja-JP" altLang="en-US"/>
            </a:p>
          </p:txBody>
        </p:sp>
        <p:sp>
          <p:nvSpPr>
            <p:cNvPr id="9371" name="Rectangle 156"/>
            <p:cNvSpPr>
              <a:spLocks noChangeAspect="1" noChangeArrowheads="1"/>
            </p:cNvSpPr>
            <p:nvPr/>
          </p:nvSpPr>
          <p:spPr bwMode="auto">
            <a:xfrm>
              <a:off x="2474912" y="4562475"/>
              <a:ext cx="90488"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-2</a:t>
              </a:r>
              <a:endParaRPr lang="en-US" altLang="ja-JP" sz="800" b="1"/>
            </a:p>
          </p:txBody>
        </p:sp>
        <p:sp>
          <p:nvSpPr>
            <p:cNvPr id="9372" name="Rectangle 157"/>
            <p:cNvSpPr>
              <a:spLocks noChangeAspect="1" noChangeArrowheads="1"/>
            </p:cNvSpPr>
            <p:nvPr/>
          </p:nvSpPr>
          <p:spPr bwMode="auto">
            <a:xfrm>
              <a:off x="2474912" y="4300537"/>
              <a:ext cx="904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-1</a:t>
              </a:r>
              <a:endParaRPr lang="en-US" altLang="ja-JP" sz="800" b="1"/>
            </a:p>
          </p:txBody>
        </p:sp>
        <p:sp>
          <p:nvSpPr>
            <p:cNvPr id="9373" name="Rectangle 158"/>
            <p:cNvSpPr>
              <a:spLocks noChangeAspect="1" noChangeArrowheads="1"/>
            </p:cNvSpPr>
            <p:nvPr/>
          </p:nvSpPr>
          <p:spPr bwMode="auto">
            <a:xfrm>
              <a:off x="2501900" y="4037012"/>
              <a:ext cx="57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0</a:t>
              </a:r>
              <a:endParaRPr lang="en-US" altLang="ja-JP" sz="800" b="1"/>
            </a:p>
          </p:txBody>
        </p:sp>
        <p:sp>
          <p:nvSpPr>
            <p:cNvPr id="9374" name="Rectangle 159"/>
            <p:cNvSpPr>
              <a:spLocks noChangeAspect="1" noChangeArrowheads="1"/>
            </p:cNvSpPr>
            <p:nvPr/>
          </p:nvSpPr>
          <p:spPr bwMode="auto">
            <a:xfrm>
              <a:off x="2501900" y="3786187"/>
              <a:ext cx="57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1</a:t>
              </a:r>
              <a:endParaRPr lang="en-US" altLang="ja-JP" sz="800" b="1"/>
            </a:p>
          </p:txBody>
        </p:sp>
        <p:sp>
          <p:nvSpPr>
            <p:cNvPr id="9375" name="Rectangle 160"/>
            <p:cNvSpPr>
              <a:spLocks noChangeAspect="1" noChangeArrowheads="1"/>
            </p:cNvSpPr>
            <p:nvPr/>
          </p:nvSpPr>
          <p:spPr bwMode="auto">
            <a:xfrm>
              <a:off x="2501900" y="3521075"/>
              <a:ext cx="571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2</a:t>
              </a:r>
              <a:endParaRPr lang="en-US" altLang="ja-JP" sz="800" b="1"/>
            </a:p>
          </p:txBody>
        </p:sp>
        <p:sp>
          <p:nvSpPr>
            <p:cNvPr id="9376" name="Rectangle 161"/>
            <p:cNvSpPr>
              <a:spLocks noChangeAspect="1" noChangeArrowheads="1"/>
            </p:cNvSpPr>
            <p:nvPr/>
          </p:nvSpPr>
          <p:spPr bwMode="auto">
            <a:xfrm>
              <a:off x="2501900" y="3259137"/>
              <a:ext cx="57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3</a:t>
              </a:r>
              <a:endParaRPr lang="en-US" altLang="ja-JP" sz="800" b="1"/>
            </a:p>
          </p:txBody>
        </p:sp>
        <p:sp>
          <p:nvSpPr>
            <p:cNvPr id="9377" name="Rectangle 162"/>
            <p:cNvSpPr>
              <a:spLocks noChangeAspect="1" noChangeArrowheads="1"/>
            </p:cNvSpPr>
            <p:nvPr/>
          </p:nvSpPr>
          <p:spPr bwMode="auto">
            <a:xfrm>
              <a:off x="2501900" y="2995612"/>
              <a:ext cx="57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4</a:t>
              </a:r>
              <a:endParaRPr lang="en-US" altLang="ja-JP" sz="800" b="1"/>
            </a:p>
          </p:txBody>
        </p:sp>
        <p:sp>
          <p:nvSpPr>
            <p:cNvPr id="9378" name="Rectangle 163"/>
            <p:cNvSpPr>
              <a:spLocks noChangeAspect="1" noChangeArrowheads="1"/>
            </p:cNvSpPr>
            <p:nvPr/>
          </p:nvSpPr>
          <p:spPr bwMode="auto">
            <a:xfrm>
              <a:off x="3925887" y="4200525"/>
              <a:ext cx="2286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1375</a:t>
              </a:r>
              <a:endParaRPr lang="en-US" altLang="ja-JP" sz="800" b="1"/>
            </a:p>
          </p:txBody>
        </p:sp>
        <p:sp>
          <p:nvSpPr>
            <p:cNvPr id="9379" name="Rectangle 164"/>
            <p:cNvSpPr>
              <a:spLocks noChangeAspect="1" noChangeArrowheads="1"/>
            </p:cNvSpPr>
            <p:nvPr/>
          </p:nvSpPr>
          <p:spPr bwMode="auto">
            <a:xfrm>
              <a:off x="5308601" y="4200525"/>
              <a:ext cx="2286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2625</a:t>
              </a:r>
              <a:endParaRPr lang="en-US" altLang="ja-JP" sz="800" b="1"/>
            </a:p>
          </p:txBody>
        </p:sp>
        <p:sp>
          <p:nvSpPr>
            <p:cNvPr id="9380" name="Rectangle 165"/>
            <p:cNvSpPr>
              <a:spLocks noChangeAspect="1" noChangeArrowheads="1"/>
            </p:cNvSpPr>
            <p:nvPr/>
          </p:nvSpPr>
          <p:spPr bwMode="auto">
            <a:xfrm>
              <a:off x="6699251" y="4200525"/>
              <a:ext cx="2286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3875</a:t>
              </a:r>
              <a:endParaRPr lang="en-US" altLang="ja-JP" sz="800" b="1"/>
            </a:p>
          </p:txBody>
        </p:sp>
        <p:sp>
          <p:nvSpPr>
            <p:cNvPr id="9381" name="Freeform 166"/>
            <p:cNvSpPr>
              <a:spLocks noChangeAspect="1"/>
            </p:cNvSpPr>
            <p:nvPr/>
          </p:nvSpPr>
          <p:spPr bwMode="auto">
            <a:xfrm>
              <a:off x="2695575" y="2719387"/>
              <a:ext cx="23812" cy="1588"/>
            </a:xfrm>
            <a:custGeom>
              <a:avLst/>
              <a:gdLst>
                <a:gd name="T0" fmla="*/ 0 w 12"/>
                <a:gd name="T1" fmla="*/ 0 h 1588"/>
                <a:gd name="T2" fmla="*/ 2147483647 w 12"/>
                <a:gd name="T3" fmla="*/ 0 h 1588"/>
                <a:gd name="T4" fmla="*/ 2147483647 w 12"/>
                <a:gd name="T5" fmla="*/ 0 h 1588"/>
                <a:gd name="T6" fmla="*/ 0 60000 65536"/>
                <a:gd name="T7" fmla="*/ 0 60000 65536"/>
                <a:gd name="T8" fmla="*/ 0 60000 65536"/>
              </a:gdLst>
              <a:ahLst/>
              <a:cxnLst>
                <a:cxn ang="T6">
                  <a:pos x="T0" y="T1"/>
                </a:cxn>
                <a:cxn ang="T7">
                  <a:pos x="T2" y="T3"/>
                </a:cxn>
                <a:cxn ang="T8">
                  <a:pos x="T4" y="T5"/>
                </a:cxn>
              </a:cxnLst>
              <a:rect l="0" t="0" r="r" b="b"/>
              <a:pathLst>
                <a:path w="12" h="1588">
                  <a:moveTo>
                    <a:pt x="0" y="0"/>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82" name="Line 167"/>
            <p:cNvSpPr>
              <a:spLocks noChangeAspect="1" noChangeShapeType="1"/>
            </p:cNvSpPr>
            <p:nvPr/>
          </p:nvSpPr>
          <p:spPr bwMode="auto">
            <a:xfrm>
              <a:off x="2719387" y="2719387"/>
              <a:ext cx="22225"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83" name="Freeform 168"/>
            <p:cNvSpPr>
              <a:spLocks noChangeAspect="1"/>
            </p:cNvSpPr>
            <p:nvPr/>
          </p:nvSpPr>
          <p:spPr bwMode="auto">
            <a:xfrm>
              <a:off x="2741612" y="2719387"/>
              <a:ext cx="36513" cy="1588"/>
            </a:xfrm>
            <a:custGeom>
              <a:avLst/>
              <a:gdLst>
                <a:gd name="T0" fmla="*/ 0 w 18"/>
                <a:gd name="T1" fmla="*/ 0 h 1588"/>
                <a:gd name="T2" fmla="*/ 2147483647 w 18"/>
                <a:gd name="T3" fmla="*/ 0 h 1588"/>
                <a:gd name="T4" fmla="*/ 2147483647 w 18"/>
                <a:gd name="T5" fmla="*/ 0 h 1588"/>
                <a:gd name="T6" fmla="*/ 0 60000 65536"/>
                <a:gd name="T7" fmla="*/ 0 60000 65536"/>
                <a:gd name="T8" fmla="*/ 0 60000 65536"/>
              </a:gdLst>
              <a:ahLst/>
              <a:cxnLst>
                <a:cxn ang="T6">
                  <a:pos x="T0" y="T1"/>
                </a:cxn>
                <a:cxn ang="T7">
                  <a:pos x="T2" y="T3"/>
                </a:cxn>
                <a:cxn ang="T8">
                  <a:pos x="T4" y="T5"/>
                </a:cxn>
              </a:cxnLst>
              <a:rect l="0" t="0" r="r" b="b"/>
              <a:pathLst>
                <a:path w="18" h="1588">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84" name="Line 169"/>
            <p:cNvSpPr>
              <a:spLocks noChangeAspect="1" noChangeShapeType="1"/>
            </p:cNvSpPr>
            <p:nvPr/>
          </p:nvSpPr>
          <p:spPr bwMode="auto">
            <a:xfrm>
              <a:off x="2778125" y="2719387"/>
              <a:ext cx="22225"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85" name="Line 170"/>
            <p:cNvSpPr>
              <a:spLocks noChangeAspect="1" noChangeShapeType="1"/>
            </p:cNvSpPr>
            <p:nvPr/>
          </p:nvSpPr>
          <p:spPr bwMode="auto">
            <a:xfrm>
              <a:off x="2800350" y="2719387"/>
              <a:ext cx="23812"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86" name="Freeform 171"/>
            <p:cNvSpPr>
              <a:spLocks noChangeAspect="1"/>
            </p:cNvSpPr>
            <p:nvPr/>
          </p:nvSpPr>
          <p:spPr bwMode="auto">
            <a:xfrm>
              <a:off x="2824162" y="2719387"/>
              <a:ext cx="34925" cy="1588"/>
            </a:xfrm>
            <a:custGeom>
              <a:avLst/>
              <a:gdLst>
                <a:gd name="T0" fmla="*/ 0 w 18"/>
                <a:gd name="T1" fmla="*/ 0 h 1588"/>
                <a:gd name="T2" fmla="*/ 2147483647 w 18"/>
                <a:gd name="T3" fmla="*/ 0 h 1588"/>
                <a:gd name="T4" fmla="*/ 2147483647 w 18"/>
                <a:gd name="T5" fmla="*/ 0 h 1588"/>
                <a:gd name="T6" fmla="*/ 0 60000 65536"/>
                <a:gd name="T7" fmla="*/ 0 60000 65536"/>
                <a:gd name="T8" fmla="*/ 0 60000 65536"/>
              </a:gdLst>
              <a:ahLst/>
              <a:cxnLst>
                <a:cxn ang="T6">
                  <a:pos x="T0" y="T1"/>
                </a:cxn>
                <a:cxn ang="T7">
                  <a:pos x="T2" y="T3"/>
                </a:cxn>
                <a:cxn ang="T8">
                  <a:pos x="T4" y="T5"/>
                </a:cxn>
              </a:cxnLst>
              <a:rect l="0" t="0" r="r" b="b"/>
              <a:pathLst>
                <a:path w="18" h="1588">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87" name="Line 172"/>
            <p:cNvSpPr>
              <a:spLocks noChangeAspect="1" noChangeShapeType="1"/>
            </p:cNvSpPr>
            <p:nvPr/>
          </p:nvSpPr>
          <p:spPr bwMode="auto">
            <a:xfrm>
              <a:off x="2859087" y="2719387"/>
              <a:ext cx="23813"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88" name="Line 173"/>
            <p:cNvSpPr>
              <a:spLocks noChangeAspect="1" noChangeShapeType="1"/>
            </p:cNvSpPr>
            <p:nvPr/>
          </p:nvSpPr>
          <p:spPr bwMode="auto">
            <a:xfrm>
              <a:off x="2882900" y="2719387"/>
              <a:ext cx="22225"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89" name="Freeform 174"/>
            <p:cNvSpPr>
              <a:spLocks noChangeAspect="1"/>
            </p:cNvSpPr>
            <p:nvPr/>
          </p:nvSpPr>
          <p:spPr bwMode="auto">
            <a:xfrm>
              <a:off x="2905125" y="2719387"/>
              <a:ext cx="36512" cy="1588"/>
            </a:xfrm>
            <a:custGeom>
              <a:avLst/>
              <a:gdLst>
                <a:gd name="T0" fmla="*/ 0 w 18"/>
                <a:gd name="T1" fmla="*/ 0 h 1588"/>
                <a:gd name="T2" fmla="*/ 2147483647 w 18"/>
                <a:gd name="T3" fmla="*/ 0 h 1588"/>
                <a:gd name="T4" fmla="*/ 2147483647 w 18"/>
                <a:gd name="T5" fmla="*/ 0 h 1588"/>
                <a:gd name="T6" fmla="*/ 0 60000 65536"/>
                <a:gd name="T7" fmla="*/ 0 60000 65536"/>
                <a:gd name="T8" fmla="*/ 0 60000 65536"/>
              </a:gdLst>
              <a:ahLst/>
              <a:cxnLst>
                <a:cxn ang="T6">
                  <a:pos x="T0" y="T1"/>
                </a:cxn>
                <a:cxn ang="T7">
                  <a:pos x="T2" y="T3"/>
                </a:cxn>
                <a:cxn ang="T8">
                  <a:pos x="T4" y="T5"/>
                </a:cxn>
              </a:cxnLst>
              <a:rect l="0" t="0" r="r" b="b"/>
              <a:pathLst>
                <a:path w="18" h="1588">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90" name="Line 175"/>
            <p:cNvSpPr>
              <a:spLocks noChangeAspect="1" noChangeShapeType="1"/>
            </p:cNvSpPr>
            <p:nvPr/>
          </p:nvSpPr>
          <p:spPr bwMode="auto">
            <a:xfrm>
              <a:off x="2941637" y="2719387"/>
              <a:ext cx="22225"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91" name="Line 176"/>
            <p:cNvSpPr>
              <a:spLocks noChangeAspect="1" noChangeShapeType="1"/>
            </p:cNvSpPr>
            <p:nvPr/>
          </p:nvSpPr>
          <p:spPr bwMode="auto">
            <a:xfrm>
              <a:off x="2963862" y="2719387"/>
              <a:ext cx="23813"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92" name="Freeform 177"/>
            <p:cNvSpPr>
              <a:spLocks noChangeAspect="1"/>
            </p:cNvSpPr>
            <p:nvPr/>
          </p:nvSpPr>
          <p:spPr bwMode="auto">
            <a:xfrm>
              <a:off x="2987675" y="2719387"/>
              <a:ext cx="36512" cy="1588"/>
            </a:xfrm>
            <a:custGeom>
              <a:avLst/>
              <a:gdLst>
                <a:gd name="T0" fmla="*/ 0 w 18"/>
                <a:gd name="T1" fmla="*/ 0 h 1588"/>
                <a:gd name="T2" fmla="*/ 2147483647 w 18"/>
                <a:gd name="T3" fmla="*/ 0 h 1588"/>
                <a:gd name="T4" fmla="*/ 2147483647 w 18"/>
                <a:gd name="T5" fmla="*/ 0 h 1588"/>
                <a:gd name="T6" fmla="*/ 0 60000 65536"/>
                <a:gd name="T7" fmla="*/ 0 60000 65536"/>
                <a:gd name="T8" fmla="*/ 0 60000 65536"/>
              </a:gdLst>
              <a:ahLst/>
              <a:cxnLst>
                <a:cxn ang="T6">
                  <a:pos x="T0" y="T1"/>
                </a:cxn>
                <a:cxn ang="T7">
                  <a:pos x="T2" y="T3"/>
                </a:cxn>
                <a:cxn ang="T8">
                  <a:pos x="T4" y="T5"/>
                </a:cxn>
              </a:cxnLst>
              <a:rect l="0" t="0" r="r" b="b"/>
              <a:pathLst>
                <a:path w="18" h="1588">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93" name="Line 178"/>
            <p:cNvSpPr>
              <a:spLocks noChangeAspect="1" noChangeShapeType="1"/>
            </p:cNvSpPr>
            <p:nvPr/>
          </p:nvSpPr>
          <p:spPr bwMode="auto">
            <a:xfrm>
              <a:off x="3024187" y="2719387"/>
              <a:ext cx="22225"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94" name="Freeform 179"/>
            <p:cNvSpPr>
              <a:spLocks noChangeAspect="1"/>
            </p:cNvSpPr>
            <p:nvPr/>
          </p:nvSpPr>
          <p:spPr bwMode="auto">
            <a:xfrm>
              <a:off x="3046412" y="2719387"/>
              <a:ext cx="36513" cy="1588"/>
            </a:xfrm>
            <a:custGeom>
              <a:avLst/>
              <a:gdLst>
                <a:gd name="T0" fmla="*/ 0 w 18"/>
                <a:gd name="T1" fmla="*/ 0 h 1588"/>
                <a:gd name="T2" fmla="*/ 2147483647 w 18"/>
                <a:gd name="T3" fmla="*/ 0 h 1588"/>
                <a:gd name="T4" fmla="*/ 2147483647 w 18"/>
                <a:gd name="T5" fmla="*/ 0 h 1588"/>
                <a:gd name="T6" fmla="*/ 0 60000 65536"/>
                <a:gd name="T7" fmla="*/ 0 60000 65536"/>
                <a:gd name="T8" fmla="*/ 0 60000 65536"/>
              </a:gdLst>
              <a:ahLst/>
              <a:cxnLst>
                <a:cxn ang="T6">
                  <a:pos x="T0" y="T1"/>
                </a:cxn>
                <a:cxn ang="T7">
                  <a:pos x="T2" y="T3"/>
                </a:cxn>
                <a:cxn ang="T8">
                  <a:pos x="T4" y="T5"/>
                </a:cxn>
              </a:cxnLst>
              <a:rect l="0" t="0" r="r" b="b"/>
              <a:pathLst>
                <a:path w="18" h="1588">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95" name="Line 180"/>
            <p:cNvSpPr>
              <a:spLocks noChangeAspect="1" noChangeShapeType="1"/>
            </p:cNvSpPr>
            <p:nvPr/>
          </p:nvSpPr>
          <p:spPr bwMode="auto">
            <a:xfrm>
              <a:off x="3082925" y="2719387"/>
              <a:ext cx="22225"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96" name="Line 181"/>
            <p:cNvSpPr>
              <a:spLocks noChangeAspect="1" noChangeShapeType="1"/>
            </p:cNvSpPr>
            <p:nvPr/>
          </p:nvSpPr>
          <p:spPr bwMode="auto">
            <a:xfrm>
              <a:off x="3105150" y="2719387"/>
              <a:ext cx="23812"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97" name="Freeform 182"/>
            <p:cNvSpPr>
              <a:spLocks noChangeAspect="1"/>
            </p:cNvSpPr>
            <p:nvPr/>
          </p:nvSpPr>
          <p:spPr bwMode="auto">
            <a:xfrm>
              <a:off x="3128962" y="2719387"/>
              <a:ext cx="36513" cy="1588"/>
            </a:xfrm>
            <a:custGeom>
              <a:avLst/>
              <a:gdLst>
                <a:gd name="T0" fmla="*/ 0 w 18"/>
                <a:gd name="T1" fmla="*/ 0 h 1588"/>
                <a:gd name="T2" fmla="*/ 2147483647 w 18"/>
                <a:gd name="T3" fmla="*/ 0 h 1588"/>
                <a:gd name="T4" fmla="*/ 2147483647 w 18"/>
                <a:gd name="T5" fmla="*/ 0 h 1588"/>
                <a:gd name="T6" fmla="*/ 0 60000 65536"/>
                <a:gd name="T7" fmla="*/ 0 60000 65536"/>
                <a:gd name="T8" fmla="*/ 0 60000 65536"/>
              </a:gdLst>
              <a:ahLst/>
              <a:cxnLst>
                <a:cxn ang="T6">
                  <a:pos x="T0" y="T1"/>
                </a:cxn>
                <a:cxn ang="T7">
                  <a:pos x="T2" y="T3"/>
                </a:cxn>
                <a:cxn ang="T8">
                  <a:pos x="T4" y="T5"/>
                </a:cxn>
              </a:cxnLst>
              <a:rect l="0" t="0" r="r" b="b"/>
              <a:pathLst>
                <a:path w="18" h="1588">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398" name="Line 183"/>
            <p:cNvSpPr>
              <a:spLocks noChangeAspect="1" noChangeShapeType="1"/>
            </p:cNvSpPr>
            <p:nvPr/>
          </p:nvSpPr>
          <p:spPr bwMode="auto">
            <a:xfrm>
              <a:off x="3165475" y="2719387"/>
              <a:ext cx="22225"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399" name="Line 184"/>
            <p:cNvSpPr>
              <a:spLocks noChangeAspect="1" noChangeShapeType="1"/>
            </p:cNvSpPr>
            <p:nvPr/>
          </p:nvSpPr>
          <p:spPr bwMode="auto">
            <a:xfrm>
              <a:off x="3187700" y="2719387"/>
              <a:ext cx="22225"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00" name="Freeform 185"/>
            <p:cNvSpPr>
              <a:spLocks noChangeAspect="1"/>
            </p:cNvSpPr>
            <p:nvPr/>
          </p:nvSpPr>
          <p:spPr bwMode="auto">
            <a:xfrm>
              <a:off x="3209925" y="2719387"/>
              <a:ext cx="36512" cy="1588"/>
            </a:xfrm>
            <a:custGeom>
              <a:avLst/>
              <a:gdLst>
                <a:gd name="T0" fmla="*/ 0 w 18"/>
                <a:gd name="T1" fmla="*/ 0 h 1588"/>
                <a:gd name="T2" fmla="*/ 2147483647 w 18"/>
                <a:gd name="T3" fmla="*/ 0 h 1588"/>
                <a:gd name="T4" fmla="*/ 2147483647 w 18"/>
                <a:gd name="T5" fmla="*/ 0 h 1588"/>
                <a:gd name="T6" fmla="*/ 0 60000 65536"/>
                <a:gd name="T7" fmla="*/ 0 60000 65536"/>
                <a:gd name="T8" fmla="*/ 0 60000 65536"/>
              </a:gdLst>
              <a:ahLst/>
              <a:cxnLst>
                <a:cxn ang="T6">
                  <a:pos x="T0" y="T1"/>
                </a:cxn>
                <a:cxn ang="T7">
                  <a:pos x="T2" y="T3"/>
                </a:cxn>
                <a:cxn ang="T8">
                  <a:pos x="T4" y="T5"/>
                </a:cxn>
              </a:cxnLst>
              <a:rect l="0" t="0" r="r" b="b"/>
              <a:pathLst>
                <a:path w="18" h="1588">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01" name="Line 186"/>
            <p:cNvSpPr>
              <a:spLocks noChangeAspect="1" noChangeShapeType="1"/>
            </p:cNvSpPr>
            <p:nvPr/>
          </p:nvSpPr>
          <p:spPr bwMode="auto">
            <a:xfrm>
              <a:off x="3246437" y="2719387"/>
              <a:ext cx="23813" cy="158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02" name="Freeform 187"/>
            <p:cNvSpPr>
              <a:spLocks noChangeAspect="1"/>
            </p:cNvSpPr>
            <p:nvPr/>
          </p:nvSpPr>
          <p:spPr bwMode="auto">
            <a:xfrm>
              <a:off x="3270250" y="2719387"/>
              <a:ext cx="22225" cy="1588"/>
            </a:xfrm>
            <a:custGeom>
              <a:avLst/>
              <a:gdLst>
                <a:gd name="T0" fmla="*/ 0 w 12"/>
                <a:gd name="T1" fmla="*/ 0 h 1588"/>
                <a:gd name="T2" fmla="*/ 2147483647 w 12"/>
                <a:gd name="T3" fmla="*/ 0 h 1588"/>
                <a:gd name="T4" fmla="*/ 2147483647 w 12"/>
                <a:gd name="T5" fmla="*/ 0 h 1588"/>
                <a:gd name="T6" fmla="*/ 0 60000 65536"/>
                <a:gd name="T7" fmla="*/ 0 60000 65536"/>
                <a:gd name="T8" fmla="*/ 0 60000 65536"/>
              </a:gdLst>
              <a:ahLst/>
              <a:cxnLst>
                <a:cxn ang="T6">
                  <a:pos x="T0" y="T1"/>
                </a:cxn>
                <a:cxn ang="T7">
                  <a:pos x="T2" y="T3"/>
                </a:cxn>
                <a:cxn ang="T8">
                  <a:pos x="T4" y="T5"/>
                </a:cxn>
              </a:cxnLst>
              <a:rect l="0" t="0" r="r" b="b"/>
              <a:pathLst>
                <a:path w="12" h="1588">
                  <a:moveTo>
                    <a:pt x="0" y="0"/>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03" name="Freeform 188"/>
            <p:cNvSpPr>
              <a:spLocks noChangeAspect="1"/>
            </p:cNvSpPr>
            <p:nvPr/>
          </p:nvSpPr>
          <p:spPr bwMode="auto">
            <a:xfrm>
              <a:off x="3292475" y="2719387"/>
              <a:ext cx="36512" cy="71438"/>
            </a:xfrm>
            <a:custGeom>
              <a:avLst/>
              <a:gdLst>
                <a:gd name="T0" fmla="*/ 0 w 18"/>
                <a:gd name="T1" fmla="*/ 0 h 36"/>
                <a:gd name="T2" fmla="*/ 2147483647 w 18"/>
                <a:gd name="T3" fmla="*/ 2147483647 h 36"/>
                <a:gd name="T4" fmla="*/ 2147483647 w 18"/>
                <a:gd name="T5" fmla="*/ 2147483647 h 36"/>
                <a:gd name="T6" fmla="*/ 2147483647 w 18"/>
                <a:gd name="T7" fmla="*/ 2147483647 h 36"/>
                <a:gd name="T8" fmla="*/ 2147483647 w 18"/>
                <a:gd name="T9" fmla="*/ 2147483647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36">
                  <a:moveTo>
                    <a:pt x="0" y="0"/>
                  </a:moveTo>
                  <a:lnTo>
                    <a:pt x="6" y="6"/>
                  </a:lnTo>
                  <a:lnTo>
                    <a:pt x="6" y="18"/>
                  </a:lnTo>
                  <a:lnTo>
                    <a:pt x="12" y="30"/>
                  </a:lnTo>
                  <a:lnTo>
                    <a:pt x="18" y="3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04" name="Freeform 189"/>
            <p:cNvSpPr>
              <a:spLocks noChangeAspect="1"/>
            </p:cNvSpPr>
            <p:nvPr/>
          </p:nvSpPr>
          <p:spPr bwMode="auto">
            <a:xfrm>
              <a:off x="3328987" y="2790825"/>
              <a:ext cx="22225" cy="0"/>
            </a:xfrm>
            <a:custGeom>
              <a:avLst/>
              <a:gdLst>
                <a:gd name="T0" fmla="*/ 0 w 12"/>
                <a:gd name="T1" fmla="*/ 2147483647 w 12"/>
                <a:gd name="T2" fmla="*/ 2147483647 w 12"/>
                <a:gd name="T3" fmla="*/ 0 60000 65536"/>
                <a:gd name="T4" fmla="*/ 0 60000 65536"/>
                <a:gd name="T5" fmla="*/ 0 60000 65536"/>
              </a:gdLst>
              <a:ahLst/>
              <a:cxnLst>
                <a:cxn ang="T3">
                  <a:pos x="T0" y="0"/>
                </a:cxn>
                <a:cxn ang="T4">
                  <a:pos x="T1" y="0"/>
                </a:cxn>
                <a:cxn ang="T5">
                  <a:pos x="T2" y="0"/>
                </a:cxn>
              </a:cxnLst>
              <a:rect l="0" t="0" r="r" b="b"/>
              <a:pathLst>
                <a:path w="12">
                  <a:moveTo>
                    <a:pt x="0" y="0"/>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05" name="Line 190"/>
            <p:cNvSpPr>
              <a:spLocks noChangeAspect="1" noChangeShapeType="1"/>
            </p:cNvSpPr>
            <p:nvPr/>
          </p:nvSpPr>
          <p:spPr bwMode="auto">
            <a:xfrm>
              <a:off x="3351212" y="2790825"/>
              <a:ext cx="2381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06" name="Freeform 191"/>
            <p:cNvSpPr>
              <a:spLocks noChangeAspect="1"/>
            </p:cNvSpPr>
            <p:nvPr/>
          </p:nvSpPr>
          <p:spPr bwMode="auto">
            <a:xfrm>
              <a:off x="3375025" y="2790825"/>
              <a:ext cx="36512" cy="0"/>
            </a:xfrm>
            <a:custGeom>
              <a:avLst/>
              <a:gdLst>
                <a:gd name="T0" fmla="*/ 0 w 18"/>
                <a:gd name="T1" fmla="*/ 2147483647 w 18"/>
                <a:gd name="T2" fmla="*/ 2147483647 w 18"/>
                <a:gd name="T3" fmla="*/ 0 60000 65536"/>
                <a:gd name="T4" fmla="*/ 0 60000 65536"/>
                <a:gd name="T5" fmla="*/ 0 60000 65536"/>
              </a:gdLst>
              <a:ahLst/>
              <a:cxnLst>
                <a:cxn ang="T3">
                  <a:pos x="T0" y="0"/>
                </a:cxn>
                <a:cxn ang="T4">
                  <a:pos x="T1" y="0"/>
                </a:cxn>
                <a:cxn ang="T5">
                  <a:pos x="T2" y="0"/>
                </a:cxn>
              </a:cxnLst>
              <a:rect l="0" t="0" r="r" b="b"/>
              <a:pathLst>
                <a:path w="18">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07" name="Line 192"/>
            <p:cNvSpPr>
              <a:spLocks noChangeAspect="1" noChangeShapeType="1"/>
            </p:cNvSpPr>
            <p:nvPr/>
          </p:nvSpPr>
          <p:spPr bwMode="auto">
            <a:xfrm>
              <a:off x="3411537" y="2790825"/>
              <a:ext cx="222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08" name="Freeform 193"/>
            <p:cNvSpPr>
              <a:spLocks noChangeAspect="1"/>
            </p:cNvSpPr>
            <p:nvPr/>
          </p:nvSpPr>
          <p:spPr bwMode="auto">
            <a:xfrm>
              <a:off x="3433762" y="2790825"/>
              <a:ext cx="36513" cy="0"/>
            </a:xfrm>
            <a:custGeom>
              <a:avLst/>
              <a:gdLst>
                <a:gd name="T0" fmla="*/ 0 w 18"/>
                <a:gd name="T1" fmla="*/ 2147483647 w 18"/>
                <a:gd name="T2" fmla="*/ 2147483647 w 18"/>
                <a:gd name="T3" fmla="*/ 0 60000 65536"/>
                <a:gd name="T4" fmla="*/ 0 60000 65536"/>
                <a:gd name="T5" fmla="*/ 0 60000 65536"/>
              </a:gdLst>
              <a:ahLst/>
              <a:cxnLst>
                <a:cxn ang="T3">
                  <a:pos x="T0" y="0"/>
                </a:cxn>
                <a:cxn ang="T4">
                  <a:pos x="T1" y="0"/>
                </a:cxn>
                <a:cxn ang="T5">
                  <a:pos x="T2" y="0"/>
                </a:cxn>
              </a:cxnLst>
              <a:rect l="0" t="0" r="r" b="b"/>
              <a:pathLst>
                <a:path w="18">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09" name="Line 194"/>
            <p:cNvSpPr>
              <a:spLocks noChangeAspect="1" noChangeShapeType="1"/>
            </p:cNvSpPr>
            <p:nvPr/>
          </p:nvSpPr>
          <p:spPr bwMode="auto">
            <a:xfrm>
              <a:off x="3470275" y="2790825"/>
              <a:ext cx="222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10" name="Line 195"/>
            <p:cNvSpPr>
              <a:spLocks noChangeAspect="1" noChangeShapeType="1"/>
            </p:cNvSpPr>
            <p:nvPr/>
          </p:nvSpPr>
          <p:spPr bwMode="auto">
            <a:xfrm>
              <a:off x="3492500" y="2790825"/>
              <a:ext cx="2381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11" name="Freeform 196"/>
            <p:cNvSpPr>
              <a:spLocks noChangeAspect="1"/>
            </p:cNvSpPr>
            <p:nvPr/>
          </p:nvSpPr>
          <p:spPr bwMode="auto">
            <a:xfrm>
              <a:off x="3516312" y="2790825"/>
              <a:ext cx="34925" cy="0"/>
            </a:xfrm>
            <a:custGeom>
              <a:avLst/>
              <a:gdLst>
                <a:gd name="T0" fmla="*/ 0 w 18"/>
                <a:gd name="T1" fmla="*/ 2147483647 w 18"/>
                <a:gd name="T2" fmla="*/ 2147483647 w 18"/>
                <a:gd name="T3" fmla="*/ 0 60000 65536"/>
                <a:gd name="T4" fmla="*/ 0 60000 65536"/>
                <a:gd name="T5" fmla="*/ 0 60000 65536"/>
              </a:gdLst>
              <a:ahLst/>
              <a:cxnLst>
                <a:cxn ang="T3">
                  <a:pos x="T0" y="0"/>
                </a:cxn>
                <a:cxn ang="T4">
                  <a:pos x="T1" y="0"/>
                </a:cxn>
                <a:cxn ang="T5">
                  <a:pos x="T2" y="0"/>
                </a:cxn>
              </a:cxnLst>
              <a:rect l="0" t="0" r="r" b="b"/>
              <a:pathLst>
                <a:path w="18">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12" name="Line 197"/>
            <p:cNvSpPr>
              <a:spLocks noChangeAspect="1" noChangeShapeType="1"/>
            </p:cNvSpPr>
            <p:nvPr/>
          </p:nvSpPr>
          <p:spPr bwMode="auto">
            <a:xfrm>
              <a:off x="3551237" y="2790825"/>
              <a:ext cx="2381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13" name="Line 198"/>
            <p:cNvSpPr>
              <a:spLocks noChangeAspect="1" noChangeShapeType="1"/>
            </p:cNvSpPr>
            <p:nvPr/>
          </p:nvSpPr>
          <p:spPr bwMode="auto">
            <a:xfrm>
              <a:off x="3575050" y="2790825"/>
              <a:ext cx="222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14" name="Freeform 199"/>
            <p:cNvSpPr>
              <a:spLocks noChangeAspect="1"/>
            </p:cNvSpPr>
            <p:nvPr/>
          </p:nvSpPr>
          <p:spPr bwMode="auto">
            <a:xfrm>
              <a:off x="3597275" y="2790825"/>
              <a:ext cx="36512" cy="0"/>
            </a:xfrm>
            <a:custGeom>
              <a:avLst/>
              <a:gdLst>
                <a:gd name="T0" fmla="*/ 0 w 18"/>
                <a:gd name="T1" fmla="*/ 2147483647 w 18"/>
                <a:gd name="T2" fmla="*/ 2147483647 w 18"/>
                <a:gd name="T3" fmla="*/ 0 60000 65536"/>
                <a:gd name="T4" fmla="*/ 0 60000 65536"/>
                <a:gd name="T5" fmla="*/ 0 60000 65536"/>
              </a:gdLst>
              <a:ahLst/>
              <a:cxnLst>
                <a:cxn ang="T3">
                  <a:pos x="T0" y="0"/>
                </a:cxn>
                <a:cxn ang="T4">
                  <a:pos x="T1" y="0"/>
                </a:cxn>
                <a:cxn ang="T5">
                  <a:pos x="T2" y="0"/>
                </a:cxn>
              </a:cxnLst>
              <a:rect l="0" t="0" r="r" b="b"/>
              <a:pathLst>
                <a:path w="18">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15" name="Freeform 200"/>
            <p:cNvSpPr>
              <a:spLocks noChangeAspect="1"/>
            </p:cNvSpPr>
            <p:nvPr/>
          </p:nvSpPr>
          <p:spPr bwMode="auto">
            <a:xfrm>
              <a:off x="3633787" y="2719387"/>
              <a:ext cx="23813" cy="71438"/>
            </a:xfrm>
            <a:custGeom>
              <a:avLst/>
              <a:gdLst>
                <a:gd name="T0" fmla="*/ 0 w 12"/>
                <a:gd name="T1" fmla="*/ 2147483647 h 36"/>
                <a:gd name="T2" fmla="*/ 2147483647 w 12"/>
                <a:gd name="T3" fmla="*/ 2147483647 h 36"/>
                <a:gd name="T4" fmla="*/ 2147483647 w 12"/>
                <a:gd name="T5" fmla="*/ 2147483647 h 36"/>
                <a:gd name="T6" fmla="*/ 2147483647 w 12"/>
                <a:gd name="T7" fmla="*/ 2147483647 h 36"/>
                <a:gd name="T8" fmla="*/ 2147483647 w 12"/>
                <a:gd name="T9" fmla="*/ 0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36">
                  <a:moveTo>
                    <a:pt x="0" y="36"/>
                  </a:moveTo>
                  <a:lnTo>
                    <a:pt x="6" y="30"/>
                  </a:lnTo>
                  <a:lnTo>
                    <a:pt x="6" y="18"/>
                  </a:lnTo>
                  <a:lnTo>
                    <a:pt x="12" y="6"/>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16" name="Freeform 201"/>
            <p:cNvSpPr>
              <a:spLocks noChangeAspect="1"/>
            </p:cNvSpPr>
            <p:nvPr/>
          </p:nvSpPr>
          <p:spPr bwMode="auto">
            <a:xfrm>
              <a:off x="3657600" y="2695575"/>
              <a:ext cx="22225" cy="23812"/>
            </a:xfrm>
            <a:custGeom>
              <a:avLst/>
              <a:gdLst>
                <a:gd name="T0" fmla="*/ 0 w 12"/>
                <a:gd name="T1" fmla="*/ 2147483647 h 12"/>
                <a:gd name="T2" fmla="*/ 2147483647 w 12"/>
                <a:gd name="T3" fmla="*/ 2147483647 h 12"/>
                <a:gd name="T4" fmla="*/ 2147483647 w 12"/>
                <a:gd name="T5" fmla="*/ 0 h 12"/>
                <a:gd name="T6" fmla="*/ 0 60000 65536"/>
                <a:gd name="T7" fmla="*/ 0 60000 65536"/>
                <a:gd name="T8" fmla="*/ 0 60000 65536"/>
              </a:gdLst>
              <a:ahLst/>
              <a:cxnLst>
                <a:cxn ang="T6">
                  <a:pos x="T0" y="T1"/>
                </a:cxn>
                <a:cxn ang="T7">
                  <a:pos x="T2" y="T3"/>
                </a:cxn>
                <a:cxn ang="T8">
                  <a:pos x="T4" y="T5"/>
                </a:cxn>
              </a:cxnLst>
              <a:rect l="0" t="0" r="r" b="b"/>
              <a:pathLst>
                <a:path w="12" h="12">
                  <a:moveTo>
                    <a:pt x="0" y="12"/>
                  </a:moveTo>
                  <a:lnTo>
                    <a:pt x="6" y="6"/>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17" name="Freeform 202"/>
            <p:cNvSpPr>
              <a:spLocks noChangeAspect="1"/>
            </p:cNvSpPr>
            <p:nvPr/>
          </p:nvSpPr>
          <p:spPr bwMode="auto">
            <a:xfrm>
              <a:off x="3679825" y="2695575"/>
              <a:ext cx="36512" cy="1587"/>
            </a:xfrm>
            <a:custGeom>
              <a:avLst/>
              <a:gdLst>
                <a:gd name="T0" fmla="*/ 0 w 18"/>
                <a:gd name="T1" fmla="*/ 0 h 1587"/>
                <a:gd name="T2" fmla="*/ 2147483647 w 18"/>
                <a:gd name="T3" fmla="*/ 0 h 1587"/>
                <a:gd name="T4" fmla="*/ 2147483647 w 18"/>
                <a:gd name="T5" fmla="*/ 0 h 1587"/>
                <a:gd name="T6" fmla="*/ 0 60000 65536"/>
                <a:gd name="T7" fmla="*/ 0 60000 65536"/>
                <a:gd name="T8" fmla="*/ 0 60000 65536"/>
              </a:gdLst>
              <a:ahLst/>
              <a:cxnLst>
                <a:cxn ang="T6">
                  <a:pos x="T0" y="T1"/>
                </a:cxn>
                <a:cxn ang="T7">
                  <a:pos x="T2" y="T3"/>
                </a:cxn>
                <a:cxn ang="T8">
                  <a:pos x="T4" y="T5"/>
                </a:cxn>
              </a:cxnLst>
              <a:rect l="0" t="0" r="r" b="b"/>
              <a:pathLst>
                <a:path w="18" h="1587">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18" name="Line 203"/>
            <p:cNvSpPr>
              <a:spLocks noChangeAspect="1" noChangeShapeType="1"/>
            </p:cNvSpPr>
            <p:nvPr/>
          </p:nvSpPr>
          <p:spPr bwMode="auto">
            <a:xfrm>
              <a:off x="3716337" y="2695575"/>
              <a:ext cx="22225"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19" name="Freeform 204"/>
            <p:cNvSpPr>
              <a:spLocks noChangeAspect="1"/>
            </p:cNvSpPr>
            <p:nvPr/>
          </p:nvSpPr>
          <p:spPr bwMode="auto">
            <a:xfrm>
              <a:off x="3738562" y="2695575"/>
              <a:ext cx="36513" cy="1587"/>
            </a:xfrm>
            <a:custGeom>
              <a:avLst/>
              <a:gdLst>
                <a:gd name="T0" fmla="*/ 0 w 18"/>
                <a:gd name="T1" fmla="*/ 0 h 1587"/>
                <a:gd name="T2" fmla="*/ 2147483647 w 18"/>
                <a:gd name="T3" fmla="*/ 0 h 1587"/>
                <a:gd name="T4" fmla="*/ 2147483647 w 18"/>
                <a:gd name="T5" fmla="*/ 0 h 1587"/>
                <a:gd name="T6" fmla="*/ 0 60000 65536"/>
                <a:gd name="T7" fmla="*/ 0 60000 65536"/>
                <a:gd name="T8" fmla="*/ 0 60000 65536"/>
              </a:gdLst>
              <a:ahLst/>
              <a:cxnLst>
                <a:cxn ang="T6">
                  <a:pos x="T0" y="T1"/>
                </a:cxn>
                <a:cxn ang="T7">
                  <a:pos x="T2" y="T3"/>
                </a:cxn>
                <a:cxn ang="T8">
                  <a:pos x="T4" y="T5"/>
                </a:cxn>
              </a:cxnLst>
              <a:rect l="0" t="0" r="r" b="b"/>
              <a:pathLst>
                <a:path w="18" h="1587">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20" name="Line 205"/>
            <p:cNvSpPr>
              <a:spLocks noChangeAspect="1" noChangeShapeType="1"/>
            </p:cNvSpPr>
            <p:nvPr/>
          </p:nvSpPr>
          <p:spPr bwMode="auto">
            <a:xfrm>
              <a:off x="3775075" y="2695575"/>
              <a:ext cx="22225"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21" name="Line 206"/>
            <p:cNvSpPr>
              <a:spLocks noChangeAspect="1" noChangeShapeType="1"/>
            </p:cNvSpPr>
            <p:nvPr/>
          </p:nvSpPr>
          <p:spPr bwMode="auto">
            <a:xfrm>
              <a:off x="3797300" y="2695575"/>
              <a:ext cx="23812"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22" name="Freeform 207"/>
            <p:cNvSpPr>
              <a:spLocks noChangeAspect="1"/>
            </p:cNvSpPr>
            <p:nvPr/>
          </p:nvSpPr>
          <p:spPr bwMode="auto">
            <a:xfrm>
              <a:off x="3821112" y="2695575"/>
              <a:ext cx="36513" cy="1587"/>
            </a:xfrm>
            <a:custGeom>
              <a:avLst/>
              <a:gdLst>
                <a:gd name="T0" fmla="*/ 0 w 18"/>
                <a:gd name="T1" fmla="*/ 0 h 1587"/>
                <a:gd name="T2" fmla="*/ 2147483647 w 18"/>
                <a:gd name="T3" fmla="*/ 0 h 1587"/>
                <a:gd name="T4" fmla="*/ 2147483647 w 18"/>
                <a:gd name="T5" fmla="*/ 0 h 1587"/>
                <a:gd name="T6" fmla="*/ 0 60000 65536"/>
                <a:gd name="T7" fmla="*/ 0 60000 65536"/>
                <a:gd name="T8" fmla="*/ 0 60000 65536"/>
              </a:gdLst>
              <a:ahLst/>
              <a:cxnLst>
                <a:cxn ang="T6">
                  <a:pos x="T0" y="T1"/>
                </a:cxn>
                <a:cxn ang="T7">
                  <a:pos x="T2" y="T3"/>
                </a:cxn>
                <a:cxn ang="T8">
                  <a:pos x="T4" y="T5"/>
                </a:cxn>
              </a:cxnLst>
              <a:rect l="0" t="0" r="r" b="b"/>
              <a:pathLst>
                <a:path w="18" h="1587">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23" name="Line 208"/>
            <p:cNvSpPr>
              <a:spLocks noChangeAspect="1" noChangeShapeType="1"/>
            </p:cNvSpPr>
            <p:nvPr/>
          </p:nvSpPr>
          <p:spPr bwMode="auto">
            <a:xfrm>
              <a:off x="3857625" y="2695575"/>
              <a:ext cx="22225"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24" name="Line 209"/>
            <p:cNvSpPr>
              <a:spLocks noChangeAspect="1" noChangeShapeType="1"/>
            </p:cNvSpPr>
            <p:nvPr/>
          </p:nvSpPr>
          <p:spPr bwMode="auto">
            <a:xfrm>
              <a:off x="3879850" y="2695575"/>
              <a:ext cx="22225"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25" name="Freeform 210"/>
            <p:cNvSpPr>
              <a:spLocks noChangeAspect="1"/>
            </p:cNvSpPr>
            <p:nvPr/>
          </p:nvSpPr>
          <p:spPr bwMode="auto">
            <a:xfrm>
              <a:off x="3902075" y="2695575"/>
              <a:ext cx="36512" cy="1587"/>
            </a:xfrm>
            <a:custGeom>
              <a:avLst/>
              <a:gdLst>
                <a:gd name="T0" fmla="*/ 0 w 18"/>
                <a:gd name="T1" fmla="*/ 0 h 1587"/>
                <a:gd name="T2" fmla="*/ 2147483647 w 18"/>
                <a:gd name="T3" fmla="*/ 0 h 1587"/>
                <a:gd name="T4" fmla="*/ 2147483647 w 18"/>
                <a:gd name="T5" fmla="*/ 0 h 1587"/>
                <a:gd name="T6" fmla="*/ 0 60000 65536"/>
                <a:gd name="T7" fmla="*/ 0 60000 65536"/>
                <a:gd name="T8" fmla="*/ 0 60000 65536"/>
              </a:gdLst>
              <a:ahLst/>
              <a:cxnLst>
                <a:cxn ang="T6">
                  <a:pos x="T0" y="T1"/>
                </a:cxn>
                <a:cxn ang="T7">
                  <a:pos x="T2" y="T3"/>
                </a:cxn>
                <a:cxn ang="T8">
                  <a:pos x="T4" y="T5"/>
                </a:cxn>
              </a:cxnLst>
              <a:rect l="0" t="0" r="r" b="b"/>
              <a:pathLst>
                <a:path w="18" h="1587">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26" name="Freeform 211"/>
            <p:cNvSpPr>
              <a:spLocks noChangeAspect="1"/>
            </p:cNvSpPr>
            <p:nvPr/>
          </p:nvSpPr>
          <p:spPr bwMode="auto">
            <a:xfrm>
              <a:off x="3938587" y="2695575"/>
              <a:ext cx="23813" cy="1587"/>
            </a:xfrm>
            <a:custGeom>
              <a:avLst/>
              <a:gdLst>
                <a:gd name="T0" fmla="*/ 0 w 12"/>
                <a:gd name="T1" fmla="*/ 0 h 1587"/>
                <a:gd name="T2" fmla="*/ 2147483647 w 12"/>
                <a:gd name="T3" fmla="*/ 0 h 1587"/>
                <a:gd name="T4" fmla="*/ 2147483647 w 12"/>
                <a:gd name="T5" fmla="*/ 0 h 1587"/>
                <a:gd name="T6" fmla="*/ 0 60000 65536"/>
                <a:gd name="T7" fmla="*/ 0 60000 65536"/>
                <a:gd name="T8" fmla="*/ 0 60000 65536"/>
              </a:gdLst>
              <a:ahLst/>
              <a:cxnLst>
                <a:cxn ang="T6">
                  <a:pos x="T0" y="T1"/>
                </a:cxn>
                <a:cxn ang="T7">
                  <a:pos x="T2" y="T3"/>
                </a:cxn>
                <a:cxn ang="T8">
                  <a:pos x="T4" y="T5"/>
                </a:cxn>
              </a:cxnLst>
              <a:rect l="0" t="0" r="r" b="b"/>
              <a:pathLst>
                <a:path w="12" h="1587">
                  <a:moveTo>
                    <a:pt x="0" y="0"/>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27" name="Freeform 212"/>
            <p:cNvSpPr>
              <a:spLocks noChangeAspect="1"/>
            </p:cNvSpPr>
            <p:nvPr/>
          </p:nvSpPr>
          <p:spPr bwMode="auto">
            <a:xfrm>
              <a:off x="3962400" y="2695575"/>
              <a:ext cx="22225" cy="58737"/>
            </a:xfrm>
            <a:custGeom>
              <a:avLst/>
              <a:gdLst>
                <a:gd name="T0" fmla="*/ 0 w 12"/>
                <a:gd name="T1" fmla="*/ 0 h 30"/>
                <a:gd name="T2" fmla="*/ 0 w 12"/>
                <a:gd name="T3" fmla="*/ 2147483647 h 30"/>
                <a:gd name="T4" fmla="*/ 2147483647 w 12"/>
                <a:gd name="T5" fmla="*/ 2147483647 h 30"/>
                <a:gd name="T6" fmla="*/ 2147483647 w 12"/>
                <a:gd name="T7" fmla="*/ 2147483647 h 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0">
                  <a:moveTo>
                    <a:pt x="0" y="0"/>
                  </a:moveTo>
                  <a:lnTo>
                    <a:pt x="0" y="6"/>
                  </a:lnTo>
                  <a:lnTo>
                    <a:pt x="6" y="12"/>
                  </a:lnTo>
                  <a:lnTo>
                    <a:pt x="12" y="3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28" name="Freeform 213"/>
            <p:cNvSpPr>
              <a:spLocks noChangeAspect="1"/>
            </p:cNvSpPr>
            <p:nvPr/>
          </p:nvSpPr>
          <p:spPr bwMode="auto">
            <a:xfrm>
              <a:off x="3984625" y="2754312"/>
              <a:ext cx="36512" cy="36513"/>
            </a:xfrm>
            <a:custGeom>
              <a:avLst/>
              <a:gdLst>
                <a:gd name="T0" fmla="*/ 0 w 18"/>
                <a:gd name="T1" fmla="*/ 0 h 18"/>
                <a:gd name="T2" fmla="*/ 2147483647 w 18"/>
                <a:gd name="T3" fmla="*/ 2147483647 h 18"/>
                <a:gd name="T4" fmla="*/ 2147483647 w 18"/>
                <a:gd name="T5" fmla="*/ 2147483647 h 18"/>
                <a:gd name="T6" fmla="*/ 0 60000 65536"/>
                <a:gd name="T7" fmla="*/ 0 60000 65536"/>
                <a:gd name="T8" fmla="*/ 0 60000 65536"/>
              </a:gdLst>
              <a:ahLst/>
              <a:cxnLst>
                <a:cxn ang="T6">
                  <a:pos x="T0" y="T1"/>
                </a:cxn>
                <a:cxn ang="T7">
                  <a:pos x="T2" y="T3"/>
                </a:cxn>
                <a:cxn ang="T8">
                  <a:pos x="T4" y="T5"/>
                </a:cxn>
              </a:cxnLst>
              <a:rect l="0" t="0" r="r" b="b"/>
              <a:pathLst>
                <a:path w="18" h="18">
                  <a:moveTo>
                    <a:pt x="0" y="0"/>
                  </a:moveTo>
                  <a:lnTo>
                    <a:pt x="6" y="12"/>
                  </a:lnTo>
                  <a:lnTo>
                    <a:pt x="18" y="18"/>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29" name="Freeform 214"/>
            <p:cNvSpPr>
              <a:spLocks noChangeAspect="1"/>
            </p:cNvSpPr>
            <p:nvPr/>
          </p:nvSpPr>
          <p:spPr bwMode="auto">
            <a:xfrm>
              <a:off x="4021137" y="2790825"/>
              <a:ext cx="22225" cy="0"/>
            </a:xfrm>
            <a:custGeom>
              <a:avLst/>
              <a:gdLst>
                <a:gd name="T0" fmla="*/ 0 w 12"/>
                <a:gd name="T1" fmla="*/ 2147483647 w 12"/>
                <a:gd name="T2" fmla="*/ 2147483647 w 12"/>
                <a:gd name="T3" fmla="*/ 0 60000 65536"/>
                <a:gd name="T4" fmla="*/ 0 60000 65536"/>
                <a:gd name="T5" fmla="*/ 0 60000 65536"/>
              </a:gdLst>
              <a:ahLst/>
              <a:cxnLst>
                <a:cxn ang="T3">
                  <a:pos x="T0" y="0"/>
                </a:cxn>
                <a:cxn ang="T4">
                  <a:pos x="T1" y="0"/>
                </a:cxn>
                <a:cxn ang="T5">
                  <a:pos x="T2" y="0"/>
                </a:cxn>
              </a:cxnLst>
              <a:rect l="0" t="0" r="r" b="b"/>
              <a:pathLst>
                <a:path w="12">
                  <a:moveTo>
                    <a:pt x="0" y="0"/>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30" name="Line 215"/>
            <p:cNvSpPr>
              <a:spLocks noChangeAspect="1" noChangeShapeType="1"/>
            </p:cNvSpPr>
            <p:nvPr/>
          </p:nvSpPr>
          <p:spPr bwMode="auto">
            <a:xfrm>
              <a:off x="4043362" y="2790825"/>
              <a:ext cx="2381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31" name="Freeform 216"/>
            <p:cNvSpPr>
              <a:spLocks noChangeAspect="1"/>
            </p:cNvSpPr>
            <p:nvPr/>
          </p:nvSpPr>
          <p:spPr bwMode="auto">
            <a:xfrm>
              <a:off x="4067175" y="2790825"/>
              <a:ext cx="36512" cy="0"/>
            </a:xfrm>
            <a:custGeom>
              <a:avLst/>
              <a:gdLst>
                <a:gd name="T0" fmla="*/ 0 w 18"/>
                <a:gd name="T1" fmla="*/ 2147483647 w 18"/>
                <a:gd name="T2" fmla="*/ 2147483647 w 18"/>
                <a:gd name="T3" fmla="*/ 0 60000 65536"/>
                <a:gd name="T4" fmla="*/ 0 60000 65536"/>
                <a:gd name="T5" fmla="*/ 0 60000 65536"/>
              </a:gdLst>
              <a:ahLst/>
              <a:cxnLst>
                <a:cxn ang="T3">
                  <a:pos x="T0" y="0"/>
                </a:cxn>
                <a:cxn ang="T4">
                  <a:pos x="T1" y="0"/>
                </a:cxn>
                <a:cxn ang="T5">
                  <a:pos x="T2" y="0"/>
                </a:cxn>
              </a:cxnLst>
              <a:rect l="0" t="0" r="r" b="b"/>
              <a:pathLst>
                <a:path w="18">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32" name="Line 217"/>
            <p:cNvSpPr>
              <a:spLocks noChangeAspect="1" noChangeShapeType="1"/>
            </p:cNvSpPr>
            <p:nvPr/>
          </p:nvSpPr>
          <p:spPr bwMode="auto">
            <a:xfrm>
              <a:off x="4103687" y="2790825"/>
              <a:ext cx="222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33" name="Freeform 218"/>
            <p:cNvSpPr>
              <a:spLocks noChangeAspect="1"/>
            </p:cNvSpPr>
            <p:nvPr/>
          </p:nvSpPr>
          <p:spPr bwMode="auto">
            <a:xfrm>
              <a:off x="4125912" y="2790825"/>
              <a:ext cx="36513" cy="0"/>
            </a:xfrm>
            <a:custGeom>
              <a:avLst/>
              <a:gdLst>
                <a:gd name="T0" fmla="*/ 0 w 18"/>
                <a:gd name="T1" fmla="*/ 2147483647 w 18"/>
                <a:gd name="T2" fmla="*/ 2147483647 w 18"/>
                <a:gd name="T3" fmla="*/ 0 60000 65536"/>
                <a:gd name="T4" fmla="*/ 0 60000 65536"/>
                <a:gd name="T5" fmla="*/ 0 60000 65536"/>
              </a:gdLst>
              <a:ahLst/>
              <a:cxnLst>
                <a:cxn ang="T3">
                  <a:pos x="T0" y="0"/>
                </a:cxn>
                <a:cxn ang="T4">
                  <a:pos x="T1" y="0"/>
                </a:cxn>
                <a:cxn ang="T5">
                  <a:pos x="T2" y="0"/>
                </a:cxn>
              </a:cxnLst>
              <a:rect l="0" t="0" r="r" b="b"/>
              <a:pathLst>
                <a:path w="18">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34" name="Line 219"/>
            <p:cNvSpPr>
              <a:spLocks noChangeAspect="1" noChangeShapeType="1"/>
            </p:cNvSpPr>
            <p:nvPr/>
          </p:nvSpPr>
          <p:spPr bwMode="auto">
            <a:xfrm>
              <a:off x="4162425" y="2790825"/>
              <a:ext cx="222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35" name="Line 220"/>
            <p:cNvSpPr>
              <a:spLocks noChangeAspect="1" noChangeShapeType="1"/>
            </p:cNvSpPr>
            <p:nvPr/>
          </p:nvSpPr>
          <p:spPr bwMode="auto">
            <a:xfrm>
              <a:off x="4184650" y="2790825"/>
              <a:ext cx="2381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36" name="Freeform 221"/>
            <p:cNvSpPr>
              <a:spLocks noChangeAspect="1"/>
            </p:cNvSpPr>
            <p:nvPr/>
          </p:nvSpPr>
          <p:spPr bwMode="auto">
            <a:xfrm>
              <a:off x="4208462" y="2790825"/>
              <a:ext cx="34925" cy="0"/>
            </a:xfrm>
            <a:custGeom>
              <a:avLst/>
              <a:gdLst>
                <a:gd name="T0" fmla="*/ 0 w 18"/>
                <a:gd name="T1" fmla="*/ 2147483647 w 18"/>
                <a:gd name="T2" fmla="*/ 2147483647 w 18"/>
                <a:gd name="T3" fmla="*/ 0 60000 65536"/>
                <a:gd name="T4" fmla="*/ 0 60000 65536"/>
                <a:gd name="T5" fmla="*/ 0 60000 65536"/>
              </a:gdLst>
              <a:ahLst/>
              <a:cxnLst>
                <a:cxn ang="T3">
                  <a:pos x="T0" y="0"/>
                </a:cxn>
                <a:cxn ang="T4">
                  <a:pos x="T1" y="0"/>
                </a:cxn>
                <a:cxn ang="T5">
                  <a:pos x="T2" y="0"/>
                </a:cxn>
              </a:cxnLst>
              <a:rect l="0" t="0" r="r" b="b"/>
              <a:pathLst>
                <a:path w="18">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37" name="Freeform 222"/>
            <p:cNvSpPr>
              <a:spLocks noChangeAspect="1"/>
            </p:cNvSpPr>
            <p:nvPr/>
          </p:nvSpPr>
          <p:spPr bwMode="auto">
            <a:xfrm>
              <a:off x="4243387" y="2719387"/>
              <a:ext cx="23813" cy="71438"/>
            </a:xfrm>
            <a:custGeom>
              <a:avLst/>
              <a:gdLst>
                <a:gd name="T0" fmla="*/ 0 w 12"/>
                <a:gd name="T1" fmla="*/ 2147483647 h 36"/>
                <a:gd name="T2" fmla="*/ 2147483647 w 12"/>
                <a:gd name="T3" fmla="*/ 2147483647 h 36"/>
                <a:gd name="T4" fmla="*/ 2147483647 w 12"/>
                <a:gd name="T5" fmla="*/ 2147483647 h 36"/>
                <a:gd name="T6" fmla="*/ 2147483647 w 12"/>
                <a:gd name="T7" fmla="*/ 0 h 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6">
                  <a:moveTo>
                    <a:pt x="0" y="36"/>
                  </a:moveTo>
                  <a:lnTo>
                    <a:pt x="6" y="30"/>
                  </a:lnTo>
                  <a:lnTo>
                    <a:pt x="6" y="18"/>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38" name="Freeform 223"/>
            <p:cNvSpPr>
              <a:spLocks noChangeAspect="1"/>
            </p:cNvSpPr>
            <p:nvPr/>
          </p:nvSpPr>
          <p:spPr bwMode="auto">
            <a:xfrm>
              <a:off x="4267200" y="2660650"/>
              <a:ext cx="22225" cy="58737"/>
            </a:xfrm>
            <a:custGeom>
              <a:avLst/>
              <a:gdLst>
                <a:gd name="T0" fmla="*/ 0 w 12"/>
                <a:gd name="T1" fmla="*/ 2147483647 h 30"/>
                <a:gd name="T2" fmla="*/ 2147483647 w 12"/>
                <a:gd name="T3" fmla="*/ 2147483647 h 30"/>
                <a:gd name="T4" fmla="*/ 2147483647 w 12"/>
                <a:gd name="T5" fmla="*/ 0 h 30"/>
                <a:gd name="T6" fmla="*/ 0 60000 65536"/>
                <a:gd name="T7" fmla="*/ 0 60000 65536"/>
                <a:gd name="T8" fmla="*/ 0 60000 65536"/>
              </a:gdLst>
              <a:ahLst/>
              <a:cxnLst>
                <a:cxn ang="T6">
                  <a:pos x="T0" y="T1"/>
                </a:cxn>
                <a:cxn ang="T7">
                  <a:pos x="T2" y="T3"/>
                </a:cxn>
                <a:cxn ang="T8">
                  <a:pos x="T4" y="T5"/>
                </a:cxn>
              </a:cxnLst>
              <a:rect l="0" t="0" r="r" b="b"/>
              <a:pathLst>
                <a:path w="12" h="30">
                  <a:moveTo>
                    <a:pt x="0" y="30"/>
                  </a:moveTo>
                  <a:lnTo>
                    <a:pt x="6" y="12"/>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39" name="Freeform 224"/>
            <p:cNvSpPr>
              <a:spLocks noChangeAspect="1"/>
            </p:cNvSpPr>
            <p:nvPr/>
          </p:nvSpPr>
          <p:spPr bwMode="auto">
            <a:xfrm>
              <a:off x="4289425" y="2660650"/>
              <a:ext cx="36512" cy="11112"/>
            </a:xfrm>
            <a:custGeom>
              <a:avLst/>
              <a:gdLst>
                <a:gd name="T0" fmla="*/ 0 w 18"/>
                <a:gd name="T1" fmla="*/ 0 h 6"/>
                <a:gd name="T2" fmla="*/ 2147483647 w 18"/>
                <a:gd name="T3" fmla="*/ 0 h 6"/>
                <a:gd name="T4" fmla="*/ 2147483647 w 18"/>
                <a:gd name="T5" fmla="*/ 0 h 6"/>
                <a:gd name="T6" fmla="*/ 2147483647 w 18"/>
                <a:gd name="T7" fmla="*/ 2147483647 h 6"/>
                <a:gd name="T8" fmla="*/ 2147483647 w 18"/>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6">
                  <a:moveTo>
                    <a:pt x="0" y="0"/>
                  </a:moveTo>
                  <a:lnTo>
                    <a:pt x="6" y="0"/>
                  </a:lnTo>
                  <a:lnTo>
                    <a:pt x="12" y="6"/>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40" name="Freeform 225"/>
            <p:cNvSpPr>
              <a:spLocks noChangeAspect="1"/>
            </p:cNvSpPr>
            <p:nvPr/>
          </p:nvSpPr>
          <p:spPr bwMode="auto">
            <a:xfrm>
              <a:off x="4325937" y="2519362"/>
              <a:ext cx="23813" cy="141288"/>
            </a:xfrm>
            <a:custGeom>
              <a:avLst/>
              <a:gdLst>
                <a:gd name="T0" fmla="*/ 0 w 12"/>
                <a:gd name="T1" fmla="*/ 2147483647 h 72"/>
                <a:gd name="T2" fmla="*/ 2147483647 w 12"/>
                <a:gd name="T3" fmla="*/ 2147483647 h 72"/>
                <a:gd name="T4" fmla="*/ 2147483647 w 12"/>
                <a:gd name="T5" fmla="*/ 2147483647 h 72"/>
                <a:gd name="T6" fmla="*/ 2147483647 w 12"/>
                <a:gd name="T7" fmla="*/ 2147483647 h 72"/>
                <a:gd name="T8" fmla="*/ 2147483647 w 12"/>
                <a:gd name="T9" fmla="*/ 0 h 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72">
                  <a:moveTo>
                    <a:pt x="0" y="72"/>
                  </a:moveTo>
                  <a:lnTo>
                    <a:pt x="6" y="60"/>
                  </a:lnTo>
                  <a:lnTo>
                    <a:pt x="6" y="36"/>
                  </a:lnTo>
                  <a:lnTo>
                    <a:pt x="12" y="12"/>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41" name="Freeform 226"/>
            <p:cNvSpPr>
              <a:spLocks noChangeAspect="1"/>
            </p:cNvSpPr>
            <p:nvPr/>
          </p:nvSpPr>
          <p:spPr bwMode="auto">
            <a:xfrm>
              <a:off x="4349750" y="2519362"/>
              <a:ext cx="22225" cy="3175"/>
            </a:xfrm>
            <a:custGeom>
              <a:avLst/>
              <a:gdLst>
                <a:gd name="T0" fmla="*/ 0 w 12"/>
                <a:gd name="T1" fmla="*/ 0 h 3175"/>
                <a:gd name="T2" fmla="*/ 2147483647 w 12"/>
                <a:gd name="T3" fmla="*/ 0 h 3175"/>
                <a:gd name="T4" fmla="*/ 2147483647 w 12"/>
                <a:gd name="T5" fmla="*/ 0 h 3175"/>
                <a:gd name="T6" fmla="*/ 0 60000 65536"/>
                <a:gd name="T7" fmla="*/ 0 60000 65536"/>
                <a:gd name="T8" fmla="*/ 0 60000 65536"/>
              </a:gdLst>
              <a:ahLst/>
              <a:cxnLst>
                <a:cxn ang="T6">
                  <a:pos x="T0" y="T1"/>
                </a:cxn>
                <a:cxn ang="T7">
                  <a:pos x="T2" y="T3"/>
                </a:cxn>
                <a:cxn ang="T8">
                  <a:pos x="T4" y="T5"/>
                </a:cxn>
              </a:cxnLst>
              <a:rect l="0" t="0" r="r" b="b"/>
              <a:pathLst>
                <a:path w="12" h="3175">
                  <a:moveTo>
                    <a:pt x="0" y="0"/>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42" name="Freeform 227"/>
            <p:cNvSpPr>
              <a:spLocks noChangeAspect="1"/>
            </p:cNvSpPr>
            <p:nvPr/>
          </p:nvSpPr>
          <p:spPr bwMode="auto">
            <a:xfrm>
              <a:off x="4371975" y="2519362"/>
              <a:ext cx="36512" cy="3175"/>
            </a:xfrm>
            <a:custGeom>
              <a:avLst/>
              <a:gdLst>
                <a:gd name="T0" fmla="*/ 0 w 18"/>
                <a:gd name="T1" fmla="*/ 0 h 3175"/>
                <a:gd name="T2" fmla="*/ 2147483647 w 18"/>
                <a:gd name="T3" fmla="*/ 0 h 3175"/>
                <a:gd name="T4" fmla="*/ 2147483647 w 18"/>
                <a:gd name="T5" fmla="*/ 0 h 3175"/>
                <a:gd name="T6" fmla="*/ 0 60000 65536"/>
                <a:gd name="T7" fmla="*/ 0 60000 65536"/>
                <a:gd name="T8" fmla="*/ 0 60000 65536"/>
              </a:gdLst>
              <a:ahLst/>
              <a:cxnLst>
                <a:cxn ang="T6">
                  <a:pos x="T0" y="T1"/>
                </a:cxn>
                <a:cxn ang="T7">
                  <a:pos x="T2" y="T3"/>
                </a:cxn>
                <a:cxn ang="T8">
                  <a:pos x="T4" y="T5"/>
                </a:cxn>
              </a:cxnLst>
              <a:rect l="0" t="0" r="r" b="b"/>
              <a:pathLst>
                <a:path w="18" h="3175">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43" name="Freeform 228"/>
            <p:cNvSpPr>
              <a:spLocks noChangeAspect="1"/>
            </p:cNvSpPr>
            <p:nvPr/>
          </p:nvSpPr>
          <p:spPr bwMode="auto">
            <a:xfrm>
              <a:off x="4408487" y="2519362"/>
              <a:ext cx="22225" cy="3175"/>
            </a:xfrm>
            <a:custGeom>
              <a:avLst/>
              <a:gdLst>
                <a:gd name="T0" fmla="*/ 0 w 12"/>
                <a:gd name="T1" fmla="*/ 0 h 3175"/>
                <a:gd name="T2" fmla="*/ 2147483647 w 12"/>
                <a:gd name="T3" fmla="*/ 0 h 3175"/>
                <a:gd name="T4" fmla="*/ 2147483647 w 12"/>
                <a:gd name="T5" fmla="*/ 0 h 3175"/>
                <a:gd name="T6" fmla="*/ 0 60000 65536"/>
                <a:gd name="T7" fmla="*/ 0 60000 65536"/>
                <a:gd name="T8" fmla="*/ 0 60000 65536"/>
              </a:gdLst>
              <a:ahLst/>
              <a:cxnLst>
                <a:cxn ang="T6">
                  <a:pos x="T0" y="T1"/>
                </a:cxn>
                <a:cxn ang="T7">
                  <a:pos x="T2" y="T3"/>
                </a:cxn>
                <a:cxn ang="T8">
                  <a:pos x="T4" y="T5"/>
                </a:cxn>
              </a:cxnLst>
              <a:rect l="0" t="0" r="r" b="b"/>
              <a:pathLst>
                <a:path w="12" h="3175">
                  <a:moveTo>
                    <a:pt x="0" y="0"/>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44" name="Freeform 229"/>
            <p:cNvSpPr>
              <a:spLocks noChangeAspect="1"/>
            </p:cNvSpPr>
            <p:nvPr/>
          </p:nvSpPr>
          <p:spPr bwMode="auto">
            <a:xfrm>
              <a:off x="4430712" y="2460625"/>
              <a:ext cx="23813" cy="58737"/>
            </a:xfrm>
            <a:custGeom>
              <a:avLst/>
              <a:gdLst>
                <a:gd name="T0" fmla="*/ 0 w 12"/>
                <a:gd name="T1" fmla="*/ 2147483647 h 30"/>
                <a:gd name="T2" fmla="*/ 0 w 12"/>
                <a:gd name="T3" fmla="*/ 2147483647 h 30"/>
                <a:gd name="T4" fmla="*/ 2147483647 w 12"/>
                <a:gd name="T5" fmla="*/ 2147483647 h 30"/>
                <a:gd name="T6" fmla="*/ 2147483647 w 12"/>
                <a:gd name="T7" fmla="*/ 2147483647 h 30"/>
                <a:gd name="T8" fmla="*/ 2147483647 w 12"/>
                <a:gd name="T9" fmla="*/ 0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30">
                  <a:moveTo>
                    <a:pt x="0" y="30"/>
                  </a:moveTo>
                  <a:lnTo>
                    <a:pt x="0" y="24"/>
                  </a:lnTo>
                  <a:lnTo>
                    <a:pt x="6" y="12"/>
                  </a:lnTo>
                  <a:lnTo>
                    <a:pt x="6" y="6"/>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45" name="Freeform 230"/>
            <p:cNvSpPr>
              <a:spLocks noChangeAspect="1"/>
            </p:cNvSpPr>
            <p:nvPr/>
          </p:nvSpPr>
          <p:spPr bwMode="auto">
            <a:xfrm>
              <a:off x="4454525" y="2460625"/>
              <a:ext cx="34925" cy="3175"/>
            </a:xfrm>
            <a:custGeom>
              <a:avLst/>
              <a:gdLst>
                <a:gd name="T0" fmla="*/ 0 w 18"/>
                <a:gd name="T1" fmla="*/ 0 h 3175"/>
                <a:gd name="T2" fmla="*/ 2147483647 w 18"/>
                <a:gd name="T3" fmla="*/ 0 h 3175"/>
                <a:gd name="T4" fmla="*/ 2147483647 w 18"/>
                <a:gd name="T5" fmla="*/ 0 h 3175"/>
                <a:gd name="T6" fmla="*/ 2147483647 w 18"/>
                <a:gd name="T7" fmla="*/ 0 h 3175"/>
                <a:gd name="T8" fmla="*/ 2147483647 w 18"/>
                <a:gd name="T9" fmla="*/ 0 h 31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3175">
                  <a:moveTo>
                    <a:pt x="0" y="0"/>
                  </a:moveTo>
                  <a:lnTo>
                    <a:pt x="6" y="0"/>
                  </a:lnTo>
                  <a:lnTo>
                    <a:pt x="12"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46" name="Freeform 231"/>
            <p:cNvSpPr>
              <a:spLocks noChangeAspect="1"/>
            </p:cNvSpPr>
            <p:nvPr/>
          </p:nvSpPr>
          <p:spPr bwMode="auto">
            <a:xfrm>
              <a:off x="4489450" y="2390775"/>
              <a:ext cx="23812" cy="69850"/>
            </a:xfrm>
            <a:custGeom>
              <a:avLst/>
              <a:gdLst>
                <a:gd name="T0" fmla="*/ 0 w 12"/>
                <a:gd name="T1" fmla="*/ 2147483647 h 36"/>
                <a:gd name="T2" fmla="*/ 2147483647 w 12"/>
                <a:gd name="T3" fmla="*/ 2147483647 h 36"/>
                <a:gd name="T4" fmla="*/ 2147483647 w 12"/>
                <a:gd name="T5" fmla="*/ 2147483647 h 36"/>
                <a:gd name="T6" fmla="*/ 2147483647 w 12"/>
                <a:gd name="T7" fmla="*/ 2147483647 h 36"/>
                <a:gd name="T8" fmla="*/ 2147483647 w 12"/>
                <a:gd name="T9" fmla="*/ 0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36">
                  <a:moveTo>
                    <a:pt x="0" y="36"/>
                  </a:moveTo>
                  <a:lnTo>
                    <a:pt x="6" y="30"/>
                  </a:lnTo>
                  <a:lnTo>
                    <a:pt x="6" y="18"/>
                  </a:lnTo>
                  <a:lnTo>
                    <a:pt x="6" y="6"/>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47" name="Freeform 232"/>
            <p:cNvSpPr>
              <a:spLocks noChangeAspect="1"/>
            </p:cNvSpPr>
            <p:nvPr/>
          </p:nvSpPr>
          <p:spPr bwMode="auto">
            <a:xfrm>
              <a:off x="4513262" y="2390775"/>
              <a:ext cx="36513" cy="1587"/>
            </a:xfrm>
            <a:custGeom>
              <a:avLst/>
              <a:gdLst>
                <a:gd name="T0" fmla="*/ 0 w 18"/>
                <a:gd name="T1" fmla="*/ 0 h 1587"/>
                <a:gd name="T2" fmla="*/ 2147483647 w 18"/>
                <a:gd name="T3" fmla="*/ 0 h 1587"/>
                <a:gd name="T4" fmla="*/ 2147483647 w 18"/>
                <a:gd name="T5" fmla="*/ 0 h 1587"/>
                <a:gd name="T6" fmla="*/ 0 60000 65536"/>
                <a:gd name="T7" fmla="*/ 0 60000 65536"/>
                <a:gd name="T8" fmla="*/ 0 60000 65536"/>
              </a:gdLst>
              <a:ahLst/>
              <a:cxnLst>
                <a:cxn ang="T6">
                  <a:pos x="T0" y="T1"/>
                </a:cxn>
                <a:cxn ang="T7">
                  <a:pos x="T2" y="T3"/>
                </a:cxn>
                <a:cxn ang="T8">
                  <a:pos x="T4" y="T5"/>
                </a:cxn>
              </a:cxnLst>
              <a:rect l="0" t="0" r="r" b="b"/>
              <a:pathLst>
                <a:path w="18" h="1587">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48" name="Line 233"/>
            <p:cNvSpPr>
              <a:spLocks noChangeAspect="1" noChangeShapeType="1"/>
            </p:cNvSpPr>
            <p:nvPr/>
          </p:nvSpPr>
          <p:spPr bwMode="auto">
            <a:xfrm>
              <a:off x="4549775" y="2390775"/>
              <a:ext cx="22225"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49" name="Line 234"/>
            <p:cNvSpPr>
              <a:spLocks noChangeAspect="1" noChangeShapeType="1"/>
            </p:cNvSpPr>
            <p:nvPr/>
          </p:nvSpPr>
          <p:spPr bwMode="auto">
            <a:xfrm>
              <a:off x="4572000" y="2390775"/>
              <a:ext cx="23812"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50" name="Freeform 235"/>
            <p:cNvSpPr>
              <a:spLocks noChangeAspect="1"/>
            </p:cNvSpPr>
            <p:nvPr/>
          </p:nvSpPr>
          <p:spPr bwMode="auto">
            <a:xfrm>
              <a:off x="4595812" y="2390775"/>
              <a:ext cx="34925" cy="12700"/>
            </a:xfrm>
            <a:custGeom>
              <a:avLst/>
              <a:gdLst>
                <a:gd name="T0" fmla="*/ 0 w 18"/>
                <a:gd name="T1" fmla="*/ 0 h 6"/>
                <a:gd name="T2" fmla="*/ 2147483647 w 18"/>
                <a:gd name="T3" fmla="*/ 0 h 6"/>
                <a:gd name="T4" fmla="*/ 2147483647 w 18"/>
                <a:gd name="T5" fmla="*/ 2147483647 h 6"/>
                <a:gd name="T6" fmla="*/ 2147483647 w 18"/>
                <a:gd name="T7" fmla="*/ 2147483647 h 6"/>
                <a:gd name="T8" fmla="*/ 2147483647 w 18"/>
                <a:gd name="T9" fmla="*/ 2147483647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6">
                  <a:moveTo>
                    <a:pt x="0" y="0"/>
                  </a:moveTo>
                  <a:lnTo>
                    <a:pt x="6" y="0"/>
                  </a:lnTo>
                  <a:lnTo>
                    <a:pt x="6" y="6"/>
                  </a:lnTo>
                  <a:lnTo>
                    <a:pt x="12" y="6"/>
                  </a:lnTo>
                  <a:lnTo>
                    <a:pt x="18" y="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51" name="Freeform 236"/>
            <p:cNvSpPr>
              <a:spLocks noChangeAspect="1"/>
            </p:cNvSpPr>
            <p:nvPr/>
          </p:nvSpPr>
          <p:spPr bwMode="auto">
            <a:xfrm>
              <a:off x="4630737" y="2262187"/>
              <a:ext cx="23813" cy="141288"/>
            </a:xfrm>
            <a:custGeom>
              <a:avLst/>
              <a:gdLst>
                <a:gd name="T0" fmla="*/ 0 w 12"/>
                <a:gd name="T1" fmla="*/ 2147483647 h 72"/>
                <a:gd name="T2" fmla="*/ 2147483647 w 12"/>
                <a:gd name="T3" fmla="*/ 2147483647 h 72"/>
                <a:gd name="T4" fmla="*/ 2147483647 w 12"/>
                <a:gd name="T5" fmla="*/ 2147483647 h 72"/>
                <a:gd name="T6" fmla="*/ 2147483647 w 12"/>
                <a:gd name="T7" fmla="*/ 2147483647 h 72"/>
                <a:gd name="T8" fmla="*/ 2147483647 w 12"/>
                <a:gd name="T9" fmla="*/ 2147483647 h 72"/>
                <a:gd name="T10" fmla="*/ 2147483647 w 12"/>
                <a:gd name="T11" fmla="*/ 0 h 7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72">
                  <a:moveTo>
                    <a:pt x="0" y="72"/>
                  </a:moveTo>
                  <a:lnTo>
                    <a:pt x="6" y="60"/>
                  </a:lnTo>
                  <a:lnTo>
                    <a:pt x="6" y="36"/>
                  </a:lnTo>
                  <a:lnTo>
                    <a:pt x="12" y="12"/>
                  </a:lnTo>
                  <a:lnTo>
                    <a:pt x="12" y="6"/>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52" name="Freeform 237"/>
            <p:cNvSpPr>
              <a:spLocks noChangeAspect="1"/>
            </p:cNvSpPr>
            <p:nvPr/>
          </p:nvSpPr>
          <p:spPr bwMode="auto">
            <a:xfrm>
              <a:off x="4654550" y="2262187"/>
              <a:ext cx="22225" cy="71438"/>
            </a:xfrm>
            <a:custGeom>
              <a:avLst/>
              <a:gdLst>
                <a:gd name="T0" fmla="*/ 0 w 12"/>
                <a:gd name="T1" fmla="*/ 0 h 36"/>
                <a:gd name="T2" fmla="*/ 0 w 12"/>
                <a:gd name="T3" fmla="*/ 2147483647 h 36"/>
                <a:gd name="T4" fmla="*/ 2147483647 w 12"/>
                <a:gd name="T5" fmla="*/ 2147483647 h 36"/>
                <a:gd name="T6" fmla="*/ 2147483647 w 12"/>
                <a:gd name="T7" fmla="*/ 2147483647 h 36"/>
                <a:gd name="T8" fmla="*/ 2147483647 w 12"/>
                <a:gd name="T9" fmla="*/ 2147483647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36">
                  <a:moveTo>
                    <a:pt x="0" y="0"/>
                  </a:moveTo>
                  <a:lnTo>
                    <a:pt x="0" y="6"/>
                  </a:lnTo>
                  <a:lnTo>
                    <a:pt x="6" y="18"/>
                  </a:lnTo>
                  <a:lnTo>
                    <a:pt x="6" y="30"/>
                  </a:lnTo>
                  <a:lnTo>
                    <a:pt x="12" y="3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53" name="Freeform 238"/>
            <p:cNvSpPr>
              <a:spLocks noChangeAspect="1"/>
            </p:cNvSpPr>
            <p:nvPr/>
          </p:nvSpPr>
          <p:spPr bwMode="auto">
            <a:xfrm>
              <a:off x="4676775" y="2262187"/>
              <a:ext cx="36512" cy="71438"/>
            </a:xfrm>
            <a:custGeom>
              <a:avLst/>
              <a:gdLst>
                <a:gd name="T0" fmla="*/ 0 w 18"/>
                <a:gd name="T1" fmla="*/ 2147483647 h 36"/>
                <a:gd name="T2" fmla="*/ 2147483647 w 18"/>
                <a:gd name="T3" fmla="*/ 2147483647 h 36"/>
                <a:gd name="T4" fmla="*/ 2147483647 w 18"/>
                <a:gd name="T5" fmla="*/ 2147483647 h 36"/>
                <a:gd name="T6" fmla="*/ 2147483647 w 18"/>
                <a:gd name="T7" fmla="*/ 0 h 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36">
                  <a:moveTo>
                    <a:pt x="0" y="36"/>
                  </a:moveTo>
                  <a:lnTo>
                    <a:pt x="6" y="30"/>
                  </a:lnTo>
                  <a:lnTo>
                    <a:pt x="6" y="24"/>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54" name="Freeform 239"/>
            <p:cNvSpPr>
              <a:spLocks noChangeAspect="1"/>
            </p:cNvSpPr>
            <p:nvPr/>
          </p:nvSpPr>
          <p:spPr bwMode="auto">
            <a:xfrm>
              <a:off x="4713288" y="2133600"/>
              <a:ext cx="22225" cy="128587"/>
            </a:xfrm>
            <a:custGeom>
              <a:avLst/>
              <a:gdLst>
                <a:gd name="T0" fmla="*/ 0 w 12"/>
                <a:gd name="T1" fmla="*/ 2147483647 h 66"/>
                <a:gd name="T2" fmla="*/ 2147483647 w 12"/>
                <a:gd name="T3" fmla="*/ 2147483647 h 66"/>
                <a:gd name="T4" fmla="*/ 2147483647 w 12"/>
                <a:gd name="T5" fmla="*/ 2147483647 h 66"/>
                <a:gd name="T6" fmla="*/ 2147483647 w 12"/>
                <a:gd name="T7" fmla="*/ 2147483647 h 66"/>
                <a:gd name="T8" fmla="*/ 2147483647 w 12"/>
                <a:gd name="T9" fmla="*/ 0 h 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66">
                  <a:moveTo>
                    <a:pt x="0" y="66"/>
                  </a:moveTo>
                  <a:lnTo>
                    <a:pt x="6" y="48"/>
                  </a:lnTo>
                  <a:lnTo>
                    <a:pt x="6" y="30"/>
                  </a:lnTo>
                  <a:lnTo>
                    <a:pt x="12" y="12"/>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55" name="Freeform 240"/>
            <p:cNvSpPr>
              <a:spLocks noChangeAspect="1"/>
            </p:cNvSpPr>
            <p:nvPr/>
          </p:nvSpPr>
          <p:spPr bwMode="auto">
            <a:xfrm>
              <a:off x="4735513" y="2120900"/>
              <a:ext cx="23813" cy="12700"/>
            </a:xfrm>
            <a:custGeom>
              <a:avLst/>
              <a:gdLst>
                <a:gd name="T0" fmla="*/ 0 w 12"/>
                <a:gd name="T1" fmla="*/ 2147483647 h 6"/>
                <a:gd name="T2" fmla="*/ 2147483647 w 12"/>
                <a:gd name="T3" fmla="*/ 0 h 6"/>
                <a:gd name="T4" fmla="*/ 2147483647 w 12"/>
                <a:gd name="T5" fmla="*/ 2147483647 h 6"/>
                <a:gd name="T6" fmla="*/ 0 60000 65536"/>
                <a:gd name="T7" fmla="*/ 0 60000 65536"/>
                <a:gd name="T8" fmla="*/ 0 60000 65536"/>
              </a:gdLst>
              <a:ahLst/>
              <a:cxnLst>
                <a:cxn ang="T6">
                  <a:pos x="T0" y="T1"/>
                </a:cxn>
                <a:cxn ang="T7">
                  <a:pos x="T2" y="T3"/>
                </a:cxn>
                <a:cxn ang="T8">
                  <a:pos x="T4" y="T5"/>
                </a:cxn>
              </a:cxnLst>
              <a:rect l="0" t="0" r="r" b="b"/>
              <a:pathLst>
                <a:path w="12" h="6">
                  <a:moveTo>
                    <a:pt x="0" y="6"/>
                  </a:moveTo>
                  <a:lnTo>
                    <a:pt x="6" y="0"/>
                  </a:lnTo>
                  <a:lnTo>
                    <a:pt x="12" y="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56" name="Freeform 241"/>
            <p:cNvSpPr>
              <a:spLocks noChangeAspect="1"/>
            </p:cNvSpPr>
            <p:nvPr/>
          </p:nvSpPr>
          <p:spPr bwMode="auto">
            <a:xfrm>
              <a:off x="4759326" y="2133600"/>
              <a:ext cx="36512" cy="69850"/>
            </a:xfrm>
            <a:custGeom>
              <a:avLst/>
              <a:gdLst>
                <a:gd name="T0" fmla="*/ 0 w 18"/>
                <a:gd name="T1" fmla="*/ 0 h 36"/>
                <a:gd name="T2" fmla="*/ 2147483647 w 18"/>
                <a:gd name="T3" fmla="*/ 2147483647 h 36"/>
                <a:gd name="T4" fmla="*/ 2147483647 w 18"/>
                <a:gd name="T5" fmla="*/ 2147483647 h 36"/>
                <a:gd name="T6" fmla="*/ 2147483647 w 18"/>
                <a:gd name="T7" fmla="*/ 2147483647 h 36"/>
                <a:gd name="T8" fmla="*/ 2147483647 w 18"/>
                <a:gd name="T9" fmla="*/ 2147483647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36">
                  <a:moveTo>
                    <a:pt x="0" y="0"/>
                  </a:moveTo>
                  <a:lnTo>
                    <a:pt x="6" y="6"/>
                  </a:lnTo>
                  <a:lnTo>
                    <a:pt x="6" y="18"/>
                  </a:lnTo>
                  <a:lnTo>
                    <a:pt x="12" y="30"/>
                  </a:lnTo>
                  <a:lnTo>
                    <a:pt x="18" y="3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57" name="Freeform 242"/>
            <p:cNvSpPr>
              <a:spLocks noChangeAspect="1"/>
            </p:cNvSpPr>
            <p:nvPr/>
          </p:nvSpPr>
          <p:spPr bwMode="auto">
            <a:xfrm>
              <a:off x="4795838" y="2203450"/>
              <a:ext cx="22225" cy="11112"/>
            </a:xfrm>
            <a:custGeom>
              <a:avLst/>
              <a:gdLst>
                <a:gd name="T0" fmla="*/ 0 w 12"/>
                <a:gd name="T1" fmla="*/ 0 h 6"/>
                <a:gd name="T2" fmla="*/ 2147483647 w 12"/>
                <a:gd name="T3" fmla="*/ 2147483647 h 6"/>
                <a:gd name="T4" fmla="*/ 2147483647 w 12"/>
                <a:gd name="T5" fmla="*/ 0 h 6"/>
                <a:gd name="T6" fmla="*/ 0 60000 65536"/>
                <a:gd name="T7" fmla="*/ 0 60000 65536"/>
                <a:gd name="T8" fmla="*/ 0 60000 65536"/>
              </a:gdLst>
              <a:ahLst/>
              <a:cxnLst>
                <a:cxn ang="T6">
                  <a:pos x="T0" y="T1"/>
                </a:cxn>
                <a:cxn ang="T7">
                  <a:pos x="T2" y="T3"/>
                </a:cxn>
                <a:cxn ang="T8">
                  <a:pos x="T4" y="T5"/>
                </a:cxn>
              </a:cxnLst>
              <a:rect l="0" t="0" r="r" b="b"/>
              <a:pathLst>
                <a:path w="12" h="6">
                  <a:moveTo>
                    <a:pt x="0" y="0"/>
                  </a:moveTo>
                  <a:lnTo>
                    <a:pt x="6" y="6"/>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58" name="Freeform 243"/>
            <p:cNvSpPr>
              <a:spLocks noChangeAspect="1"/>
            </p:cNvSpPr>
            <p:nvPr/>
          </p:nvSpPr>
          <p:spPr bwMode="auto">
            <a:xfrm>
              <a:off x="4818063" y="2133600"/>
              <a:ext cx="23813" cy="69850"/>
            </a:xfrm>
            <a:custGeom>
              <a:avLst/>
              <a:gdLst>
                <a:gd name="T0" fmla="*/ 0 w 12"/>
                <a:gd name="T1" fmla="*/ 2147483647 h 36"/>
                <a:gd name="T2" fmla="*/ 0 w 12"/>
                <a:gd name="T3" fmla="*/ 2147483647 h 36"/>
                <a:gd name="T4" fmla="*/ 2147483647 w 12"/>
                <a:gd name="T5" fmla="*/ 2147483647 h 36"/>
                <a:gd name="T6" fmla="*/ 2147483647 w 12"/>
                <a:gd name="T7" fmla="*/ 2147483647 h 36"/>
                <a:gd name="T8" fmla="*/ 2147483647 w 12"/>
                <a:gd name="T9" fmla="*/ 0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36">
                  <a:moveTo>
                    <a:pt x="0" y="36"/>
                  </a:moveTo>
                  <a:lnTo>
                    <a:pt x="0" y="30"/>
                  </a:lnTo>
                  <a:lnTo>
                    <a:pt x="6" y="18"/>
                  </a:lnTo>
                  <a:lnTo>
                    <a:pt x="6" y="6"/>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59" name="Freeform 244"/>
            <p:cNvSpPr>
              <a:spLocks noChangeAspect="1"/>
            </p:cNvSpPr>
            <p:nvPr/>
          </p:nvSpPr>
          <p:spPr bwMode="auto">
            <a:xfrm>
              <a:off x="4841876" y="2133600"/>
              <a:ext cx="34925" cy="1587"/>
            </a:xfrm>
            <a:custGeom>
              <a:avLst/>
              <a:gdLst>
                <a:gd name="T0" fmla="*/ 0 w 18"/>
                <a:gd name="T1" fmla="*/ 0 h 1587"/>
                <a:gd name="T2" fmla="*/ 2147483647 w 18"/>
                <a:gd name="T3" fmla="*/ 0 h 1587"/>
                <a:gd name="T4" fmla="*/ 2147483647 w 18"/>
                <a:gd name="T5" fmla="*/ 0 h 1587"/>
                <a:gd name="T6" fmla="*/ 2147483647 w 18"/>
                <a:gd name="T7" fmla="*/ 0 h 1587"/>
                <a:gd name="T8" fmla="*/ 2147483647 w 18"/>
                <a:gd name="T9" fmla="*/ 0 h 15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587">
                  <a:moveTo>
                    <a:pt x="0" y="0"/>
                  </a:moveTo>
                  <a:lnTo>
                    <a:pt x="6" y="0"/>
                  </a:lnTo>
                  <a:lnTo>
                    <a:pt x="12"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60" name="Freeform 245"/>
            <p:cNvSpPr>
              <a:spLocks noChangeAspect="1"/>
            </p:cNvSpPr>
            <p:nvPr/>
          </p:nvSpPr>
          <p:spPr bwMode="auto">
            <a:xfrm>
              <a:off x="4876801" y="2062162"/>
              <a:ext cx="23812" cy="71438"/>
            </a:xfrm>
            <a:custGeom>
              <a:avLst/>
              <a:gdLst>
                <a:gd name="T0" fmla="*/ 0 w 12"/>
                <a:gd name="T1" fmla="*/ 2147483647 h 36"/>
                <a:gd name="T2" fmla="*/ 2147483647 w 12"/>
                <a:gd name="T3" fmla="*/ 2147483647 h 36"/>
                <a:gd name="T4" fmla="*/ 2147483647 w 12"/>
                <a:gd name="T5" fmla="*/ 2147483647 h 36"/>
                <a:gd name="T6" fmla="*/ 2147483647 w 12"/>
                <a:gd name="T7" fmla="*/ 2147483647 h 36"/>
                <a:gd name="T8" fmla="*/ 2147483647 w 12"/>
                <a:gd name="T9" fmla="*/ 0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36">
                  <a:moveTo>
                    <a:pt x="0" y="36"/>
                  </a:moveTo>
                  <a:lnTo>
                    <a:pt x="6" y="30"/>
                  </a:lnTo>
                  <a:lnTo>
                    <a:pt x="6" y="18"/>
                  </a:lnTo>
                  <a:lnTo>
                    <a:pt x="6" y="6"/>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61" name="Freeform 246"/>
            <p:cNvSpPr>
              <a:spLocks noChangeAspect="1"/>
            </p:cNvSpPr>
            <p:nvPr/>
          </p:nvSpPr>
          <p:spPr bwMode="auto">
            <a:xfrm>
              <a:off x="4900613" y="2062162"/>
              <a:ext cx="34925" cy="71438"/>
            </a:xfrm>
            <a:custGeom>
              <a:avLst/>
              <a:gdLst>
                <a:gd name="T0" fmla="*/ 0 w 18"/>
                <a:gd name="T1" fmla="*/ 0 h 36"/>
                <a:gd name="T2" fmla="*/ 2147483647 w 18"/>
                <a:gd name="T3" fmla="*/ 2147483647 h 36"/>
                <a:gd name="T4" fmla="*/ 2147483647 w 18"/>
                <a:gd name="T5" fmla="*/ 2147483647 h 36"/>
                <a:gd name="T6" fmla="*/ 2147483647 w 18"/>
                <a:gd name="T7" fmla="*/ 2147483647 h 36"/>
                <a:gd name="T8" fmla="*/ 2147483647 w 18"/>
                <a:gd name="T9" fmla="*/ 2147483647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36">
                  <a:moveTo>
                    <a:pt x="0" y="0"/>
                  </a:moveTo>
                  <a:lnTo>
                    <a:pt x="6" y="6"/>
                  </a:lnTo>
                  <a:lnTo>
                    <a:pt x="6" y="18"/>
                  </a:lnTo>
                  <a:lnTo>
                    <a:pt x="12" y="30"/>
                  </a:lnTo>
                  <a:lnTo>
                    <a:pt x="18" y="3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62" name="Freeform 247"/>
            <p:cNvSpPr>
              <a:spLocks noChangeAspect="1"/>
            </p:cNvSpPr>
            <p:nvPr/>
          </p:nvSpPr>
          <p:spPr bwMode="auto">
            <a:xfrm>
              <a:off x="4935538" y="2133600"/>
              <a:ext cx="23813" cy="1587"/>
            </a:xfrm>
            <a:custGeom>
              <a:avLst/>
              <a:gdLst>
                <a:gd name="T0" fmla="*/ 0 w 12"/>
                <a:gd name="T1" fmla="*/ 0 h 1587"/>
                <a:gd name="T2" fmla="*/ 2147483647 w 12"/>
                <a:gd name="T3" fmla="*/ 0 h 1587"/>
                <a:gd name="T4" fmla="*/ 2147483647 w 12"/>
                <a:gd name="T5" fmla="*/ 0 h 1587"/>
                <a:gd name="T6" fmla="*/ 2147483647 w 12"/>
                <a:gd name="T7" fmla="*/ 0 h 158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1587">
                  <a:moveTo>
                    <a:pt x="0" y="0"/>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63" name="Freeform 248"/>
            <p:cNvSpPr>
              <a:spLocks noChangeAspect="1"/>
            </p:cNvSpPr>
            <p:nvPr/>
          </p:nvSpPr>
          <p:spPr bwMode="auto">
            <a:xfrm>
              <a:off x="4959351" y="2133600"/>
              <a:ext cx="22225" cy="58737"/>
            </a:xfrm>
            <a:custGeom>
              <a:avLst/>
              <a:gdLst>
                <a:gd name="T0" fmla="*/ 0 w 12"/>
                <a:gd name="T1" fmla="*/ 0 h 30"/>
                <a:gd name="T2" fmla="*/ 2147483647 w 12"/>
                <a:gd name="T3" fmla="*/ 2147483647 h 30"/>
                <a:gd name="T4" fmla="*/ 2147483647 w 12"/>
                <a:gd name="T5" fmla="*/ 2147483647 h 30"/>
                <a:gd name="T6" fmla="*/ 0 60000 65536"/>
                <a:gd name="T7" fmla="*/ 0 60000 65536"/>
                <a:gd name="T8" fmla="*/ 0 60000 65536"/>
              </a:gdLst>
              <a:ahLst/>
              <a:cxnLst>
                <a:cxn ang="T6">
                  <a:pos x="T0" y="T1"/>
                </a:cxn>
                <a:cxn ang="T7">
                  <a:pos x="T2" y="T3"/>
                </a:cxn>
                <a:cxn ang="T8">
                  <a:pos x="T4" y="T5"/>
                </a:cxn>
              </a:cxnLst>
              <a:rect l="0" t="0" r="r" b="b"/>
              <a:pathLst>
                <a:path w="12" h="30">
                  <a:moveTo>
                    <a:pt x="0" y="0"/>
                  </a:moveTo>
                  <a:lnTo>
                    <a:pt x="6" y="12"/>
                  </a:lnTo>
                  <a:lnTo>
                    <a:pt x="12" y="3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64" name="Freeform 249"/>
            <p:cNvSpPr>
              <a:spLocks noChangeAspect="1"/>
            </p:cNvSpPr>
            <p:nvPr/>
          </p:nvSpPr>
          <p:spPr bwMode="auto">
            <a:xfrm>
              <a:off x="4981576" y="2192337"/>
              <a:ext cx="36512" cy="69850"/>
            </a:xfrm>
            <a:custGeom>
              <a:avLst/>
              <a:gdLst>
                <a:gd name="T0" fmla="*/ 0 w 18"/>
                <a:gd name="T1" fmla="*/ 0 h 36"/>
                <a:gd name="T2" fmla="*/ 2147483647 w 18"/>
                <a:gd name="T3" fmla="*/ 2147483647 h 36"/>
                <a:gd name="T4" fmla="*/ 2147483647 w 18"/>
                <a:gd name="T5" fmla="*/ 2147483647 h 36"/>
                <a:gd name="T6" fmla="*/ 0 60000 65536"/>
                <a:gd name="T7" fmla="*/ 0 60000 65536"/>
                <a:gd name="T8" fmla="*/ 0 60000 65536"/>
              </a:gdLst>
              <a:ahLst/>
              <a:cxnLst>
                <a:cxn ang="T6">
                  <a:pos x="T0" y="T1"/>
                </a:cxn>
                <a:cxn ang="T7">
                  <a:pos x="T2" y="T3"/>
                </a:cxn>
                <a:cxn ang="T8">
                  <a:pos x="T4" y="T5"/>
                </a:cxn>
              </a:cxnLst>
              <a:rect l="0" t="0" r="r" b="b"/>
              <a:pathLst>
                <a:path w="18" h="36">
                  <a:moveTo>
                    <a:pt x="0" y="0"/>
                  </a:moveTo>
                  <a:lnTo>
                    <a:pt x="6" y="18"/>
                  </a:lnTo>
                  <a:lnTo>
                    <a:pt x="18" y="3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65" name="Freeform 250"/>
            <p:cNvSpPr>
              <a:spLocks noChangeAspect="1"/>
            </p:cNvSpPr>
            <p:nvPr/>
          </p:nvSpPr>
          <p:spPr bwMode="auto">
            <a:xfrm>
              <a:off x="5018088" y="2262187"/>
              <a:ext cx="23813" cy="71438"/>
            </a:xfrm>
            <a:custGeom>
              <a:avLst/>
              <a:gdLst>
                <a:gd name="T0" fmla="*/ 0 w 12"/>
                <a:gd name="T1" fmla="*/ 0 h 36"/>
                <a:gd name="T2" fmla="*/ 2147483647 w 12"/>
                <a:gd name="T3" fmla="*/ 2147483647 h 36"/>
                <a:gd name="T4" fmla="*/ 2147483647 w 12"/>
                <a:gd name="T5" fmla="*/ 2147483647 h 36"/>
                <a:gd name="T6" fmla="*/ 0 60000 65536"/>
                <a:gd name="T7" fmla="*/ 0 60000 65536"/>
                <a:gd name="T8" fmla="*/ 0 60000 65536"/>
              </a:gdLst>
              <a:ahLst/>
              <a:cxnLst>
                <a:cxn ang="T6">
                  <a:pos x="T0" y="T1"/>
                </a:cxn>
                <a:cxn ang="T7">
                  <a:pos x="T2" y="T3"/>
                </a:cxn>
                <a:cxn ang="T8">
                  <a:pos x="T4" y="T5"/>
                </a:cxn>
              </a:cxnLst>
              <a:rect l="0" t="0" r="r" b="b"/>
              <a:pathLst>
                <a:path w="12" h="36">
                  <a:moveTo>
                    <a:pt x="0" y="0"/>
                  </a:moveTo>
                  <a:lnTo>
                    <a:pt x="6" y="18"/>
                  </a:lnTo>
                  <a:lnTo>
                    <a:pt x="12" y="3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66" name="Freeform 251"/>
            <p:cNvSpPr>
              <a:spLocks noChangeAspect="1"/>
            </p:cNvSpPr>
            <p:nvPr/>
          </p:nvSpPr>
          <p:spPr bwMode="auto">
            <a:xfrm>
              <a:off x="5041901" y="2333625"/>
              <a:ext cx="22225" cy="127000"/>
            </a:xfrm>
            <a:custGeom>
              <a:avLst/>
              <a:gdLst>
                <a:gd name="T0" fmla="*/ 0 w 12"/>
                <a:gd name="T1" fmla="*/ 0 h 66"/>
                <a:gd name="T2" fmla="*/ 0 w 12"/>
                <a:gd name="T3" fmla="*/ 2147483647 h 66"/>
                <a:gd name="T4" fmla="*/ 2147483647 w 12"/>
                <a:gd name="T5" fmla="*/ 2147483647 h 66"/>
                <a:gd name="T6" fmla="*/ 2147483647 w 12"/>
                <a:gd name="T7" fmla="*/ 2147483647 h 66"/>
                <a:gd name="T8" fmla="*/ 2147483647 w 12"/>
                <a:gd name="T9" fmla="*/ 2147483647 h 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66">
                  <a:moveTo>
                    <a:pt x="0" y="0"/>
                  </a:moveTo>
                  <a:lnTo>
                    <a:pt x="0" y="18"/>
                  </a:lnTo>
                  <a:lnTo>
                    <a:pt x="6" y="36"/>
                  </a:lnTo>
                  <a:lnTo>
                    <a:pt x="6" y="54"/>
                  </a:lnTo>
                  <a:lnTo>
                    <a:pt x="12" y="6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67" name="Freeform 252"/>
            <p:cNvSpPr>
              <a:spLocks noChangeAspect="1"/>
            </p:cNvSpPr>
            <p:nvPr/>
          </p:nvSpPr>
          <p:spPr bwMode="auto">
            <a:xfrm>
              <a:off x="5064126" y="2460625"/>
              <a:ext cx="36512" cy="12700"/>
            </a:xfrm>
            <a:custGeom>
              <a:avLst/>
              <a:gdLst>
                <a:gd name="T0" fmla="*/ 0 w 18"/>
                <a:gd name="T1" fmla="*/ 0 h 6"/>
                <a:gd name="T2" fmla="*/ 2147483647 w 18"/>
                <a:gd name="T3" fmla="*/ 2147483647 h 6"/>
                <a:gd name="T4" fmla="*/ 2147483647 w 18"/>
                <a:gd name="T5" fmla="*/ 0 h 6"/>
                <a:gd name="T6" fmla="*/ 2147483647 w 18"/>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6">
                  <a:moveTo>
                    <a:pt x="0" y="0"/>
                  </a:moveTo>
                  <a:lnTo>
                    <a:pt x="6" y="6"/>
                  </a:ln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68" name="Line 253"/>
            <p:cNvSpPr>
              <a:spLocks noChangeAspect="1" noChangeShapeType="1"/>
            </p:cNvSpPr>
            <p:nvPr/>
          </p:nvSpPr>
          <p:spPr bwMode="auto">
            <a:xfrm>
              <a:off x="5100638" y="2460625"/>
              <a:ext cx="22225" cy="31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469" name="Freeform 254"/>
            <p:cNvSpPr>
              <a:spLocks noChangeAspect="1"/>
            </p:cNvSpPr>
            <p:nvPr/>
          </p:nvSpPr>
          <p:spPr bwMode="auto">
            <a:xfrm>
              <a:off x="5122863" y="2460625"/>
              <a:ext cx="23813" cy="3175"/>
            </a:xfrm>
            <a:custGeom>
              <a:avLst/>
              <a:gdLst>
                <a:gd name="T0" fmla="*/ 0 w 12"/>
                <a:gd name="T1" fmla="*/ 0 h 3175"/>
                <a:gd name="T2" fmla="*/ 2147483647 w 12"/>
                <a:gd name="T3" fmla="*/ 0 h 3175"/>
                <a:gd name="T4" fmla="*/ 2147483647 w 12"/>
                <a:gd name="T5" fmla="*/ 0 h 3175"/>
                <a:gd name="T6" fmla="*/ 0 60000 65536"/>
                <a:gd name="T7" fmla="*/ 0 60000 65536"/>
                <a:gd name="T8" fmla="*/ 0 60000 65536"/>
              </a:gdLst>
              <a:ahLst/>
              <a:cxnLst>
                <a:cxn ang="T6">
                  <a:pos x="T0" y="T1"/>
                </a:cxn>
                <a:cxn ang="T7">
                  <a:pos x="T2" y="T3"/>
                </a:cxn>
                <a:cxn ang="T8">
                  <a:pos x="T4" y="T5"/>
                </a:cxn>
              </a:cxnLst>
              <a:rect l="0" t="0" r="r" b="b"/>
              <a:pathLst>
                <a:path w="12" h="3175">
                  <a:moveTo>
                    <a:pt x="0" y="0"/>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70" name="Freeform 255"/>
            <p:cNvSpPr>
              <a:spLocks noChangeAspect="1"/>
            </p:cNvSpPr>
            <p:nvPr/>
          </p:nvSpPr>
          <p:spPr bwMode="auto">
            <a:xfrm>
              <a:off x="5146676" y="2460625"/>
              <a:ext cx="34925" cy="130175"/>
            </a:xfrm>
            <a:custGeom>
              <a:avLst/>
              <a:gdLst>
                <a:gd name="T0" fmla="*/ 0 w 18"/>
                <a:gd name="T1" fmla="*/ 0 h 66"/>
                <a:gd name="T2" fmla="*/ 2147483647 w 18"/>
                <a:gd name="T3" fmla="*/ 2147483647 h 66"/>
                <a:gd name="T4" fmla="*/ 2147483647 w 18"/>
                <a:gd name="T5" fmla="*/ 2147483647 h 66"/>
                <a:gd name="T6" fmla="*/ 2147483647 w 18"/>
                <a:gd name="T7" fmla="*/ 2147483647 h 66"/>
                <a:gd name="T8" fmla="*/ 2147483647 w 18"/>
                <a:gd name="T9" fmla="*/ 2147483647 h 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66">
                  <a:moveTo>
                    <a:pt x="0" y="0"/>
                  </a:moveTo>
                  <a:lnTo>
                    <a:pt x="6" y="12"/>
                  </a:lnTo>
                  <a:lnTo>
                    <a:pt x="6" y="30"/>
                  </a:lnTo>
                  <a:lnTo>
                    <a:pt x="12" y="54"/>
                  </a:lnTo>
                  <a:lnTo>
                    <a:pt x="18" y="6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71" name="Freeform 256"/>
            <p:cNvSpPr>
              <a:spLocks noChangeAspect="1"/>
            </p:cNvSpPr>
            <p:nvPr/>
          </p:nvSpPr>
          <p:spPr bwMode="auto">
            <a:xfrm>
              <a:off x="5181601" y="2590800"/>
              <a:ext cx="23812" cy="1587"/>
            </a:xfrm>
            <a:custGeom>
              <a:avLst/>
              <a:gdLst>
                <a:gd name="T0" fmla="*/ 0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1587">
                  <a:moveTo>
                    <a:pt x="0" y="0"/>
                  </a:moveTo>
                  <a:lnTo>
                    <a:pt x="0" y="0"/>
                  </a:ln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72" name="Freeform 257"/>
            <p:cNvSpPr>
              <a:spLocks noChangeAspect="1"/>
            </p:cNvSpPr>
            <p:nvPr/>
          </p:nvSpPr>
          <p:spPr bwMode="auto">
            <a:xfrm>
              <a:off x="5205413" y="2590800"/>
              <a:ext cx="34925" cy="69850"/>
            </a:xfrm>
            <a:custGeom>
              <a:avLst/>
              <a:gdLst>
                <a:gd name="T0" fmla="*/ 0 w 18"/>
                <a:gd name="T1" fmla="*/ 0 h 36"/>
                <a:gd name="T2" fmla="*/ 2147483647 w 18"/>
                <a:gd name="T3" fmla="*/ 2147483647 h 36"/>
                <a:gd name="T4" fmla="*/ 2147483647 w 18"/>
                <a:gd name="T5" fmla="*/ 2147483647 h 36"/>
                <a:gd name="T6" fmla="*/ 2147483647 w 18"/>
                <a:gd name="T7" fmla="*/ 2147483647 h 36"/>
                <a:gd name="T8" fmla="*/ 2147483647 w 18"/>
                <a:gd name="T9" fmla="*/ 2147483647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36">
                  <a:moveTo>
                    <a:pt x="0" y="0"/>
                  </a:moveTo>
                  <a:lnTo>
                    <a:pt x="6" y="6"/>
                  </a:lnTo>
                  <a:lnTo>
                    <a:pt x="6" y="18"/>
                  </a:lnTo>
                  <a:lnTo>
                    <a:pt x="12" y="30"/>
                  </a:lnTo>
                  <a:lnTo>
                    <a:pt x="18" y="3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73" name="Freeform 258"/>
            <p:cNvSpPr>
              <a:spLocks noChangeAspect="1"/>
            </p:cNvSpPr>
            <p:nvPr/>
          </p:nvSpPr>
          <p:spPr bwMode="auto">
            <a:xfrm>
              <a:off x="5240338" y="2660650"/>
              <a:ext cx="23813" cy="3175"/>
            </a:xfrm>
            <a:custGeom>
              <a:avLst/>
              <a:gdLst>
                <a:gd name="T0" fmla="*/ 0 w 12"/>
                <a:gd name="T1" fmla="*/ 0 h 3175"/>
                <a:gd name="T2" fmla="*/ 2147483647 w 12"/>
                <a:gd name="T3" fmla="*/ 0 h 3175"/>
                <a:gd name="T4" fmla="*/ 2147483647 w 12"/>
                <a:gd name="T5" fmla="*/ 0 h 3175"/>
                <a:gd name="T6" fmla="*/ 0 60000 65536"/>
                <a:gd name="T7" fmla="*/ 0 60000 65536"/>
                <a:gd name="T8" fmla="*/ 0 60000 65536"/>
              </a:gdLst>
              <a:ahLst/>
              <a:cxnLst>
                <a:cxn ang="T6">
                  <a:pos x="T0" y="T1"/>
                </a:cxn>
                <a:cxn ang="T7">
                  <a:pos x="T2" y="T3"/>
                </a:cxn>
                <a:cxn ang="T8">
                  <a:pos x="T4" y="T5"/>
                </a:cxn>
              </a:cxnLst>
              <a:rect l="0" t="0" r="r" b="b"/>
              <a:pathLst>
                <a:path w="12" h="3175">
                  <a:moveTo>
                    <a:pt x="0" y="0"/>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74" name="Freeform 259"/>
            <p:cNvSpPr>
              <a:spLocks noChangeAspect="1"/>
            </p:cNvSpPr>
            <p:nvPr/>
          </p:nvSpPr>
          <p:spPr bwMode="auto">
            <a:xfrm>
              <a:off x="5264151" y="2660650"/>
              <a:ext cx="23812" cy="23812"/>
            </a:xfrm>
            <a:custGeom>
              <a:avLst/>
              <a:gdLst>
                <a:gd name="T0" fmla="*/ 0 w 12"/>
                <a:gd name="T1" fmla="*/ 0 h 12"/>
                <a:gd name="T2" fmla="*/ 2147483647 w 12"/>
                <a:gd name="T3" fmla="*/ 2147483647 h 12"/>
                <a:gd name="T4" fmla="*/ 2147483647 w 12"/>
                <a:gd name="T5" fmla="*/ 2147483647 h 12"/>
                <a:gd name="T6" fmla="*/ 0 60000 65536"/>
                <a:gd name="T7" fmla="*/ 0 60000 65536"/>
                <a:gd name="T8" fmla="*/ 0 60000 65536"/>
              </a:gdLst>
              <a:ahLst/>
              <a:cxnLst>
                <a:cxn ang="T6">
                  <a:pos x="T0" y="T1"/>
                </a:cxn>
                <a:cxn ang="T7">
                  <a:pos x="T2" y="T3"/>
                </a:cxn>
                <a:cxn ang="T8">
                  <a:pos x="T4" y="T5"/>
                </a:cxn>
              </a:cxnLst>
              <a:rect l="0" t="0" r="r" b="b"/>
              <a:pathLst>
                <a:path w="12" h="12">
                  <a:moveTo>
                    <a:pt x="0" y="0"/>
                  </a:moveTo>
                  <a:lnTo>
                    <a:pt x="6" y="6"/>
                  </a:lnTo>
                  <a:lnTo>
                    <a:pt x="12" y="1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75" name="Freeform 260"/>
            <p:cNvSpPr>
              <a:spLocks noChangeAspect="1"/>
            </p:cNvSpPr>
            <p:nvPr/>
          </p:nvSpPr>
          <p:spPr bwMode="auto">
            <a:xfrm>
              <a:off x="5287963" y="2684462"/>
              <a:ext cx="34925" cy="58738"/>
            </a:xfrm>
            <a:custGeom>
              <a:avLst/>
              <a:gdLst>
                <a:gd name="T0" fmla="*/ 0 w 18"/>
                <a:gd name="T1" fmla="*/ 0 h 30"/>
                <a:gd name="T2" fmla="*/ 2147483647 w 18"/>
                <a:gd name="T3" fmla="*/ 2147483647 h 30"/>
                <a:gd name="T4" fmla="*/ 2147483647 w 18"/>
                <a:gd name="T5" fmla="*/ 2147483647 h 30"/>
                <a:gd name="T6" fmla="*/ 2147483647 w 18"/>
                <a:gd name="T7" fmla="*/ 2147483647 h 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30">
                  <a:moveTo>
                    <a:pt x="0" y="0"/>
                  </a:moveTo>
                  <a:lnTo>
                    <a:pt x="6" y="18"/>
                  </a:lnTo>
                  <a:lnTo>
                    <a:pt x="12" y="24"/>
                  </a:lnTo>
                  <a:lnTo>
                    <a:pt x="18" y="3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76" name="Freeform 261"/>
            <p:cNvSpPr>
              <a:spLocks noChangeAspect="1"/>
            </p:cNvSpPr>
            <p:nvPr/>
          </p:nvSpPr>
          <p:spPr bwMode="auto">
            <a:xfrm>
              <a:off x="5322888" y="2743200"/>
              <a:ext cx="23813" cy="1587"/>
            </a:xfrm>
            <a:custGeom>
              <a:avLst/>
              <a:gdLst>
                <a:gd name="T0" fmla="*/ 0 w 12"/>
                <a:gd name="T1" fmla="*/ 0 h 1587"/>
                <a:gd name="T2" fmla="*/ 2147483647 w 12"/>
                <a:gd name="T3" fmla="*/ 0 h 1587"/>
                <a:gd name="T4" fmla="*/ 2147483647 w 12"/>
                <a:gd name="T5" fmla="*/ 0 h 1587"/>
                <a:gd name="T6" fmla="*/ 0 60000 65536"/>
                <a:gd name="T7" fmla="*/ 0 60000 65536"/>
                <a:gd name="T8" fmla="*/ 0 60000 65536"/>
              </a:gdLst>
              <a:ahLst/>
              <a:cxnLst>
                <a:cxn ang="T6">
                  <a:pos x="T0" y="T1"/>
                </a:cxn>
                <a:cxn ang="T7">
                  <a:pos x="T2" y="T3"/>
                </a:cxn>
                <a:cxn ang="T8">
                  <a:pos x="T4" y="T5"/>
                </a:cxn>
              </a:cxnLst>
              <a:rect l="0" t="0" r="r" b="b"/>
              <a:pathLst>
                <a:path w="12" h="1587">
                  <a:moveTo>
                    <a:pt x="0" y="0"/>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77" name="Freeform 262"/>
            <p:cNvSpPr>
              <a:spLocks noChangeAspect="1"/>
            </p:cNvSpPr>
            <p:nvPr/>
          </p:nvSpPr>
          <p:spPr bwMode="auto">
            <a:xfrm>
              <a:off x="5346701" y="2695575"/>
              <a:ext cx="22225" cy="47625"/>
            </a:xfrm>
            <a:custGeom>
              <a:avLst/>
              <a:gdLst>
                <a:gd name="T0" fmla="*/ 0 w 12"/>
                <a:gd name="T1" fmla="*/ 2147483647 h 24"/>
                <a:gd name="T2" fmla="*/ 0 w 12"/>
                <a:gd name="T3" fmla="*/ 2147483647 h 24"/>
                <a:gd name="T4" fmla="*/ 2147483647 w 12"/>
                <a:gd name="T5" fmla="*/ 2147483647 h 24"/>
                <a:gd name="T6" fmla="*/ 2147483647 w 12"/>
                <a:gd name="T7" fmla="*/ 2147483647 h 24"/>
                <a:gd name="T8" fmla="*/ 2147483647 w 12"/>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24">
                  <a:moveTo>
                    <a:pt x="0" y="24"/>
                  </a:moveTo>
                  <a:lnTo>
                    <a:pt x="0" y="18"/>
                  </a:lnTo>
                  <a:lnTo>
                    <a:pt x="6" y="12"/>
                  </a:lnTo>
                  <a:lnTo>
                    <a:pt x="6" y="6"/>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78" name="Freeform 263"/>
            <p:cNvSpPr>
              <a:spLocks noChangeAspect="1"/>
            </p:cNvSpPr>
            <p:nvPr/>
          </p:nvSpPr>
          <p:spPr bwMode="auto">
            <a:xfrm>
              <a:off x="5368926" y="2695575"/>
              <a:ext cx="36512" cy="1587"/>
            </a:xfrm>
            <a:custGeom>
              <a:avLst/>
              <a:gdLst>
                <a:gd name="T0" fmla="*/ 0 w 18"/>
                <a:gd name="T1" fmla="*/ 0 h 1587"/>
                <a:gd name="T2" fmla="*/ 2147483647 w 18"/>
                <a:gd name="T3" fmla="*/ 0 h 1587"/>
                <a:gd name="T4" fmla="*/ 2147483647 w 18"/>
                <a:gd name="T5" fmla="*/ 0 h 1587"/>
                <a:gd name="T6" fmla="*/ 2147483647 w 18"/>
                <a:gd name="T7" fmla="*/ 0 h 1587"/>
                <a:gd name="T8" fmla="*/ 2147483647 w 18"/>
                <a:gd name="T9" fmla="*/ 0 h 15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587">
                  <a:moveTo>
                    <a:pt x="0" y="0"/>
                  </a:moveTo>
                  <a:lnTo>
                    <a:pt x="6" y="0"/>
                  </a:lnTo>
                  <a:lnTo>
                    <a:pt x="12"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79" name="Freeform 264"/>
            <p:cNvSpPr>
              <a:spLocks noChangeAspect="1"/>
            </p:cNvSpPr>
            <p:nvPr/>
          </p:nvSpPr>
          <p:spPr bwMode="auto">
            <a:xfrm>
              <a:off x="5405438" y="2638425"/>
              <a:ext cx="22225" cy="57150"/>
            </a:xfrm>
            <a:custGeom>
              <a:avLst/>
              <a:gdLst>
                <a:gd name="T0" fmla="*/ 0 w 12"/>
                <a:gd name="T1" fmla="*/ 2147483647 h 30"/>
                <a:gd name="T2" fmla="*/ 2147483647 w 12"/>
                <a:gd name="T3" fmla="*/ 2147483647 h 30"/>
                <a:gd name="T4" fmla="*/ 2147483647 w 12"/>
                <a:gd name="T5" fmla="*/ 2147483647 h 30"/>
                <a:gd name="T6" fmla="*/ 2147483647 w 12"/>
                <a:gd name="T7" fmla="*/ 2147483647 h 30"/>
                <a:gd name="T8" fmla="*/ 2147483647 w 12"/>
                <a:gd name="T9" fmla="*/ 0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30">
                  <a:moveTo>
                    <a:pt x="0" y="30"/>
                  </a:moveTo>
                  <a:lnTo>
                    <a:pt x="6" y="24"/>
                  </a:lnTo>
                  <a:lnTo>
                    <a:pt x="6" y="12"/>
                  </a:lnTo>
                  <a:lnTo>
                    <a:pt x="12" y="6"/>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80" name="Freeform 265"/>
            <p:cNvSpPr>
              <a:spLocks noChangeAspect="1"/>
            </p:cNvSpPr>
            <p:nvPr/>
          </p:nvSpPr>
          <p:spPr bwMode="auto">
            <a:xfrm>
              <a:off x="5427663" y="2638425"/>
              <a:ext cx="23813" cy="0"/>
            </a:xfrm>
            <a:custGeom>
              <a:avLst/>
              <a:gdLst>
                <a:gd name="T0" fmla="*/ 0 w 12"/>
                <a:gd name="T1" fmla="*/ 2147483647 w 12"/>
                <a:gd name="T2" fmla="*/ 2147483647 w 12"/>
                <a:gd name="T3" fmla="*/ 0 60000 65536"/>
                <a:gd name="T4" fmla="*/ 0 60000 65536"/>
                <a:gd name="T5" fmla="*/ 0 60000 65536"/>
              </a:gdLst>
              <a:ahLst/>
              <a:cxnLst>
                <a:cxn ang="T3">
                  <a:pos x="T0" y="0"/>
                </a:cxn>
                <a:cxn ang="T4">
                  <a:pos x="T1" y="0"/>
                </a:cxn>
                <a:cxn ang="T5">
                  <a:pos x="T2" y="0"/>
                </a:cxn>
              </a:cxnLst>
              <a:rect l="0" t="0" r="r" b="b"/>
              <a:pathLst>
                <a:path w="12">
                  <a:moveTo>
                    <a:pt x="0" y="0"/>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81" name="Freeform 266"/>
            <p:cNvSpPr>
              <a:spLocks noChangeAspect="1"/>
            </p:cNvSpPr>
            <p:nvPr/>
          </p:nvSpPr>
          <p:spPr bwMode="auto">
            <a:xfrm>
              <a:off x="5451476" y="2638425"/>
              <a:ext cx="36512" cy="0"/>
            </a:xfrm>
            <a:custGeom>
              <a:avLst/>
              <a:gdLst>
                <a:gd name="T0" fmla="*/ 0 w 18"/>
                <a:gd name="T1" fmla="*/ 2147483647 w 18"/>
                <a:gd name="T2" fmla="*/ 2147483647 w 18"/>
                <a:gd name="T3" fmla="*/ 0 60000 65536"/>
                <a:gd name="T4" fmla="*/ 0 60000 65536"/>
                <a:gd name="T5" fmla="*/ 0 60000 65536"/>
              </a:gdLst>
              <a:ahLst/>
              <a:cxnLst>
                <a:cxn ang="T3">
                  <a:pos x="T0" y="0"/>
                </a:cxn>
                <a:cxn ang="T4">
                  <a:pos x="T1" y="0"/>
                </a:cxn>
                <a:cxn ang="T5">
                  <a:pos x="T2" y="0"/>
                </a:cxn>
              </a:cxnLst>
              <a:rect l="0" t="0" r="r" b="b"/>
              <a:pathLst>
                <a:path w="18">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82" name="Freeform 267"/>
            <p:cNvSpPr>
              <a:spLocks noChangeAspect="1"/>
            </p:cNvSpPr>
            <p:nvPr/>
          </p:nvSpPr>
          <p:spPr bwMode="auto">
            <a:xfrm>
              <a:off x="5487988" y="2566987"/>
              <a:ext cx="22225" cy="71438"/>
            </a:xfrm>
            <a:custGeom>
              <a:avLst/>
              <a:gdLst>
                <a:gd name="T0" fmla="*/ 0 w 12"/>
                <a:gd name="T1" fmla="*/ 2147483647 h 36"/>
                <a:gd name="T2" fmla="*/ 2147483647 w 12"/>
                <a:gd name="T3" fmla="*/ 2147483647 h 36"/>
                <a:gd name="T4" fmla="*/ 2147483647 w 12"/>
                <a:gd name="T5" fmla="*/ 2147483647 h 36"/>
                <a:gd name="T6" fmla="*/ 2147483647 w 12"/>
                <a:gd name="T7" fmla="*/ 2147483647 h 36"/>
                <a:gd name="T8" fmla="*/ 2147483647 w 12"/>
                <a:gd name="T9" fmla="*/ 0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36">
                  <a:moveTo>
                    <a:pt x="0" y="36"/>
                  </a:moveTo>
                  <a:lnTo>
                    <a:pt x="6" y="30"/>
                  </a:lnTo>
                  <a:lnTo>
                    <a:pt x="6" y="18"/>
                  </a:lnTo>
                  <a:lnTo>
                    <a:pt x="12" y="6"/>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83" name="Freeform 268"/>
            <p:cNvSpPr>
              <a:spLocks noChangeAspect="1"/>
            </p:cNvSpPr>
            <p:nvPr/>
          </p:nvSpPr>
          <p:spPr bwMode="auto">
            <a:xfrm>
              <a:off x="5510213" y="2566987"/>
              <a:ext cx="23813" cy="1588"/>
            </a:xfrm>
            <a:custGeom>
              <a:avLst/>
              <a:gdLst>
                <a:gd name="T0" fmla="*/ 0 w 12"/>
                <a:gd name="T1" fmla="*/ 0 h 1588"/>
                <a:gd name="T2" fmla="*/ 2147483647 w 12"/>
                <a:gd name="T3" fmla="*/ 0 h 1588"/>
                <a:gd name="T4" fmla="*/ 2147483647 w 12"/>
                <a:gd name="T5" fmla="*/ 0 h 1588"/>
                <a:gd name="T6" fmla="*/ 2147483647 w 12"/>
                <a:gd name="T7" fmla="*/ 0 h 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1588">
                  <a:moveTo>
                    <a:pt x="0" y="0"/>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84" name="Freeform 269"/>
            <p:cNvSpPr>
              <a:spLocks noChangeAspect="1"/>
            </p:cNvSpPr>
            <p:nvPr/>
          </p:nvSpPr>
          <p:spPr bwMode="auto">
            <a:xfrm>
              <a:off x="5534026" y="2425700"/>
              <a:ext cx="34925" cy="141287"/>
            </a:xfrm>
            <a:custGeom>
              <a:avLst/>
              <a:gdLst>
                <a:gd name="T0" fmla="*/ 0 w 18"/>
                <a:gd name="T1" fmla="*/ 2147483647 h 72"/>
                <a:gd name="T2" fmla="*/ 2147483647 w 18"/>
                <a:gd name="T3" fmla="*/ 2147483647 h 72"/>
                <a:gd name="T4" fmla="*/ 2147483647 w 18"/>
                <a:gd name="T5" fmla="*/ 2147483647 h 72"/>
                <a:gd name="T6" fmla="*/ 2147483647 w 18"/>
                <a:gd name="T7" fmla="*/ 0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72">
                  <a:moveTo>
                    <a:pt x="0" y="72"/>
                  </a:moveTo>
                  <a:lnTo>
                    <a:pt x="6" y="60"/>
                  </a:lnTo>
                  <a:lnTo>
                    <a:pt x="6" y="42"/>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85" name="Freeform 270"/>
            <p:cNvSpPr>
              <a:spLocks noChangeAspect="1"/>
            </p:cNvSpPr>
            <p:nvPr/>
          </p:nvSpPr>
          <p:spPr bwMode="auto">
            <a:xfrm>
              <a:off x="5568951" y="2227262"/>
              <a:ext cx="23812" cy="198438"/>
            </a:xfrm>
            <a:custGeom>
              <a:avLst/>
              <a:gdLst>
                <a:gd name="T0" fmla="*/ 0 w 12"/>
                <a:gd name="T1" fmla="*/ 2147483647 h 102"/>
                <a:gd name="T2" fmla="*/ 2147483647 w 12"/>
                <a:gd name="T3" fmla="*/ 2147483647 h 102"/>
                <a:gd name="T4" fmla="*/ 2147483647 w 12"/>
                <a:gd name="T5" fmla="*/ 2147483647 h 102"/>
                <a:gd name="T6" fmla="*/ 2147483647 w 12"/>
                <a:gd name="T7" fmla="*/ 2147483647 h 102"/>
                <a:gd name="T8" fmla="*/ 2147483647 w 12"/>
                <a:gd name="T9" fmla="*/ 0 h 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2">
                  <a:moveTo>
                    <a:pt x="0" y="102"/>
                  </a:moveTo>
                  <a:lnTo>
                    <a:pt x="6" y="78"/>
                  </a:lnTo>
                  <a:lnTo>
                    <a:pt x="6" y="42"/>
                  </a:lnTo>
                  <a:lnTo>
                    <a:pt x="6" y="18"/>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86" name="Freeform 271"/>
            <p:cNvSpPr>
              <a:spLocks noChangeAspect="1"/>
            </p:cNvSpPr>
            <p:nvPr/>
          </p:nvSpPr>
          <p:spPr bwMode="auto">
            <a:xfrm>
              <a:off x="5592763" y="2227262"/>
              <a:ext cx="34925" cy="46038"/>
            </a:xfrm>
            <a:custGeom>
              <a:avLst/>
              <a:gdLst>
                <a:gd name="T0" fmla="*/ 0 w 18"/>
                <a:gd name="T1" fmla="*/ 0 h 24"/>
                <a:gd name="T2" fmla="*/ 0 w 18"/>
                <a:gd name="T3" fmla="*/ 0 h 24"/>
                <a:gd name="T4" fmla="*/ 2147483647 w 18"/>
                <a:gd name="T5" fmla="*/ 0 h 24"/>
                <a:gd name="T6" fmla="*/ 2147483647 w 18"/>
                <a:gd name="T7" fmla="*/ 2147483647 h 24"/>
                <a:gd name="T8" fmla="*/ 2147483647 w 18"/>
                <a:gd name="T9" fmla="*/ 2147483647 h 24"/>
                <a:gd name="T10" fmla="*/ 2147483647 w 18"/>
                <a:gd name="T11" fmla="*/ 2147483647 h 24"/>
                <a:gd name="T12" fmla="*/ 2147483647 w 18"/>
                <a:gd name="T13" fmla="*/ 2147483647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24">
                  <a:moveTo>
                    <a:pt x="0" y="0"/>
                  </a:moveTo>
                  <a:lnTo>
                    <a:pt x="0" y="0"/>
                  </a:lnTo>
                  <a:lnTo>
                    <a:pt x="6" y="0"/>
                  </a:lnTo>
                  <a:lnTo>
                    <a:pt x="6" y="12"/>
                  </a:lnTo>
                  <a:lnTo>
                    <a:pt x="12" y="24"/>
                  </a:lnTo>
                  <a:lnTo>
                    <a:pt x="18" y="24"/>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87" name="Freeform 272"/>
            <p:cNvSpPr>
              <a:spLocks noChangeAspect="1"/>
            </p:cNvSpPr>
            <p:nvPr/>
          </p:nvSpPr>
          <p:spPr bwMode="auto">
            <a:xfrm>
              <a:off x="5627688" y="2074862"/>
              <a:ext cx="23813" cy="198438"/>
            </a:xfrm>
            <a:custGeom>
              <a:avLst/>
              <a:gdLst>
                <a:gd name="T0" fmla="*/ 0 w 12"/>
                <a:gd name="T1" fmla="*/ 2147483647 h 102"/>
                <a:gd name="T2" fmla="*/ 2147483647 w 12"/>
                <a:gd name="T3" fmla="*/ 2147483647 h 102"/>
                <a:gd name="T4" fmla="*/ 2147483647 w 12"/>
                <a:gd name="T5" fmla="*/ 2147483647 h 102"/>
                <a:gd name="T6" fmla="*/ 2147483647 w 12"/>
                <a:gd name="T7" fmla="*/ 2147483647 h 102"/>
                <a:gd name="T8" fmla="*/ 2147483647 w 12"/>
                <a:gd name="T9" fmla="*/ 0 h 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2">
                  <a:moveTo>
                    <a:pt x="0" y="102"/>
                  </a:moveTo>
                  <a:lnTo>
                    <a:pt x="6" y="84"/>
                  </a:lnTo>
                  <a:lnTo>
                    <a:pt x="6" y="60"/>
                  </a:lnTo>
                  <a:lnTo>
                    <a:pt x="12" y="3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88" name="Freeform 273"/>
            <p:cNvSpPr>
              <a:spLocks noChangeAspect="1"/>
            </p:cNvSpPr>
            <p:nvPr/>
          </p:nvSpPr>
          <p:spPr bwMode="auto">
            <a:xfrm>
              <a:off x="5651501" y="1793875"/>
              <a:ext cx="22225" cy="280987"/>
            </a:xfrm>
            <a:custGeom>
              <a:avLst/>
              <a:gdLst>
                <a:gd name="T0" fmla="*/ 0 w 12"/>
                <a:gd name="T1" fmla="*/ 2147483647 h 144"/>
                <a:gd name="T2" fmla="*/ 0 w 12"/>
                <a:gd name="T3" fmla="*/ 2147483647 h 144"/>
                <a:gd name="T4" fmla="*/ 2147483647 w 12"/>
                <a:gd name="T5" fmla="*/ 2147483647 h 144"/>
                <a:gd name="T6" fmla="*/ 2147483647 w 12"/>
                <a:gd name="T7" fmla="*/ 2147483647 h 144"/>
                <a:gd name="T8" fmla="*/ 2147483647 w 12"/>
                <a:gd name="T9" fmla="*/ 2147483647 h 144"/>
                <a:gd name="T10" fmla="*/ 2147483647 w 12"/>
                <a:gd name="T11" fmla="*/ 0 h 1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44">
                  <a:moveTo>
                    <a:pt x="0" y="144"/>
                  </a:moveTo>
                  <a:lnTo>
                    <a:pt x="0" y="108"/>
                  </a:lnTo>
                  <a:lnTo>
                    <a:pt x="6" y="66"/>
                  </a:lnTo>
                  <a:lnTo>
                    <a:pt x="6" y="24"/>
                  </a:lnTo>
                  <a:lnTo>
                    <a:pt x="12" y="12"/>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89" name="Freeform 274"/>
            <p:cNvSpPr>
              <a:spLocks noChangeAspect="1"/>
            </p:cNvSpPr>
            <p:nvPr/>
          </p:nvSpPr>
          <p:spPr bwMode="auto">
            <a:xfrm>
              <a:off x="5673726" y="1782762"/>
              <a:ext cx="36512" cy="57150"/>
            </a:xfrm>
            <a:custGeom>
              <a:avLst/>
              <a:gdLst>
                <a:gd name="T0" fmla="*/ 0 w 18"/>
                <a:gd name="T1" fmla="*/ 2147483647 h 30"/>
                <a:gd name="T2" fmla="*/ 0 w 18"/>
                <a:gd name="T3" fmla="*/ 0 h 30"/>
                <a:gd name="T4" fmla="*/ 2147483647 w 18"/>
                <a:gd name="T5" fmla="*/ 2147483647 h 30"/>
                <a:gd name="T6" fmla="*/ 2147483647 w 18"/>
                <a:gd name="T7" fmla="*/ 2147483647 h 30"/>
                <a:gd name="T8" fmla="*/ 2147483647 w 18"/>
                <a:gd name="T9" fmla="*/ 2147483647 h 30"/>
                <a:gd name="T10" fmla="*/ 2147483647 w 18"/>
                <a:gd name="T11" fmla="*/ 2147483647 h 3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30">
                  <a:moveTo>
                    <a:pt x="0" y="6"/>
                  </a:moveTo>
                  <a:lnTo>
                    <a:pt x="0" y="0"/>
                  </a:lnTo>
                  <a:lnTo>
                    <a:pt x="6" y="6"/>
                  </a:lnTo>
                  <a:lnTo>
                    <a:pt x="6" y="12"/>
                  </a:lnTo>
                  <a:lnTo>
                    <a:pt x="12" y="24"/>
                  </a:lnTo>
                  <a:lnTo>
                    <a:pt x="18" y="3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90" name="Freeform 275"/>
            <p:cNvSpPr>
              <a:spLocks noChangeAspect="1"/>
            </p:cNvSpPr>
            <p:nvPr/>
          </p:nvSpPr>
          <p:spPr bwMode="auto">
            <a:xfrm>
              <a:off x="5710238" y="1770062"/>
              <a:ext cx="23813" cy="69850"/>
            </a:xfrm>
            <a:custGeom>
              <a:avLst/>
              <a:gdLst>
                <a:gd name="T0" fmla="*/ 0 w 12"/>
                <a:gd name="T1" fmla="*/ 2147483647 h 36"/>
                <a:gd name="T2" fmla="*/ 2147483647 w 12"/>
                <a:gd name="T3" fmla="*/ 2147483647 h 36"/>
                <a:gd name="T4" fmla="*/ 2147483647 w 12"/>
                <a:gd name="T5" fmla="*/ 2147483647 h 36"/>
                <a:gd name="T6" fmla="*/ 2147483647 w 12"/>
                <a:gd name="T7" fmla="*/ 2147483647 h 36"/>
                <a:gd name="T8" fmla="*/ 2147483647 w 12"/>
                <a:gd name="T9" fmla="*/ 0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36">
                  <a:moveTo>
                    <a:pt x="0" y="36"/>
                  </a:moveTo>
                  <a:lnTo>
                    <a:pt x="6" y="30"/>
                  </a:lnTo>
                  <a:lnTo>
                    <a:pt x="6" y="18"/>
                  </a:lnTo>
                  <a:lnTo>
                    <a:pt x="12" y="6"/>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91" name="Freeform 276"/>
            <p:cNvSpPr>
              <a:spLocks noChangeAspect="1"/>
            </p:cNvSpPr>
            <p:nvPr/>
          </p:nvSpPr>
          <p:spPr bwMode="auto">
            <a:xfrm>
              <a:off x="5734051" y="1770062"/>
              <a:ext cx="22225" cy="69850"/>
            </a:xfrm>
            <a:custGeom>
              <a:avLst/>
              <a:gdLst>
                <a:gd name="T0" fmla="*/ 0 w 12"/>
                <a:gd name="T1" fmla="*/ 0 h 36"/>
                <a:gd name="T2" fmla="*/ 0 w 12"/>
                <a:gd name="T3" fmla="*/ 2147483647 h 36"/>
                <a:gd name="T4" fmla="*/ 2147483647 w 12"/>
                <a:gd name="T5" fmla="*/ 2147483647 h 36"/>
                <a:gd name="T6" fmla="*/ 2147483647 w 12"/>
                <a:gd name="T7" fmla="*/ 2147483647 h 36"/>
                <a:gd name="T8" fmla="*/ 2147483647 w 12"/>
                <a:gd name="T9" fmla="*/ 2147483647 h 36"/>
                <a:gd name="T10" fmla="*/ 2147483647 w 12"/>
                <a:gd name="T11" fmla="*/ 2147483647 h 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36">
                  <a:moveTo>
                    <a:pt x="0" y="0"/>
                  </a:moveTo>
                  <a:lnTo>
                    <a:pt x="0" y="6"/>
                  </a:lnTo>
                  <a:lnTo>
                    <a:pt x="6" y="24"/>
                  </a:lnTo>
                  <a:lnTo>
                    <a:pt x="6" y="36"/>
                  </a:lnTo>
                  <a:lnTo>
                    <a:pt x="12" y="3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92" name="Freeform 277"/>
            <p:cNvSpPr>
              <a:spLocks noChangeAspect="1"/>
            </p:cNvSpPr>
            <p:nvPr/>
          </p:nvSpPr>
          <p:spPr bwMode="auto">
            <a:xfrm>
              <a:off x="5756276" y="1641475"/>
              <a:ext cx="36512" cy="198437"/>
            </a:xfrm>
            <a:custGeom>
              <a:avLst/>
              <a:gdLst>
                <a:gd name="T0" fmla="*/ 0 w 18"/>
                <a:gd name="T1" fmla="*/ 2147483647 h 102"/>
                <a:gd name="T2" fmla="*/ 0 w 18"/>
                <a:gd name="T3" fmla="*/ 2147483647 h 102"/>
                <a:gd name="T4" fmla="*/ 2147483647 w 18"/>
                <a:gd name="T5" fmla="*/ 2147483647 h 102"/>
                <a:gd name="T6" fmla="*/ 2147483647 w 18"/>
                <a:gd name="T7" fmla="*/ 2147483647 h 102"/>
                <a:gd name="T8" fmla="*/ 2147483647 w 18"/>
                <a:gd name="T9" fmla="*/ 2147483647 h 102"/>
                <a:gd name="T10" fmla="*/ 2147483647 w 18"/>
                <a:gd name="T11" fmla="*/ 2147483647 h 102"/>
                <a:gd name="T12" fmla="*/ 2147483647 w 18"/>
                <a:gd name="T13" fmla="*/ 0 h 10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102">
                  <a:moveTo>
                    <a:pt x="0" y="102"/>
                  </a:moveTo>
                  <a:lnTo>
                    <a:pt x="0" y="96"/>
                  </a:lnTo>
                  <a:lnTo>
                    <a:pt x="6" y="84"/>
                  </a:lnTo>
                  <a:lnTo>
                    <a:pt x="6" y="54"/>
                  </a:lnTo>
                  <a:lnTo>
                    <a:pt x="12" y="24"/>
                  </a:lnTo>
                  <a:lnTo>
                    <a:pt x="18" y="6"/>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93" name="Freeform 278"/>
            <p:cNvSpPr>
              <a:spLocks noChangeAspect="1"/>
            </p:cNvSpPr>
            <p:nvPr/>
          </p:nvSpPr>
          <p:spPr bwMode="auto">
            <a:xfrm>
              <a:off x="5792788" y="1641475"/>
              <a:ext cx="22225" cy="1587"/>
            </a:xfrm>
            <a:custGeom>
              <a:avLst/>
              <a:gdLst>
                <a:gd name="T0" fmla="*/ 0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1587">
                  <a:moveTo>
                    <a:pt x="0" y="0"/>
                  </a:moveTo>
                  <a:lnTo>
                    <a:pt x="0" y="0"/>
                  </a:ln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94" name="Freeform 279"/>
            <p:cNvSpPr>
              <a:spLocks noChangeAspect="1"/>
            </p:cNvSpPr>
            <p:nvPr/>
          </p:nvSpPr>
          <p:spPr bwMode="auto">
            <a:xfrm>
              <a:off x="5815013" y="1582737"/>
              <a:ext cx="23813" cy="58738"/>
            </a:xfrm>
            <a:custGeom>
              <a:avLst/>
              <a:gdLst>
                <a:gd name="T0" fmla="*/ 0 w 12"/>
                <a:gd name="T1" fmla="*/ 2147483647 h 30"/>
                <a:gd name="T2" fmla="*/ 0 w 12"/>
                <a:gd name="T3" fmla="*/ 2147483647 h 30"/>
                <a:gd name="T4" fmla="*/ 2147483647 w 12"/>
                <a:gd name="T5" fmla="*/ 2147483647 h 30"/>
                <a:gd name="T6" fmla="*/ 2147483647 w 12"/>
                <a:gd name="T7" fmla="*/ 2147483647 h 30"/>
                <a:gd name="T8" fmla="*/ 2147483647 w 12"/>
                <a:gd name="T9" fmla="*/ 0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30">
                  <a:moveTo>
                    <a:pt x="0" y="30"/>
                  </a:moveTo>
                  <a:lnTo>
                    <a:pt x="0" y="24"/>
                  </a:lnTo>
                  <a:lnTo>
                    <a:pt x="6" y="18"/>
                  </a:lnTo>
                  <a:lnTo>
                    <a:pt x="6" y="6"/>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95" name="Freeform 280"/>
            <p:cNvSpPr>
              <a:spLocks noChangeAspect="1"/>
            </p:cNvSpPr>
            <p:nvPr/>
          </p:nvSpPr>
          <p:spPr bwMode="auto">
            <a:xfrm>
              <a:off x="5838826" y="1570037"/>
              <a:ext cx="34925" cy="12700"/>
            </a:xfrm>
            <a:custGeom>
              <a:avLst/>
              <a:gdLst>
                <a:gd name="T0" fmla="*/ 0 w 18"/>
                <a:gd name="T1" fmla="*/ 2147483647 h 6"/>
                <a:gd name="T2" fmla="*/ 2147483647 w 18"/>
                <a:gd name="T3" fmla="*/ 0 h 6"/>
                <a:gd name="T4" fmla="*/ 2147483647 w 18"/>
                <a:gd name="T5" fmla="*/ 0 h 6"/>
                <a:gd name="T6" fmla="*/ 0 60000 65536"/>
                <a:gd name="T7" fmla="*/ 0 60000 65536"/>
                <a:gd name="T8" fmla="*/ 0 60000 65536"/>
              </a:gdLst>
              <a:ahLst/>
              <a:cxnLst>
                <a:cxn ang="T6">
                  <a:pos x="T0" y="T1"/>
                </a:cxn>
                <a:cxn ang="T7">
                  <a:pos x="T2" y="T3"/>
                </a:cxn>
                <a:cxn ang="T8">
                  <a:pos x="T4" y="T5"/>
                </a:cxn>
              </a:cxnLst>
              <a:rect l="0" t="0" r="r" b="b"/>
              <a:pathLst>
                <a:path w="18" h="6">
                  <a:moveTo>
                    <a:pt x="0" y="6"/>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96" name="Freeform 281"/>
            <p:cNvSpPr>
              <a:spLocks noChangeAspect="1"/>
            </p:cNvSpPr>
            <p:nvPr/>
          </p:nvSpPr>
          <p:spPr bwMode="auto">
            <a:xfrm>
              <a:off x="5873751" y="1570037"/>
              <a:ext cx="23812" cy="71438"/>
            </a:xfrm>
            <a:custGeom>
              <a:avLst/>
              <a:gdLst>
                <a:gd name="T0" fmla="*/ 0 w 12"/>
                <a:gd name="T1" fmla="*/ 0 h 36"/>
                <a:gd name="T2" fmla="*/ 2147483647 w 12"/>
                <a:gd name="T3" fmla="*/ 2147483647 h 36"/>
                <a:gd name="T4" fmla="*/ 2147483647 w 12"/>
                <a:gd name="T5" fmla="*/ 2147483647 h 36"/>
                <a:gd name="T6" fmla="*/ 0 60000 65536"/>
                <a:gd name="T7" fmla="*/ 0 60000 65536"/>
                <a:gd name="T8" fmla="*/ 0 60000 65536"/>
              </a:gdLst>
              <a:ahLst/>
              <a:cxnLst>
                <a:cxn ang="T6">
                  <a:pos x="T0" y="T1"/>
                </a:cxn>
                <a:cxn ang="T7">
                  <a:pos x="T2" y="T3"/>
                </a:cxn>
                <a:cxn ang="T8">
                  <a:pos x="T4" y="T5"/>
                </a:cxn>
              </a:cxnLst>
              <a:rect l="0" t="0" r="r" b="b"/>
              <a:pathLst>
                <a:path w="12" h="36">
                  <a:moveTo>
                    <a:pt x="0" y="0"/>
                  </a:moveTo>
                  <a:lnTo>
                    <a:pt x="6" y="12"/>
                  </a:lnTo>
                  <a:lnTo>
                    <a:pt x="12" y="3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97" name="Freeform 282"/>
            <p:cNvSpPr>
              <a:spLocks noChangeAspect="1"/>
            </p:cNvSpPr>
            <p:nvPr/>
          </p:nvSpPr>
          <p:spPr bwMode="auto">
            <a:xfrm>
              <a:off x="5897563" y="1641475"/>
              <a:ext cx="22225" cy="141287"/>
            </a:xfrm>
            <a:custGeom>
              <a:avLst/>
              <a:gdLst>
                <a:gd name="T0" fmla="*/ 0 w 12"/>
                <a:gd name="T1" fmla="*/ 0 h 72"/>
                <a:gd name="T2" fmla="*/ 0 w 12"/>
                <a:gd name="T3" fmla="*/ 2147483647 h 72"/>
                <a:gd name="T4" fmla="*/ 2147483647 w 12"/>
                <a:gd name="T5" fmla="*/ 2147483647 h 72"/>
                <a:gd name="T6" fmla="*/ 2147483647 w 12"/>
                <a:gd name="T7" fmla="*/ 2147483647 h 72"/>
                <a:gd name="T8" fmla="*/ 2147483647 w 12"/>
                <a:gd name="T9" fmla="*/ 2147483647 h 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72">
                  <a:moveTo>
                    <a:pt x="0" y="0"/>
                  </a:moveTo>
                  <a:lnTo>
                    <a:pt x="0" y="18"/>
                  </a:lnTo>
                  <a:lnTo>
                    <a:pt x="6" y="42"/>
                  </a:lnTo>
                  <a:lnTo>
                    <a:pt x="6" y="60"/>
                  </a:lnTo>
                  <a:lnTo>
                    <a:pt x="12" y="7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98" name="Freeform 283"/>
            <p:cNvSpPr>
              <a:spLocks noChangeAspect="1"/>
            </p:cNvSpPr>
            <p:nvPr/>
          </p:nvSpPr>
          <p:spPr bwMode="auto">
            <a:xfrm>
              <a:off x="5919788" y="1711325"/>
              <a:ext cx="36513" cy="71437"/>
            </a:xfrm>
            <a:custGeom>
              <a:avLst/>
              <a:gdLst>
                <a:gd name="T0" fmla="*/ 0 w 18"/>
                <a:gd name="T1" fmla="*/ 2147483647 h 36"/>
                <a:gd name="T2" fmla="*/ 0 w 18"/>
                <a:gd name="T3" fmla="*/ 2147483647 h 36"/>
                <a:gd name="T4" fmla="*/ 2147483647 w 18"/>
                <a:gd name="T5" fmla="*/ 2147483647 h 36"/>
                <a:gd name="T6" fmla="*/ 2147483647 w 18"/>
                <a:gd name="T7" fmla="*/ 2147483647 h 36"/>
                <a:gd name="T8" fmla="*/ 2147483647 w 18"/>
                <a:gd name="T9" fmla="*/ 0 h 36"/>
                <a:gd name="T10" fmla="*/ 2147483647 w 18"/>
                <a:gd name="T11" fmla="*/ 0 h 36"/>
                <a:gd name="T12" fmla="*/ 2147483647 w 18"/>
                <a:gd name="T13" fmla="*/ 0 h 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36">
                  <a:moveTo>
                    <a:pt x="0" y="36"/>
                  </a:moveTo>
                  <a:lnTo>
                    <a:pt x="0" y="36"/>
                  </a:lnTo>
                  <a:lnTo>
                    <a:pt x="6" y="30"/>
                  </a:lnTo>
                  <a:lnTo>
                    <a:pt x="6" y="18"/>
                  </a:lnTo>
                  <a:lnTo>
                    <a:pt x="12"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499" name="Freeform 284"/>
            <p:cNvSpPr>
              <a:spLocks noChangeAspect="1"/>
            </p:cNvSpPr>
            <p:nvPr/>
          </p:nvSpPr>
          <p:spPr bwMode="auto">
            <a:xfrm>
              <a:off x="5956301" y="1711325"/>
              <a:ext cx="23812" cy="198437"/>
            </a:xfrm>
            <a:custGeom>
              <a:avLst/>
              <a:gdLst>
                <a:gd name="T0" fmla="*/ 0 w 12"/>
                <a:gd name="T1" fmla="*/ 0 h 102"/>
                <a:gd name="T2" fmla="*/ 2147483647 w 12"/>
                <a:gd name="T3" fmla="*/ 2147483647 h 102"/>
                <a:gd name="T4" fmla="*/ 2147483647 w 12"/>
                <a:gd name="T5" fmla="*/ 2147483647 h 102"/>
                <a:gd name="T6" fmla="*/ 2147483647 w 12"/>
                <a:gd name="T7" fmla="*/ 2147483647 h 102"/>
                <a:gd name="T8" fmla="*/ 2147483647 w 12"/>
                <a:gd name="T9" fmla="*/ 2147483647 h 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2">
                  <a:moveTo>
                    <a:pt x="0" y="0"/>
                  </a:moveTo>
                  <a:lnTo>
                    <a:pt x="6" y="12"/>
                  </a:lnTo>
                  <a:lnTo>
                    <a:pt x="6" y="42"/>
                  </a:lnTo>
                  <a:lnTo>
                    <a:pt x="6" y="72"/>
                  </a:lnTo>
                  <a:lnTo>
                    <a:pt x="12" y="10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00" name="Freeform 285"/>
            <p:cNvSpPr>
              <a:spLocks noChangeAspect="1"/>
            </p:cNvSpPr>
            <p:nvPr/>
          </p:nvSpPr>
          <p:spPr bwMode="auto">
            <a:xfrm>
              <a:off x="5980113" y="1909762"/>
              <a:ext cx="34925" cy="282575"/>
            </a:xfrm>
            <a:custGeom>
              <a:avLst/>
              <a:gdLst>
                <a:gd name="T0" fmla="*/ 0 w 18"/>
                <a:gd name="T1" fmla="*/ 0 h 144"/>
                <a:gd name="T2" fmla="*/ 2147483647 w 18"/>
                <a:gd name="T3" fmla="*/ 2147483647 h 144"/>
                <a:gd name="T4" fmla="*/ 2147483647 w 18"/>
                <a:gd name="T5" fmla="*/ 2147483647 h 144"/>
                <a:gd name="T6" fmla="*/ 2147483647 w 18"/>
                <a:gd name="T7" fmla="*/ 2147483647 h 144"/>
                <a:gd name="T8" fmla="*/ 2147483647 w 18"/>
                <a:gd name="T9" fmla="*/ 2147483647 h 144"/>
                <a:gd name="T10" fmla="*/ 2147483647 w 18"/>
                <a:gd name="T11" fmla="*/ 2147483647 h 1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144">
                  <a:moveTo>
                    <a:pt x="0" y="0"/>
                  </a:moveTo>
                  <a:lnTo>
                    <a:pt x="6" y="36"/>
                  </a:lnTo>
                  <a:lnTo>
                    <a:pt x="6" y="78"/>
                  </a:lnTo>
                  <a:lnTo>
                    <a:pt x="12" y="120"/>
                  </a:lnTo>
                  <a:lnTo>
                    <a:pt x="18" y="132"/>
                  </a:lnTo>
                  <a:lnTo>
                    <a:pt x="18" y="144"/>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01" name="Freeform 286"/>
            <p:cNvSpPr>
              <a:spLocks noChangeAspect="1"/>
            </p:cNvSpPr>
            <p:nvPr/>
          </p:nvSpPr>
          <p:spPr bwMode="auto">
            <a:xfrm>
              <a:off x="6015038" y="2181225"/>
              <a:ext cx="23813" cy="11112"/>
            </a:xfrm>
            <a:custGeom>
              <a:avLst/>
              <a:gdLst>
                <a:gd name="T0" fmla="*/ 0 w 12"/>
                <a:gd name="T1" fmla="*/ 2147483647 h 6"/>
                <a:gd name="T2" fmla="*/ 0 w 12"/>
                <a:gd name="T3" fmla="*/ 2147483647 h 6"/>
                <a:gd name="T4" fmla="*/ 2147483647 w 12"/>
                <a:gd name="T5" fmla="*/ 2147483647 h 6"/>
                <a:gd name="T6" fmla="*/ 2147483647 w 12"/>
                <a:gd name="T7" fmla="*/ 0 h 6"/>
                <a:gd name="T8" fmla="*/ 2147483647 w 12"/>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6">
                  <a:moveTo>
                    <a:pt x="0" y="6"/>
                  </a:moveTo>
                  <a:lnTo>
                    <a:pt x="0" y="6"/>
                  </a:lnTo>
                  <a:lnTo>
                    <a:pt x="6" y="6"/>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02" name="Freeform 287"/>
            <p:cNvSpPr>
              <a:spLocks noChangeAspect="1"/>
            </p:cNvSpPr>
            <p:nvPr/>
          </p:nvSpPr>
          <p:spPr bwMode="auto">
            <a:xfrm>
              <a:off x="6038851" y="2181225"/>
              <a:ext cx="22225" cy="57150"/>
            </a:xfrm>
            <a:custGeom>
              <a:avLst/>
              <a:gdLst>
                <a:gd name="T0" fmla="*/ 0 w 12"/>
                <a:gd name="T1" fmla="*/ 0 h 30"/>
                <a:gd name="T2" fmla="*/ 0 w 12"/>
                <a:gd name="T3" fmla="*/ 2147483647 h 30"/>
                <a:gd name="T4" fmla="*/ 2147483647 w 12"/>
                <a:gd name="T5" fmla="*/ 2147483647 h 30"/>
                <a:gd name="T6" fmla="*/ 2147483647 w 12"/>
                <a:gd name="T7" fmla="*/ 2147483647 h 30"/>
                <a:gd name="T8" fmla="*/ 2147483647 w 12"/>
                <a:gd name="T9" fmla="*/ 2147483647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30">
                  <a:moveTo>
                    <a:pt x="0" y="0"/>
                  </a:moveTo>
                  <a:lnTo>
                    <a:pt x="0" y="6"/>
                  </a:lnTo>
                  <a:lnTo>
                    <a:pt x="6" y="18"/>
                  </a:lnTo>
                  <a:lnTo>
                    <a:pt x="6" y="30"/>
                  </a:lnTo>
                  <a:lnTo>
                    <a:pt x="12" y="3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03" name="Freeform 288"/>
            <p:cNvSpPr>
              <a:spLocks noChangeAspect="1"/>
            </p:cNvSpPr>
            <p:nvPr/>
          </p:nvSpPr>
          <p:spPr bwMode="auto">
            <a:xfrm>
              <a:off x="6061076" y="2098675"/>
              <a:ext cx="36512" cy="139700"/>
            </a:xfrm>
            <a:custGeom>
              <a:avLst/>
              <a:gdLst>
                <a:gd name="T0" fmla="*/ 0 w 18"/>
                <a:gd name="T1" fmla="*/ 2147483647 h 72"/>
                <a:gd name="T2" fmla="*/ 0 w 18"/>
                <a:gd name="T3" fmla="*/ 2147483647 h 72"/>
                <a:gd name="T4" fmla="*/ 2147483647 w 18"/>
                <a:gd name="T5" fmla="*/ 2147483647 h 72"/>
                <a:gd name="T6" fmla="*/ 2147483647 w 18"/>
                <a:gd name="T7" fmla="*/ 2147483647 h 72"/>
                <a:gd name="T8" fmla="*/ 2147483647 w 18"/>
                <a:gd name="T9" fmla="*/ 2147483647 h 72"/>
                <a:gd name="T10" fmla="*/ 2147483647 w 18"/>
                <a:gd name="T11" fmla="*/ 2147483647 h 72"/>
                <a:gd name="T12" fmla="*/ 2147483647 w 18"/>
                <a:gd name="T13" fmla="*/ 0 h 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72">
                  <a:moveTo>
                    <a:pt x="0" y="72"/>
                  </a:moveTo>
                  <a:lnTo>
                    <a:pt x="0" y="66"/>
                  </a:lnTo>
                  <a:lnTo>
                    <a:pt x="6" y="60"/>
                  </a:lnTo>
                  <a:lnTo>
                    <a:pt x="6" y="36"/>
                  </a:lnTo>
                  <a:lnTo>
                    <a:pt x="12" y="12"/>
                  </a:lnTo>
                  <a:lnTo>
                    <a:pt x="18" y="6"/>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04" name="Freeform 289"/>
            <p:cNvSpPr>
              <a:spLocks noChangeAspect="1"/>
            </p:cNvSpPr>
            <p:nvPr/>
          </p:nvSpPr>
          <p:spPr bwMode="auto">
            <a:xfrm>
              <a:off x="6097588" y="2098675"/>
              <a:ext cx="22225" cy="128587"/>
            </a:xfrm>
            <a:custGeom>
              <a:avLst/>
              <a:gdLst>
                <a:gd name="T0" fmla="*/ 0 w 12"/>
                <a:gd name="T1" fmla="*/ 0 h 66"/>
                <a:gd name="T2" fmla="*/ 0 w 12"/>
                <a:gd name="T3" fmla="*/ 0 h 66"/>
                <a:gd name="T4" fmla="*/ 2147483647 w 12"/>
                <a:gd name="T5" fmla="*/ 2147483647 h 66"/>
                <a:gd name="T6" fmla="*/ 2147483647 w 12"/>
                <a:gd name="T7" fmla="*/ 2147483647 h 66"/>
                <a:gd name="T8" fmla="*/ 2147483647 w 12"/>
                <a:gd name="T9" fmla="*/ 2147483647 h 66"/>
                <a:gd name="T10" fmla="*/ 2147483647 w 12"/>
                <a:gd name="T11" fmla="*/ 2147483647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6">
                  <a:moveTo>
                    <a:pt x="0" y="0"/>
                  </a:moveTo>
                  <a:lnTo>
                    <a:pt x="0" y="0"/>
                  </a:lnTo>
                  <a:lnTo>
                    <a:pt x="6" y="6"/>
                  </a:lnTo>
                  <a:lnTo>
                    <a:pt x="6" y="30"/>
                  </a:lnTo>
                  <a:lnTo>
                    <a:pt x="12" y="48"/>
                  </a:lnTo>
                  <a:lnTo>
                    <a:pt x="12" y="6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05" name="Freeform 290"/>
            <p:cNvSpPr>
              <a:spLocks noChangeAspect="1"/>
            </p:cNvSpPr>
            <p:nvPr/>
          </p:nvSpPr>
          <p:spPr bwMode="auto">
            <a:xfrm>
              <a:off x="6119813" y="2227262"/>
              <a:ext cx="23813" cy="1588"/>
            </a:xfrm>
            <a:custGeom>
              <a:avLst/>
              <a:gdLst>
                <a:gd name="T0" fmla="*/ 0 w 12"/>
                <a:gd name="T1" fmla="*/ 0 h 1588"/>
                <a:gd name="T2" fmla="*/ 0 w 12"/>
                <a:gd name="T3" fmla="*/ 0 h 1588"/>
                <a:gd name="T4" fmla="*/ 2147483647 w 12"/>
                <a:gd name="T5" fmla="*/ 0 h 1588"/>
                <a:gd name="T6" fmla="*/ 2147483647 w 12"/>
                <a:gd name="T7" fmla="*/ 0 h 1588"/>
                <a:gd name="T8" fmla="*/ 2147483647 w 12"/>
                <a:gd name="T9" fmla="*/ 0 h 15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588">
                  <a:moveTo>
                    <a:pt x="0" y="0"/>
                  </a:moveTo>
                  <a:lnTo>
                    <a:pt x="0" y="0"/>
                  </a:ln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06" name="Freeform 291"/>
            <p:cNvSpPr>
              <a:spLocks noChangeAspect="1"/>
            </p:cNvSpPr>
            <p:nvPr/>
          </p:nvSpPr>
          <p:spPr bwMode="auto">
            <a:xfrm>
              <a:off x="6143626" y="2227262"/>
              <a:ext cx="36512" cy="139700"/>
            </a:xfrm>
            <a:custGeom>
              <a:avLst/>
              <a:gdLst>
                <a:gd name="T0" fmla="*/ 0 w 18"/>
                <a:gd name="T1" fmla="*/ 0 h 72"/>
                <a:gd name="T2" fmla="*/ 2147483647 w 18"/>
                <a:gd name="T3" fmla="*/ 2147483647 h 72"/>
                <a:gd name="T4" fmla="*/ 2147483647 w 18"/>
                <a:gd name="T5" fmla="*/ 2147483647 h 72"/>
                <a:gd name="T6" fmla="*/ 2147483647 w 18"/>
                <a:gd name="T7" fmla="*/ 2147483647 h 72"/>
                <a:gd name="T8" fmla="*/ 2147483647 w 18"/>
                <a:gd name="T9" fmla="*/ 2147483647 h 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72">
                  <a:moveTo>
                    <a:pt x="0" y="0"/>
                  </a:moveTo>
                  <a:lnTo>
                    <a:pt x="6" y="18"/>
                  </a:lnTo>
                  <a:lnTo>
                    <a:pt x="6" y="36"/>
                  </a:lnTo>
                  <a:lnTo>
                    <a:pt x="12" y="60"/>
                  </a:lnTo>
                  <a:lnTo>
                    <a:pt x="18" y="7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07" name="Freeform 292"/>
            <p:cNvSpPr>
              <a:spLocks noChangeAspect="1"/>
            </p:cNvSpPr>
            <p:nvPr/>
          </p:nvSpPr>
          <p:spPr bwMode="auto">
            <a:xfrm>
              <a:off x="6180138" y="2297112"/>
              <a:ext cx="22225" cy="69850"/>
            </a:xfrm>
            <a:custGeom>
              <a:avLst/>
              <a:gdLst>
                <a:gd name="T0" fmla="*/ 0 w 12"/>
                <a:gd name="T1" fmla="*/ 2147483647 h 36"/>
                <a:gd name="T2" fmla="*/ 2147483647 w 12"/>
                <a:gd name="T3" fmla="*/ 2147483647 h 36"/>
                <a:gd name="T4" fmla="*/ 2147483647 w 12"/>
                <a:gd name="T5" fmla="*/ 2147483647 h 36"/>
                <a:gd name="T6" fmla="*/ 2147483647 w 12"/>
                <a:gd name="T7" fmla="*/ 2147483647 h 36"/>
                <a:gd name="T8" fmla="*/ 2147483647 w 12"/>
                <a:gd name="T9" fmla="*/ 0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36">
                  <a:moveTo>
                    <a:pt x="0" y="36"/>
                  </a:moveTo>
                  <a:lnTo>
                    <a:pt x="6" y="36"/>
                  </a:lnTo>
                  <a:lnTo>
                    <a:pt x="6" y="18"/>
                  </a:lnTo>
                  <a:lnTo>
                    <a:pt x="12" y="6"/>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08" name="Freeform 293"/>
            <p:cNvSpPr>
              <a:spLocks noChangeAspect="1"/>
            </p:cNvSpPr>
            <p:nvPr/>
          </p:nvSpPr>
          <p:spPr bwMode="auto">
            <a:xfrm>
              <a:off x="6202363" y="2297112"/>
              <a:ext cx="23813" cy="58738"/>
            </a:xfrm>
            <a:custGeom>
              <a:avLst/>
              <a:gdLst>
                <a:gd name="T0" fmla="*/ 0 w 12"/>
                <a:gd name="T1" fmla="*/ 0 h 30"/>
                <a:gd name="T2" fmla="*/ 0 w 12"/>
                <a:gd name="T3" fmla="*/ 0 h 30"/>
                <a:gd name="T4" fmla="*/ 2147483647 w 12"/>
                <a:gd name="T5" fmla="*/ 2147483647 h 30"/>
                <a:gd name="T6" fmla="*/ 2147483647 w 12"/>
                <a:gd name="T7" fmla="*/ 2147483647 h 3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0">
                  <a:moveTo>
                    <a:pt x="0" y="0"/>
                  </a:moveTo>
                  <a:lnTo>
                    <a:pt x="0" y="0"/>
                  </a:lnTo>
                  <a:lnTo>
                    <a:pt x="6" y="12"/>
                  </a:lnTo>
                  <a:lnTo>
                    <a:pt x="12" y="3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09" name="Freeform 294"/>
            <p:cNvSpPr>
              <a:spLocks noChangeAspect="1"/>
            </p:cNvSpPr>
            <p:nvPr/>
          </p:nvSpPr>
          <p:spPr bwMode="auto">
            <a:xfrm>
              <a:off x="6226176" y="2355850"/>
              <a:ext cx="34925" cy="58737"/>
            </a:xfrm>
            <a:custGeom>
              <a:avLst/>
              <a:gdLst>
                <a:gd name="T0" fmla="*/ 0 w 18"/>
                <a:gd name="T1" fmla="*/ 0 h 30"/>
                <a:gd name="T2" fmla="*/ 2147483647 w 18"/>
                <a:gd name="T3" fmla="*/ 2147483647 h 30"/>
                <a:gd name="T4" fmla="*/ 2147483647 w 18"/>
                <a:gd name="T5" fmla="*/ 2147483647 h 30"/>
                <a:gd name="T6" fmla="*/ 0 60000 65536"/>
                <a:gd name="T7" fmla="*/ 0 60000 65536"/>
                <a:gd name="T8" fmla="*/ 0 60000 65536"/>
              </a:gdLst>
              <a:ahLst/>
              <a:cxnLst>
                <a:cxn ang="T6">
                  <a:pos x="T0" y="T1"/>
                </a:cxn>
                <a:cxn ang="T7">
                  <a:pos x="T2" y="T3"/>
                </a:cxn>
                <a:cxn ang="T8">
                  <a:pos x="T4" y="T5"/>
                </a:cxn>
              </a:cxnLst>
              <a:rect l="0" t="0" r="r" b="b"/>
              <a:pathLst>
                <a:path w="18" h="30">
                  <a:moveTo>
                    <a:pt x="0" y="0"/>
                  </a:moveTo>
                  <a:lnTo>
                    <a:pt x="6" y="12"/>
                  </a:lnTo>
                  <a:lnTo>
                    <a:pt x="18" y="3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10" name="Freeform 295"/>
            <p:cNvSpPr>
              <a:spLocks noChangeAspect="1"/>
            </p:cNvSpPr>
            <p:nvPr/>
          </p:nvSpPr>
          <p:spPr bwMode="auto">
            <a:xfrm>
              <a:off x="6261101" y="2414587"/>
              <a:ext cx="23812" cy="71438"/>
            </a:xfrm>
            <a:custGeom>
              <a:avLst/>
              <a:gdLst>
                <a:gd name="T0" fmla="*/ 0 w 12"/>
                <a:gd name="T1" fmla="*/ 0 h 36"/>
                <a:gd name="T2" fmla="*/ 2147483647 w 12"/>
                <a:gd name="T3" fmla="*/ 2147483647 h 36"/>
                <a:gd name="T4" fmla="*/ 2147483647 w 12"/>
                <a:gd name="T5" fmla="*/ 2147483647 h 36"/>
                <a:gd name="T6" fmla="*/ 2147483647 w 12"/>
                <a:gd name="T7" fmla="*/ 2147483647 h 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 h="36">
                  <a:moveTo>
                    <a:pt x="0" y="0"/>
                  </a:moveTo>
                  <a:lnTo>
                    <a:pt x="6" y="18"/>
                  </a:lnTo>
                  <a:lnTo>
                    <a:pt x="12" y="30"/>
                  </a:lnTo>
                  <a:lnTo>
                    <a:pt x="12" y="3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11" name="Freeform 296"/>
            <p:cNvSpPr>
              <a:spLocks noChangeAspect="1"/>
            </p:cNvSpPr>
            <p:nvPr/>
          </p:nvSpPr>
          <p:spPr bwMode="auto">
            <a:xfrm>
              <a:off x="6284913" y="2486025"/>
              <a:ext cx="22225" cy="0"/>
            </a:xfrm>
            <a:custGeom>
              <a:avLst/>
              <a:gdLst>
                <a:gd name="T0" fmla="*/ 0 w 12"/>
                <a:gd name="T1" fmla="*/ 2147483647 w 12"/>
                <a:gd name="T2" fmla="*/ 2147483647 w 12"/>
                <a:gd name="T3" fmla="*/ 0 60000 65536"/>
                <a:gd name="T4" fmla="*/ 0 60000 65536"/>
                <a:gd name="T5" fmla="*/ 0 60000 65536"/>
              </a:gdLst>
              <a:ahLst/>
              <a:cxnLst>
                <a:cxn ang="T3">
                  <a:pos x="T0" y="0"/>
                </a:cxn>
                <a:cxn ang="T4">
                  <a:pos x="T1" y="0"/>
                </a:cxn>
                <a:cxn ang="T5">
                  <a:pos x="T2" y="0"/>
                </a:cxn>
              </a:cxnLst>
              <a:rect l="0" t="0" r="r" b="b"/>
              <a:pathLst>
                <a:path w="12">
                  <a:moveTo>
                    <a:pt x="0" y="0"/>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12" name="Freeform 297"/>
            <p:cNvSpPr>
              <a:spLocks noChangeAspect="1"/>
            </p:cNvSpPr>
            <p:nvPr/>
          </p:nvSpPr>
          <p:spPr bwMode="auto">
            <a:xfrm>
              <a:off x="6307138" y="2486025"/>
              <a:ext cx="36513" cy="0"/>
            </a:xfrm>
            <a:custGeom>
              <a:avLst/>
              <a:gdLst>
                <a:gd name="T0" fmla="*/ 0 w 18"/>
                <a:gd name="T1" fmla="*/ 2147483647 w 18"/>
                <a:gd name="T2" fmla="*/ 2147483647 w 18"/>
                <a:gd name="T3" fmla="*/ 0 60000 65536"/>
                <a:gd name="T4" fmla="*/ 0 60000 65536"/>
                <a:gd name="T5" fmla="*/ 0 60000 65536"/>
              </a:gdLst>
              <a:ahLst/>
              <a:cxnLst>
                <a:cxn ang="T3">
                  <a:pos x="T0" y="0"/>
                </a:cxn>
                <a:cxn ang="T4">
                  <a:pos x="T1" y="0"/>
                </a:cxn>
                <a:cxn ang="T5">
                  <a:pos x="T2" y="0"/>
                </a:cxn>
              </a:cxnLst>
              <a:rect l="0" t="0" r="r" b="b"/>
              <a:pathLst>
                <a:path w="18">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13" name="Line 298"/>
            <p:cNvSpPr>
              <a:spLocks noChangeAspect="1" noChangeShapeType="1"/>
            </p:cNvSpPr>
            <p:nvPr/>
          </p:nvSpPr>
          <p:spPr bwMode="auto">
            <a:xfrm>
              <a:off x="6343651" y="2486025"/>
              <a:ext cx="22225" cy="111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514" name="Freeform 299"/>
            <p:cNvSpPr>
              <a:spLocks noChangeAspect="1"/>
            </p:cNvSpPr>
            <p:nvPr/>
          </p:nvSpPr>
          <p:spPr bwMode="auto">
            <a:xfrm>
              <a:off x="6365876" y="2497137"/>
              <a:ext cx="36512" cy="11113"/>
            </a:xfrm>
            <a:custGeom>
              <a:avLst/>
              <a:gdLst>
                <a:gd name="T0" fmla="*/ 0 w 18"/>
                <a:gd name="T1" fmla="*/ 0 h 6"/>
                <a:gd name="T2" fmla="*/ 2147483647 w 18"/>
                <a:gd name="T3" fmla="*/ 0 h 6"/>
                <a:gd name="T4" fmla="*/ 2147483647 w 18"/>
                <a:gd name="T5" fmla="*/ 0 h 6"/>
                <a:gd name="T6" fmla="*/ 2147483647 w 18"/>
                <a:gd name="T7" fmla="*/ 2147483647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6">
                  <a:moveTo>
                    <a:pt x="0" y="0"/>
                  </a:moveTo>
                  <a:lnTo>
                    <a:pt x="6" y="0"/>
                  </a:lnTo>
                  <a:lnTo>
                    <a:pt x="12" y="0"/>
                  </a:lnTo>
                  <a:lnTo>
                    <a:pt x="18" y="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15" name="Freeform 300"/>
            <p:cNvSpPr>
              <a:spLocks noChangeAspect="1"/>
            </p:cNvSpPr>
            <p:nvPr/>
          </p:nvSpPr>
          <p:spPr bwMode="auto">
            <a:xfrm>
              <a:off x="6402388" y="2508250"/>
              <a:ext cx="23813" cy="130175"/>
            </a:xfrm>
            <a:custGeom>
              <a:avLst/>
              <a:gdLst>
                <a:gd name="T0" fmla="*/ 0 w 12"/>
                <a:gd name="T1" fmla="*/ 0 h 66"/>
                <a:gd name="T2" fmla="*/ 2147483647 w 12"/>
                <a:gd name="T3" fmla="*/ 2147483647 h 66"/>
                <a:gd name="T4" fmla="*/ 2147483647 w 12"/>
                <a:gd name="T5" fmla="*/ 2147483647 h 66"/>
                <a:gd name="T6" fmla="*/ 2147483647 w 12"/>
                <a:gd name="T7" fmla="*/ 2147483647 h 66"/>
                <a:gd name="T8" fmla="*/ 2147483647 w 12"/>
                <a:gd name="T9" fmla="*/ 2147483647 h 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66">
                  <a:moveTo>
                    <a:pt x="0" y="0"/>
                  </a:moveTo>
                  <a:lnTo>
                    <a:pt x="6" y="12"/>
                  </a:lnTo>
                  <a:lnTo>
                    <a:pt x="6" y="30"/>
                  </a:lnTo>
                  <a:lnTo>
                    <a:pt x="12" y="48"/>
                  </a:lnTo>
                  <a:lnTo>
                    <a:pt x="12" y="6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16" name="Freeform 301"/>
            <p:cNvSpPr>
              <a:spLocks noChangeAspect="1"/>
            </p:cNvSpPr>
            <p:nvPr/>
          </p:nvSpPr>
          <p:spPr bwMode="auto">
            <a:xfrm>
              <a:off x="6426201" y="2638425"/>
              <a:ext cx="22225" cy="57150"/>
            </a:xfrm>
            <a:custGeom>
              <a:avLst/>
              <a:gdLst>
                <a:gd name="T0" fmla="*/ 0 w 12"/>
                <a:gd name="T1" fmla="*/ 0 h 30"/>
                <a:gd name="T2" fmla="*/ 2147483647 w 12"/>
                <a:gd name="T3" fmla="*/ 2147483647 h 30"/>
                <a:gd name="T4" fmla="*/ 2147483647 w 12"/>
                <a:gd name="T5" fmla="*/ 2147483647 h 30"/>
                <a:gd name="T6" fmla="*/ 0 60000 65536"/>
                <a:gd name="T7" fmla="*/ 0 60000 65536"/>
                <a:gd name="T8" fmla="*/ 0 60000 65536"/>
              </a:gdLst>
              <a:ahLst/>
              <a:cxnLst>
                <a:cxn ang="T6">
                  <a:pos x="T0" y="T1"/>
                </a:cxn>
                <a:cxn ang="T7">
                  <a:pos x="T2" y="T3"/>
                </a:cxn>
                <a:cxn ang="T8">
                  <a:pos x="T4" y="T5"/>
                </a:cxn>
              </a:cxnLst>
              <a:rect l="0" t="0" r="r" b="b"/>
              <a:pathLst>
                <a:path w="12" h="30">
                  <a:moveTo>
                    <a:pt x="0" y="0"/>
                  </a:moveTo>
                  <a:lnTo>
                    <a:pt x="6" y="18"/>
                  </a:lnTo>
                  <a:lnTo>
                    <a:pt x="12" y="3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17" name="Freeform 302"/>
            <p:cNvSpPr>
              <a:spLocks noChangeAspect="1"/>
            </p:cNvSpPr>
            <p:nvPr/>
          </p:nvSpPr>
          <p:spPr bwMode="auto">
            <a:xfrm>
              <a:off x="6448426" y="2695575"/>
              <a:ext cx="36512" cy="1587"/>
            </a:xfrm>
            <a:custGeom>
              <a:avLst/>
              <a:gdLst>
                <a:gd name="T0" fmla="*/ 0 w 18"/>
                <a:gd name="T1" fmla="*/ 0 h 1587"/>
                <a:gd name="T2" fmla="*/ 2147483647 w 18"/>
                <a:gd name="T3" fmla="*/ 0 h 1587"/>
                <a:gd name="T4" fmla="*/ 2147483647 w 18"/>
                <a:gd name="T5" fmla="*/ 0 h 1587"/>
                <a:gd name="T6" fmla="*/ 0 60000 65536"/>
                <a:gd name="T7" fmla="*/ 0 60000 65536"/>
                <a:gd name="T8" fmla="*/ 0 60000 65536"/>
              </a:gdLst>
              <a:ahLst/>
              <a:cxnLst>
                <a:cxn ang="T6">
                  <a:pos x="T0" y="T1"/>
                </a:cxn>
                <a:cxn ang="T7">
                  <a:pos x="T2" y="T3"/>
                </a:cxn>
                <a:cxn ang="T8">
                  <a:pos x="T4" y="T5"/>
                </a:cxn>
              </a:cxnLst>
              <a:rect l="0" t="0" r="r" b="b"/>
              <a:pathLst>
                <a:path w="18" h="1587">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18" name="Freeform 303"/>
            <p:cNvSpPr>
              <a:spLocks noChangeAspect="1"/>
            </p:cNvSpPr>
            <p:nvPr/>
          </p:nvSpPr>
          <p:spPr bwMode="auto">
            <a:xfrm>
              <a:off x="6484938" y="2695575"/>
              <a:ext cx="22225" cy="1587"/>
            </a:xfrm>
            <a:custGeom>
              <a:avLst/>
              <a:gdLst>
                <a:gd name="T0" fmla="*/ 0 w 12"/>
                <a:gd name="T1" fmla="*/ 0 h 1587"/>
                <a:gd name="T2" fmla="*/ 2147483647 w 12"/>
                <a:gd name="T3" fmla="*/ 0 h 1587"/>
                <a:gd name="T4" fmla="*/ 2147483647 w 12"/>
                <a:gd name="T5" fmla="*/ 0 h 1587"/>
                <a:gd name="T6" fmla="*/ 0 60000 65536"/>
                <a:gd name="T7" fmla="*/ 0 60000 65536"/>
                <a:gd name="T8" fmla="*/ 0 60000 65536"/>
              </a:gdLst>
              <a:ahLst/>
              <a:cxnLst>
                <a:cxn ang="T6">
                  <a:pos x="T0" y="T1"/>
                </a:cxn>
                <a:cxn ang="T7">
                  <a:pos x="T2" y="T3"/>
                </a:cxn>
                <a:cxn ang="T8">
                  <a:pos x="T4" y="T5"/>
                </a:cxn>
              </a:cxnLst>
              <a:rect l="0" t="0" r="r" b="b"/>
              <a:pathLst>
                <a:path w="12" h="1587">
                  <a:moveTo>
                    <a:pt x="0" y="0"/>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19" name="Freeform 304"/>
            <p:cNvSpPr>
              <a:spLocks noChangeAspect="1"/>
            </p:cNvSpPr>
            <p:nvPr/>
          </p:nvSpPr>
          <p:spPr bwMode="auto">
            <a:xfrm>
              <a:off x="6507163" y="2695575"/>
              <a:ext cx="23813" cy="82550"/>
            </a:xfrm>
            <a:custGeom>
              <a:avLst/>
              <a:gdLst>
                <a:gd name="T0" fmla="*/ 0 w 12"/>
                <a:gd name="T1" fmla="*/ 0 h 42"/>
                <a:gd name="T2" fmla="*/ 0 w 12"/>
                <a:gd name="T3" fmla="*/ 2147483647 h 42"/>
                <a:gd name="T4" fmla="*/ 2147483647 w 12"/>
                <a:gd name="T5" fmla="*/ 2147483647 h 42"/>
                <a:gd name="T6" fmla="*/ 2147483647 w 12"/>
                <a:gd name="T7" fmla="*/ 2147483647 h 42"/>
                <a:gd name="T8" fmla="*/ 2147483647 w 12"/>
                <a:gd name="T9" fmla="*/ 2147483647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42">
                  <a:moveTo>
                    <a:pt x="0" y="0"/>
                  </a:moveTo>
                  <a:lnTo>
                    <a:pt x="0" y="6"/>
                  </a:lnTo>
                  <a:lnTo>
                    <a:pt x="6" y="18"/>
                  </a:lnTo>
                  <a:lnTo>
                    <a:pt x="6" y="36"/>
                  </a:lnTo>
                  <a:lnTo>
                    <a:pt x="12" y="4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20" name="Freeform 305"/>
            <p:cNvSpPr>
              <a:spLocks noChangeAspect="1"/>
            </p:cNvSpPr>
            <p:nvPr/>
          </p:nvSpPr>
          <p:spPr bwMode="auto">
            <a:xfrm>
              <a:off x="6530976" y="2778125"/>
              <a:ext cx="34925" cy="1587"/>
            </a:xfrm>
            <a:custGeom>
              <a:avLst/>
              <a:gdLst>
                <a:gd name="T0" fmla="*/ 0 w 18"/>
                <a:gd name="T1" fmla="*/ 0 h 1587"/>
                <a:gd name="T2" fmla="*/ 2147483647 w 18"/>
                <a:gd name="T3" fmla="*/ 0 h 1587"/>
                <a:gd name="T4" fmla="*/ 2147483647 w 18"/>
                <a:gd name="T5" fmla="*/ 0 h 1587"/>
                <a:gd name="T6" fmla="*/ 2147483647 w 18"/>
                <a:gd name="T7" fmla="*/ 0 h 158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1587">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21" name="Line 306"/>
            <p:cNvSpPr>
              <a:spLocks noChangeAspect="1" noChangeShapeType="1"/>
            </p:cNvSpPr>
            <p:nvPr/>
          </p:nvSpPr>
          <p:spPr bwMode="auto">
            <a:xfrm>
              <a:off x="6565901" y="2778125"/>
              <a:ext cx="23812"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522" name="Line 307"/>
            <p:cNvSpPr>
              <a:spLocks noChangeAspect="1" noChangeShapeType="1"/>
            </p:cNvSpPr>
            <p:nvPr/>
          </p:nvSpPr>
          <p:spPr bwMode="auto">
            <a:xfrm>
              <a:off x="6589713" y="2778125"/>
              <a:ext cx="22225"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523" name="Freeform 308"/>
            <p:cNvSpPr>
              <a:spLocks noChangeAspect="1"/>
            </p:cNvSpPr>
            <p:nvPr/>
          </p:nvSpPr>
          <p:spPr bwMode="auto">
            <a:xfrm>
              <a:off x="6611938" y="2778125"/>
              <a:ext cx="36513" cy="1587"/>
            </a:xfrm>
            <a:custGeom>
              <a:avLst/>
              <a:gdLst>
                <a:gd name="T0" fmla="*/ 0 w 18"/>
                <a:gd name="T1" fmla="*/ 0 h 1587"/>
                <a:gd name="T2" fmla="*/ 2147483647 w 18"/>
                <a:gd name="T3" fmla="*/ 0 h 1587"/>
                <a:gd name="T4" fmla="*/ 2147483647 w 18"/>
                <a:gd name="T5" fmla="*/ 0 h 1587"/>
                <a:gd name="T6" fmla="*/ 0 60000 65536"/>
                <a:gd name="T7" fmla="*/ 0 60000 65536"/>
                <a:gd name="T8" fmla="*/ 0 60000 65536"/>
              </a:gdLst>
              <a:ahLst/>
              <a:cxnLst>
                <a:cxn ang="T6">
                  <a:pos x="T0" y="T1"/>
                </a:cxn>
                <a:cxn ang="T7">
                  <a:pos x="T2" y="T3"/>
                </a:cxn>
                <a:cxn ang="T8">
                  <a:pos x="T4" y="T5"/>
                </a:cxn>
              </a:cxnLst>
              <a:rect l="0" t="0" r="r" b="b"/>
              <a:pathLst>
                <a:path w="18" h="1587">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24" name="Line 309"/>
            <p:cNvSpPr>
              <a:spLocks noChangeAspect="1" noChangeShapeType="1"/>
            </p:cNvSpPr>
            <p:nvPr/>
          </p:nvSpPr>
          <p:spPr bwMode="auto">
            <a:xfrm>
              <a:off x="6648451" y="2778125"/>
              <a:ext cx="23812"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525" name="Freeform 310"/>
            <p:cNvSpPr>
              <a:spLocks noChangeAspect="1"/>
            </p:cNvSpPr>
            <p:nvPr/>
          </p:nvSpPr>
          <p:spPr bwMode="auto">
            <a:xfrm>
              <a:off x="6672263" y="2778125"/>
              <a:ext cx="34925" cy="1587"/>
            </a:xfrm>
            <a:custGeom>
              <a:avLst/>
              <a:gdLst>
                <a:gd name="T0" fmla="*/ 0 w 18"/>
                <a:gd name="T1" fmla="*/ 0 h 1587"/>
                <a:gd name="T2" fmla="*/ 2147483647 w 18"/>
                <a:gd name="T3" fmla="*/ 0 h 1587"/>
                <a:gd name="T4" fmla="*/ 2147483647 w 18"/>
                <a:gd name="T5" fmla="*/ 0 h 1587"/>
                <a:gd name="T6" fmla="*/ 0 60000 65536"/>
                <a:gd name="T7" fmla="*/ 0 60000 65536"/>
                <a:gd name="T8" fmla="*/ 0 60000 65536"/>
              </a:gdLst>
              <a:ahLst/>
              <a:cxnLst>
                <a:cxn ang="T6">
                  <a:pos x="T0" y="T1"/>
                </a:cxn>
                <a:cxn ang="T7">
                  <a:pos x="T2" y="T3"/>
                </a:cxn>
                <a:cxn ang="T8">
                  <a:pos x="T4" y="T5"/>
                </a:cxn>
              </a:cxnLst>
              <a:rect l="0" t="0" r="r" b="b"/>
              <a:pathLst>
                <a:path w="18" h="1587">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26" name="Freeform 311"/>
            <p:cNvSpPr>
              <a:spLocks noChangeAspect="1"/>
            </p:cNvSpPr>
            <p:nvPr/>
          </p:nvSpPr>
          <p:spPr bwMode="auto">
            <a:xfrm>
              <a:off x="6707188" y="2754312"/>
              <a:ext cx="23813" cy="23813"/>
            </a:xfrm>
            <a:custGeom>
              <a:avLst/>
              <a:gdLst>
                <a:gd name="T0" fmla="*/ 0 w 12"/>
                <a:gd name="T1" fmla="*/ 2147483647 h 12"/>
                <a:gd name="T2" fmla="*/ 2147483647 w 12"/>
                <a:gd name="T3" fmla="*/ 2147483647 h 12"/>
                <a:gd name="T4" fmla="*/ 2147483647 w 12"/>
                <a:gd name="T5" fmla="*/ 0 h 12"/>
                <a:gd name="T6" fmla="*/ 0 60000 65536"/>
                <a:gd name="T7" fmla="*/ 0 60000 65536"/>
                <a:gd name="T8" fmla="*/ 0 60000 65536"/>
              </a:gdLst>
              <a:ahLst/>
              <a:cxnLst>
                <a:cxn ang="T6">
                  <a:pos x="T0" y="T1"/>
                </a:cxn>
                <a:cxn ang="T7">
                  <a:pos x="T2" y="T3"/>
                </a:cxn>
                <a:cxn ang="T8">
                  <a:pos x="T4" y="T5"/>
                </a:cxn>
              </a:cxnLst>
              <a:rect l="0" t="0" r="r" b="b"/>
              <a:pathLst>
                <a:path w="12" h="12">
                  <a:moveTo>
                    <a:pt x="0" y="12"/>
                  </a:moveTo>
                  <a:lnTo>
                    <a:pt x="6" y="6"/>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27" name="Freeform 312"/>
            <p:cNvSpPr>
              <a:spLocks noChangeAspect="1"/>
            </p:cNvSpPr>
            <p:nvPr/>
          </p:nvSpPr>
          <p:spPr bwMode="auto">
            <a:xfrm>
              <a:off x="6731001" y="2754312"/>
              <a:ext cx="22225" cy="11113"/>
            </a:xfrm>
            <a:custGeom>
              <a:avLst/>
              <a:gdLst>
                <a:gd name="T0" fmla="*/ 0 w 12"/>
                <a:gd name="T1" fmla="*/ 0 h 6"/>
                <a:gd name="T2" fmla="*/ 2147483647 w 12"/>
                <a:gd name="T3" fmla="*/ 0 h 6"/>
                <a:gd name="T4" fmla="*/ 2147483647 w 12"/>
                <a:gd name="T5" fmla="*/ 2147483647 h 6"/>
                <a:gd name="T6" fmla="*/ 0 60000 65536"/>
                <a:gd name="T7" fmla="*/ 0 60000 65536"/>
                <a:gd name="T8" fmla="*/ 0 60000 65536"/>
              </a:gdLst>
              <a:ahLst/>
              <a:cxnLst>
                <a:cxn ang="T6">
                  <a:pos x="T0" y="T1"/>
                </a:cxn>
                <a:cxn ang="T7">
                  <a:pos x="T2" y="T3"/>
                </a:cxn>
                <a:cxn ang="T8">
                  <a:pos x="T4" y="T5"/>
                </a:cxn>
              </a:cxnLst>
              <a:rect l="0" t="0" r="r" b="b"/>
              <a:pathLst>
                <a:path w="12" h="6">
                  <a:moveTo>
                    <a:pt x="0" y="0"/>
                  </a:moveTo>
                  <a:lnTo>
                    <a:pt x="6" y="0"/>
                  </a:lnTo>
                  <a:lnTo>
                    <a:pt x="12" y="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28" name="Freeform 313"/>
            <p:cNvSpPr>
              <a:spLocks noChangeAspect="1"/>
            </p:cNvSpPr>
            <p:nvPr/>
          </p:nvSpPr>
          <p:spPr bwMode="auto">
            <a:xfrm>
              <a:off x="6753226" y="2765425"/>
              <a:ext cx="36512" cy="3175"/>
            </a:xfrm>
            <a:custGeom>
              <a:avLst/>
              <a:gdLst>
                <a:gd name="T0" fmla="*/ 0 w 18"/>
                <a:gd name="T1" fmla="*/ 0 h 3175"/>
                <a:gd name="T2" fmla="*/ 2147483647 w 18"/>
                <a:gd name="T3" fmla="*/ 0 h 3175"/>
                <a:gd name="T4" fmla="*/ 2147483647 w 18"/>
                <a:gd name="T5" fmla="*/ 0 h 3175"/>
                <a:gd name="T6" fmla="*/ 0 60000 65536"/>
                <a:gd name="T7" fmla="*/ 0 60000 65536"/>
                <a:gd name="T8" fmla="*/ 0 60000 65536"/>
              </a:gdLst>
              <a:ahLst/>
              <a:cxnLst>
                <a:cxn ang="T6">
                  <a:pos x="T0" y="T1"/>
                </a:cxn>
                <a:cxn ang="T7">
                  <a:pos x="T2" y="T3"/>
                </a:cxn>
                <a:cxn ang="T8">
                  <a:pos x="T4" y="T5"/>
                </a:cxn>
              </a:cxnLst>
              <a:rect l="0" t="0" r="r" b="b"/>
              <a:pathLst>
                <a:path w="18" h="3175">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29" name="Line 314"/>
            <p:cNvSpPr>
              <a:spLocks noChangeAspect="1" noChangeShapeType="1"/>
            </p:cNvSpPr>
            <p:nvPr/>
          </p:nvSpPr>
          <p:spPr bwMode="auto">
            <a:xfrm>
              <a:off x="6789738" y="2765425"/>
              <a:ext cx="22225" cy="31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530" name="Line 315"/>
            <p:cNvSpPr>
              <a:spLocks noChangeAspect="1" noChangeShapeType="1"/>
            </p:cNvSpPr>
            <p:nvPr/>
          </p:nvSpPr>
          <p:spPr bwMode="auto">
            <a:xfrm>
              <a:off x="6811963" y="2765425"/>
              <a:ext cx="23813" cy="31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531" name="Freeform 316"/>
            <p:cNvSpPr>
              <a:spLocks noChangeAspect="1"/>
            </p:cNvSpPr>
            <p:nvPr/>
          </p:nvSpPr>
          <p:spPr bwMode="auto">
            <a:xfrm>
              <a:off x="6835776" y="2765425"/>
              <a:ext cx="36512" cy="3175"/>
            </a:xfrm>
            <a:custGeom>
              <a:avLst/>
              <a:gdLst>
                <a:gd name="T0" fmla="*/ 0 w 18"/>
                <a:gd name="T1" fmla="*/ 0 h 3175"/>
                <a:gd name="T2" fmla="*/ 2147483647 w 18"/>
                <a:gd name="T3" fmla="*/ 0 h 3175"/>
                <a:gd name="T4" fmla="*/ 2147483647 w 18"/>
                <a:gd name="T5" fmla="*/ 0 h 3175"/>
                <a:gd name="T6" fmla="*/ 0 60000 65536"/>
                <a:gd name="T7" fmla="*/ 0 60000 65536"/>
                <a:gd name="T8" fmla="*/ 0 60000 65536"/>
              </a:gdLst>
              <a:ahLst/>
              <a:cxnLst>
                <a:cxn ang="T6">
                  <a:pos x="T0" y="T1"/>
                </a:cxn>
                <a:cxn ang="T7">
                  <a:pos x="T2" y="T3"/>
                </a:cxn>
                <a:cxn ang="T8">
                  <a:pos x="T4" y="T5"/>
                </a:cxn>
              </a:cxnLst>
              <a:rect l="0" t="0" r="r" b="b"/>
              <a:pathLst>
                <a:path w="18" h="3175">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32" name="Freeform 317"/>
            <p:cNvSpPr>
              <a:spLocks noChangeAspect="1"/>
            </p:cNvSpPr>
            <p:nvPr/>
          </p:nvSpPr>
          <p:spPr bwMode="auto">
            <a:xfrm>
              <a:off x="6872288" y="2754312"/>
              <a:ext cx="22225" cy="11113"/>
            </a:xfrm>
            <a:custGeom>
              <a:avLst/>
              <a:gdLst>
                <a:gd name="T0" fmla="*/ 0 w 12"/>
                <a:gd name="T1" fmla="*/ 2147483647 h 6"/>
                <a:gd name="T2" fmla="*/ 2147483647 w 12"/>
                <a:gd name="T3" fmla="*/ 0 h 6"/>
                <a:gd name="T4" fmla="*/ 2147483647 w 12"/>
                <a:gd name="T5" fmla="*/ 0 h 6"/>
                <a:gd name="T6" fmla="*/ 0 60000 65536"/>
                <a:gd name="T7" fmla="*/ 0 60000 65536"/>
                <a:gd name="T8" fmla="*/ 0 60000 65536"/>
              </a:gdLst>
              <a:ahLst/>
              <a:cxnLst>
                <a:cxn ang="T6">
                  <a:pos x="T0" y="T1"/>
                </a:cxn>
                <a:cxn ang="T7">
                  <a:pos x="T2" y="T3"/>
                </a:cxn>
                <a:cxn ang="T8">
                  <a:pos x="T4" y="T5"/>
                </a:cxn>
              </a:cxnLst>
              <a:rect l="0" t="0" r="r" b="b"/>
              <a:pathLst>
                <a:path w="12" h="6">
                  <a:moveTo>
                    <a:pt x="0" y="6"/>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33" name="Line 318"/>
            <p:cNvSpPr>
              <a:spLocks noChangeAspect="1" noChangeShapeType="1"/>
            </p:cNvSpPr>
            <p:nvPr/>
          </p:nvSpPr>
          <p:spPr bwMode="auto">
            <a:xfrm>
              <a:off x="6894513" y="2754312"/>
              <a:ext cx="23813" cy="31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534" name="Freeform 319"/>
            <p:cNvSpPr>
              <a:spLocks noChangeAspect="1"/>
            </p:cNvSpPr>
            <p:nvPr/>
          </p:nvSpPr>
          <p:spPr bwMode="auto">
            <a:xfrm>
              <a:off x="6918326" y="2754312"/>
              <a:ext cx="34925" cy="3175"/>
            </a:xfrm>
            <a:custGeom>
              <a:avLst/>
              <a:gdLst>
                <a:gd name="T0" fmla="*/ 0 w 18"/>
                <a:gd name="T1" fmla="*/ 0 h 3175"/>
                <a:gd name="T2" fmla="*/ 2147483647 w 18"/>
                <a:gd name="T3" fmla="*/ 0 h 3175"/>
                <a:gd name="T4" fmla="*/ 2147483647 w 18"/>
                <a:gd name="T5" fmla="*/ 0 h 3175"/>
                <a:gd name="T6" fmla="*/ 0 60000 65536"/>
                <a:gd name="T7" fmla="*/ 0 60000 65536"/>
                <a:gd name="T8" fmla="*/ 0 60000 65536"/>
              </a:gdLst>
              <a:ahLst/>
              <a:cxnLst>
                <a:cxn ang="T6">
                  <a:pos x="T0" y="T1"/>
                </a:cxn>
                <a:cxn ang="T7">
                  <a:pos x="T2" y="T3"/>
                </a:cxn>
                <a:cxn ang="T8">
                  <a:pos x="T4" y="T5"/>
                </a:cxn>
              </a:cxnLst>
              <a:rect l="0" t="0" r="r" b="b"/>
              <a:pathLst>
                <a:path w="18" h="3175">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35" name="Line 320"/>
            <p:cNvSpPr>
              <a:spLocks noChangeAspect="1" noChangeShapeType="1"/>
            </p:cNvSpPr>
            <p:nvPr/>
          </p:nvSpPr>
          <p:spPr bwMode="auto">
            <a:xfrm>
              <a:off x="6953251" y="2754312"/>
              <a:ext cx="23812" cy="31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536" name="Line 321"/>
            <p:cNvSpPr>
              <a:spLocks noChangeAspect="1" noChangeShapeType="1"/>
            </p:cNvSpPr>
            <p:nvPr/>
          </p:nvSpPr>
          <p:spPr bwMode="auto">
            <a:xfrm>
              <a:off x="6977063" y="2754312"/>
              <a:ext cx="22225" cy="31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537" name="Freeform 322"/>
            <p:cNvSpPr>
              <a:spLocks noChangeAspect="1"/>
            </p:cNvSpPr>
            <p:nvPr/>
          </p:nvSpPr>
          <p:spPr bwMode="auto">
            <a:xfrm>
              <a:off x="6999288" y="2754312"/>
              <a:ext cx="36513" cy="3175"/>
            </a:xfrm>
            <a:custGeom>
              <a:avLst/>
              <a:gdLst>
                <a:gd name="T0" fmla="*/ 0 w 18"/>
                <a:gd name="T1" fmla="*/ 0 h 3175"/>
                <a:gd name="T2" fmla="*/ 2147483647 w 18"/>
                <a:gd name="T3" fmla="*/ 0 h 3175"/>
                <a:gd name="T4" fmla="*/ 2147483647 w 18"/>
                <a:gd name="T5" fmla="*/ 0 h 3175"/>
                <a:gd name="T6" fmla="*/ 0 60000 65536"/>
                <a:gd name="T7" fmla="*/ 0 60000 65536"/>
                <a:gd name="T8" fmla="*/ 0 60000 65536"/>
              </a:gdLst>
              <a:ahLst/>
              <a:cxnLst>
                <a:cxn ang="T6">
                  <a:pos x="T0" y="T1"/>
                </a:cxn>
                <a:cxn ang="T7">
                  <a:pos x="T2" y="T3"/>
                </a:cxn>
                <a:cxn ang="T8">
                  <a:pos x="T4" y="T5"/>
                </a:cxn>
              </a:cxnLst>
              <a:rect l="0" t="0" r="r" b="b"/>
              <a:pathLst>
                <a:path w="18" h="3175">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38" name="Freeform 323"/>
            <p:cNvSpPr>
              <a:spLocks noChangeAspect="1"/>
            </p:cNvSpPr>
            <p:nvPr/>
          </p:nvSpPr>
          <p:spPr bwMode="auto">
            <a:xfrm>
              <a:off x="7035801" y="2754312"/>
              <a:ext cx="22225" cy="23813"/>
            </a:xfrm>
            <a:custGeom>
              <a:avLst/>
              <a:gdLst>
                <a:gd name="T0" fmla="*/ 0 w 12"/>
                <a:gd name="T1" fmla="*/ 0 h 12"/>
                <a:gd name="T2" fmla="*/ 2147483647 w 12"/>
                <a:gd name="T3" fmla="*/ 2147483647 h 12"/>
                <a:gd name="T4" fmla="*/ 2147483647 w 12"/>
                <a:gd name="T5" fmla="*/ 2147483647 h 12"/>
                <a:gd name="T6" fmla="*/ 0 60000 65536"/>
                <a:gd name="T7" fmla="*/ 0 60000 65536"/>
                <a:gd name="T8" fmla="*/ 0 60000 65536"/>
              </a:gdLst>
              <a:ahLst/>
              <a:cxnLst>
                <a:cxn ang="T6">
                  <a:pos x="T0" y="T1"/>
                </a:cxn>
                <a:cxn ang="T7">
                  <a:pos x="T2" y="T3"/>
                </a:cxn>
                <a:cxn ang="T8">
                  <a:pos x="T4" y="T5"/>
                </a:cxn>
              </a:cxnLst>
              <a:rect l="0" t="0" r="r" b="b"/>
              <a:pathLst>
                <a:path w="12" h="12">
                  <a:moveTo>
                    <a:pt x="0" y="0"/>
                  </a:moveTo>
                  <a:lnTo>
                    <a:pt x="6" y="6"/>
                  </a:lnTo>
                  <a:lnTo>
                    <a:pt x="12" y="12"/>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39" name="Freeform 324"/>
            <p:cNvSpPr>
              <a:spLocks noChangeAspect="1"/>
            </p:cNvSpPr>
            <p:nvPr/>
          </p:nvSpPr>
          <p:spPr bwMode="auto">
            <a:xfrm>
              <a:off x="7058026" y="2778125"/>
              <a:ext cx="36512" cy="1587"/>
            </a:xfrm>
            <a:custGeom>
              <a:avLst/>
              <a:gdLst>
                <a:gd name="T0" fmla="*/ 0 w 18"/>
                <a:gd name="T1" fmla="*/ 0 h 1587"/>
                <a:gd name="T2" fmla="*/ 2147483647 w 18"/>
                <a:gd name="T3" fmla="*/ 0 h 1587"/>
                <a:gd name="T4" fmla="*/ 2147483647 w 18"/>
                <a:gd name="T5" fmla="*/ 0 h 1587"/>
                <a:gd name="T6" fmla="*/ 0 60000 65536"/>
                <a:gd name="T7" fmla="*/ 0 60000 65536"/>
                <a:gd name="T8" fmla="*/ 0 60000 65536"/>
              </a:gdLst>
              <a:ahLst/>
              <a:cxnLst>
                <a:cxn ang="T6">
                  <a:pos x="T0" y="T1"/>
                </a:cxn>
                <a:cxn ang="T7">
                  <a:pos x="T2" y="T3"/>
                </a:cxn>
                <a:cxn ang="T8">
                  <a:pos x="T4" y="T5"/>
                </a:cxn>
              </a:cxnLst>
              <a:rect l="0" t="0" r="r" b="b"/>
              <a:pathLst>
                <a:path w="18" h="1587">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40" name="Line 325"/>
            <p:cNvSpPr>
              <a:spLocks noChangeAspect="1" noChangeShapeType="1"/>
            </p:cNvSpPr>
            <p:nvPr/>
          </p:nvSpPr>
          <p:spPr bwMode="auto">
            <a:xfrm>
              <a:off x="7094538" y="2778125"/>
              <a:ext cx="23813" cy="15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541" name="Freeform 326"/>
            <p:cNvSpPr>
              <a:spLocks noChangeAspect="1"/>
            </p:cNvSpPr>
            <p:nvPr/>
          </p:nvSpPr>
          <p:spPr bwMode="auto">
            <a:xfrm>
              <a:off x="7118351" y="2778125"/>
              <a:ext cx="22225" cy="1587"/>
            </a:xfrm>
            <a:custGeom>
              <a:avLst/>
              <a:gdLst>
                <a:gd name="T0" fmla="*/ 0 w 12"/>
                <a:gd name="T1" fmla="*/ 0 h 1587"/>
                <a:gd name="T2" fmla="*/ 2147483647 w 12"/>
                <a:gd name="T3" fmla="*/ 0 h 1587"/>
                <a:gd name="T4" fmla="*/ 2147483647 w 12"/>
                <a:gd name="T5" fmla="*/ 0 h 1587"/>
                <a:gd name="T6" fmla="*/ 0 60000 65536"/>
                <a:gd name="T7" fmla="*/ 0 60000 65536"/>
                <a:gd name="T8" fmla="*/ 0 60000 65536"/>
              </a:gdLst>
              <a:ahLst/>
              <a:cxnLst>
                <a:cxn ang="T6">
                  <a:pos x="T0" y="T1"/>
                </a:cxn>
                <a:cxn ang="T7">
                  <a:pos x="T2" y="T3"/>
                </a:cxn>
                <a:cxn ang="T8">
                  <a:pos x="T4" y="T5"/>
                </a:cxn>
              </a:cxnLst>
              <a:rect l="0" t="0" r="r" b="b"/>
              <a:pathLst>
                <a:path w="12" h="1587">
                  <a:moveTo>
                    <a:pt x="0" y="0"/>
                  </a:moveTo>
                  <a:lnTo>
                    <a:pt x="6" y="0"/>
                  </a:lnTo>
                  <a:lnTo>
                    <a:pt x="12"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42" name="Freeform 327"/>
            <p:cNvSpPr>
              <a:spLocks noChangeAspect="1"/>
            </p:cNvSpPr>
            <p:nvPr/>
          </p:nvSpPr>
          <p:spPr bwMode="auto">
            <a:xfrm>
              <a:off x="7140576" y="2754312"/>
              <a:ext cx="36512" cy="23813"/>
            </a:xfrm>
            <a:custGeom>
              <a:avLst/>
              <a:gdLst>
                <a:gd name="T0" fmla="*/ 0 w 18"/>
                <a:gd name="T1" fmla="*/ 2147483647 h 12"/>
                <a:gd name="T2" fmla="*/ 2147483647 w 18"/>
                <a:gd name="T3" fmla="*/ 2147483647 h 12"/>
                <a:gd name="T4" fmla="*/ 2147483647 w 18"/>
                <a:gd name="T5" fmla="*/ 0 h 12"/>
                <a:gd name="T6" fmla="*/ 0 60000 65536"/>
                <a:gd name="T7" fmla="*/ 0 60000 65536"/>
                <a:gd name="T8" fmla="*/ 0 60000 65536"/>
              </a:gdLst>
              <a:ahLst/>
              <a:cxnLst>
                <a:cxn ang="T6">
                  <a:pos x="T0" y="T1"/>
                </a:cxn>
                <a:cxn ang="T7">
                  <a:pos x="T2" y="T3"/>
                </a:cxn>
                <a:cxn ang="T8">
                  <a:pos x="T4" y="T5"/>
                </a:cxn>
              </a:cxnLst>
              <a:rect l="0" t="0" r="r" b="b"/>
              <a:pathLst>
                <a:path w="18" h="12">
                  <a:moveTo>
                    <a:pt x="0" y="12"/>
                  </a:moveTo>
                  <a:lnTo>
                    <a:pt x="6" y="6"/>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43" name="Line 328"/>
            <p:cNvSpPr>
              <a:spLocks noChangeAspect="1" noChangeShapeType="1"/>
            </p:cNvSpPr>
            <p:nvPr/>
          </p:nvSpPr>
          <p:spPr bwMode="auto">
            <a:xfrm>
              <a:off x="7177088" y="2754312"/>
              <a:ext cx="22225" cy="31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544" name="Freeform 329"/>
            <p:cNvSpPr>
              <a:spLocks noChangeAspect="1"/>
            </p:cNvSpPr>
            <p:nvPr/>
          </p:nvSpPr>
          <p:spPr bwMode="auto">
            <a:xfrm>
              <a:off x="7199313" y="2754312"/>
              <a:ext cx="23813" cy="11113"/>
            </a:xfrm>
            <a:custGeom>
              <a:avLst/>
              <a:gdLst>
                <a:gd name="T0" fmla="*/ 0 w 12"/>
                <a:gd name="T1" fmla="*/ 0 h 6"/>
                <a:gd name="T2" fmla="*/ 2147483647 w 12"/>
                <a:gd name="T3" fmla="*/ 0 h 6"/>
                <a:gd name="T4" fmla="*/ 2147483647 w 12"/>
                <a:gd name="T5" fmla="*/ 2147483647 h 6"/>
                <a:gd name="T6" fmla="*/ 0 60000 65536"/>
                <a:gd name="T7" fmla="*/ 0 60000 65536"/>
                <a:gd name="T8" fmla="*/ 0 60000 65536"/>
              </a:gdLst>
              <a:ahLst/>
              <a:cxnLst>
                <a:cxn ang="T6">
                  <a:pos x="T0" y="T1"/>
                </a:cxn>
                <a:cxn ang="T7">
                  <a:pos x="T2" y="T3"/>
                </a:cxn>
                <a:cxn ang="T8">
                  <a:pos x="T4" y="T5"/>
                </a:cxn>
              </a:cxnLst>
              <a:rect l="0" t="0" r="r" b="b"/>
              <a:pathLst>
                <a:path w="12" h="6">
                  <a:moveTo>
                    <a:pt x="0" y="0"/>
                  </a:moveTo>
                  <a:lnTo>
                    <a:pt x="6" y="0"/>
                  </a:lnTo>
                  <a:lnTo>
                    <a:pt x="12" y="6"/>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45" name="Freeform 330"/>
            <p:cNvSpPr>
              <a:spLocks noChangeAspect="1"/>
            </p:cNvSpPr>
            <p:nvPr/>
          </p:nvSpPr>
          <p:spPr bwMode="auto">
            <a:xfrm>
              <a:off x="7223126" y="2765425"/>
              <a:ext cx="34925" cy="3175"/>
            </a:xfrm>
            <a:custGeom>
              <a:avLst/>
              <a:gdLst>
                <a:gd name="T0" fmla="*/ 0 w 18"/>
                <a:gd name="T1" fmla="*/ 0 h 3175"/>
                <a:gd name="T2" fmla="*/ 2147483647 w 18"/>
                <a:gd name="T3" fmla="*/ 0 h 3175"/>
                <a:gd name="T4" fmla="*/ 2147483647 w 18"/>
                <a:gd name="T5" fmla="*/ 0 h 3175"/>
                <a:gd name="T6" fmla="*/ 0 60000 65536"/>
                <a:gd name="T7" fmla="*/ 0 60000 65536"/>
                <a:gd name="T8" fmla="*/ 0 60000 65536"/>
              </a:gdLst>
              <a:ahLst/>
              <a:cxnLst>
                <a:cxn ang="T6">
                  <a:pos x="T0" y="T1"/>
                </a:cxn>
                <a:cxn ang="T7">
                  <a:pos x="T2" y="T3"/>
                </a:cxn>
                <a:cxn ang="T8">
                  <a:pos x="T4" y="T5"/>
                </a:cxn>
              </a:cxnLst>
              <a:rect l="0" t="0" r="r" b="b"/>
              <a:pathLst>
                <a:path w="18" h="3175">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46" name="Line 331"/>
            <p:cNvSpPr>
              <a:spLocks noChangeAspect="1" noChangeShapeType="1"/>
            </p:cNvSpPr>
            <p:nvPr/>
          </p:nvSpPr>
          <p:spPr bwMode="auto">
            <a:xfrm>
              <a:off x="7258051" y="2765425"/>
              <a:ext cx="23812" cy="31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547" name="Line 332"/>
            <p:cNvSpPr>
              <a:spLocks noChangeAspect="1" noChangeShapeType="1"/>
            </p:cNvSpPr>
            <p:nvPr/>
          </p:nvSpPr>
          <p:spPr bwMode="auto">
            <a:xfrm>
              <a:off x="7281863" y="2765425"/>
              <a:ext cx="22225" cy="31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548" name="Freeform 333"/>
            <p:cNvSpPr>
              <a:spLocks noChangeAspect="1"/>
            </p:cNvSpPr>
            <p:nvPr/>
          </p:nvSpPr>
          <p:spPr bwMode="auto">
            <a:xfrm>
              <a:off x="7304088" y="2765425"/>
              <a:ext cx="36513" cy="3175"/>
            </a:xfrm>
            <a:custGeom>
              <a:avLst/>
              <a:gdLst>
                <a:gd name="T0" fmla="*/ 0 w 18"/>
                <a:gd name="T1" fmla="*/ 0 h 3175"/>
                <a:gd name="T2" fmla="*/ 2147483647 w 18"/>
                <a:gd name="T3" fmla="*/ 0 h 3175"/>
                <a:gd name="T4" fmla="*/ 2147483647 w 18"/>
                <a:gd name="T5" fmla="*/ 0 h 3175"/>
                <a:gd name="T6" fmla="*/ 0 60000 65536"/>
                <a:gd name="T7" fmla="*/ 0 60000 65536"/>
                <a:gd name="T8" fmla="*/ 0 60000 65536"/>
              </a:gdLst>
              <a:ahLst/>
              <a:cxnLst>
                <a:cxn ang="T6">
                  <a:pos x="T0" y="T1"/>
                </a:cxn>
                <a:cxn ang="T7">
                  <a:pos x="T2" y="T3"/>
                </a:cxn>
                <a:cxn ang="T8">
                  <a:pos x="T4" y="T5"/>
                </a:cxn>
              </a:cxnLst>
              <a:rect l="0" t="0" r="r" b="b"/>
              <a:pathLst>
                <a:path w="18" h="3175">
                  <a:moveTo>
                    <a:pt x="0" y="0"/>
                  </a:moveTo>
                  <a:lnTo>
                    <a:pt x="6" y="0"/>
                  </a:lnTo>
                  <a:lnTo>
                    <a:pt x="18" y="0"/>
                  </a:lnTo>
                </a:path>
              </a:pathLst>
            </a:custGeom>
            <a:noFill/>
            <a:ln w="952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9549" name="Line 334"/>
            <p:cNvSpPr>
              <a:spLocks noChangeAspect="1" noChangeShapeType="1"/>
            </p:cNvSpPr>
            <p:nvPr/>
          </p:nvSpPr>
          <p:spPr bwMode="auto">
            <a:xfrm>
              <a:off x="7340601" y="2765425"/>
              <a:ext cx="23812" cy="31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550" name="Line 335"/>
            <p:cNvSpPr>
              <a:spLocks noChangeAspect="1" noChangeShapeType="1"/>
            </p:cNvSpPr>
            <p:nvPr/>
          </p:nvSpPr>
          <p:spPr bwMode="auto">
            <a:xfrm>
              <a:off x="7364413" y="2765425"/>
              <a:ext cx="22225" cy="31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551" name="Line 336"/>
            <p:cNvSpPr>
              <a:spLocks noChangeAspect="1" noChangeShapeType="1"/>
            </p:cNvSpPr>
            <p:nvPr/>
          </p:nvSpPr>
          <p:spPr bwMode="auto">
            <a:xfrm>
              <a:off x="7386638" y="2765425"/>
              <a:ext cx="36513" cy="31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552" name="Rectangle 337"/>
            <p:cNvSpPr>
              <a:spLocks noChangeAspect="1" noChangeArrowheads="1"/>
            </p:cNvSpPr>
            <p:nvPr/>
          </p:nvSpPr>
          <p:spPr bwMode="auto">
            <a:xfrm>
              <a:off x="2484437" y="2732087"/>
              <a:ext cx="57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0</a:t>
              </a:r>
              <a:endParaRPr lang="en-US" altLang="ja-JP" sz="800" b="1"/>
            </a:p>
          </p:txBody>
        </p:sp>
        <p:sp>
          <p:nvSpPr>
            <p:cNvPr id="9553" name="Rectangle 338"/>
            <p:cNvSpPr>
              <a:spLocks noChangeAspect="1" noChangeArrowheads="1"/>
            </p:cNvSpPr>
            <p:nvPr/>
          </p:nvSpPr>
          <p:spPr bwMode="auto">
            <a:xfrm>
              <a:off x="2324100" y="2532062"/>
              <a:ext cx="2571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0.005</a:t>
              </a:r>
              <a:endParaRPr lang="en-US" altLang="ja-JP" sz="800" b="1"/>
            </a:p>
          </p:txBody>
        </p:sp>
        <p:sp>
          <p:nvSpPr>
            <p:cNvPr id="9554" name="Rectangle 339"/>
            <p:cNvSpPr>
              <a:spLocks noChangeAspect="1" noChangeArrowheads="1"/>
            </p:cNvSpPr>
            <p:nvPr/>
          </p:nvSpPr>
          <p:spPr bwMode="auto">
            <a:xfrm>
              <a:off x="2370137" y="2333625"/>
              <a:ext cx="20002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0.01</a:t>
              </a:r>
              <a:endParaRPr lang="en-US" altLang="ja-JP" sz="800" b="1"/>
            </a:p>
          </p:txBody>
        </p:sp>
        <p:sp>
          <p:nvSpPr>
            <p:cNvPr id="9555" name="Rectangle 340"/>
            <p:cNvSpPr>
              <a:spLocks noChangeAspect="1" noChangeArrowheads="1"/>
            </p:cNvSpPr>
            <p:nvPr/>
          </p:nvSpPr>
          <p:spPr bwMode="auto">
            <a:xfrm>
              <a:off x="2324100" y="2144712"/>
              <a:ext cx="2571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0.015</a:t>
              </a:r>
              <a:endParaRPr lang="en-US" altLang="ja-JP" sz="800" b="1"/>
            </a:p>
          </p:txBody>
        </p:sp>
        <p:sp>
          <p:nvSpPr>
            <p:cNvPr id="9556" name="Rectangle 341"/>
            <p:cNvSpPr>
              <a:spLocks noChangeAspect="1" noChangeArrowheads="1"/>
            </p:cNvSpPr>
            <p:nvPr/>
          </p:nvSpPr>
          <p:spPr bwMode="auto">
            <a:xfrm>
              <a:off x="2370137" y="1946275"/>
              <a:ext cx="20002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0.02</a:t>
              </a:r>
              <a:endParaRPr lang="en-US" altLang="ja-JP" sz="800" b="1"/>
            </a:p>
          </p:txBody>
        </p:sp>
        <p:sp>
          <p:nvSpPr>
            <p:cNvPr id="9557" name="Rectangle 342"/>
            <p:cNvSpPr>
              <a:spLocks noChangeAspect="1" noChangeArrowheads="1"/>
            </p:cNvSpPr>
            <p:nvPr/>
          </p:nvSpPr>
          <p:spPr bwMode="auto">
            <a:xfrm>
              <a:off x="2324100" y="1746250"/>
              <a:ext cx="2571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0.025</a:t>
              </a:r>
              <a:endParaRPr lang="en-US" altLang="ja-JP" sz="800" b="1"/>
            </a:p>
          </p:txBody>
        </p:sp>
        <p:sp>
          <p:nvSpPr>
            <p:cNvPr id="9558" name="Rectangle 343"/>
            <p:cNvSpPr>
              <a:spLocks noChangeAspect="1" noChangeArrowheads="1"/>
            </p:cNvSpPr>
            <p:nvPr/>
          </p:nvSpPr>
          <p:spPr bwMode="auto">
            <a:xfrm>
              <a:off x="2370137" y="1547812"/>
              <a:ext cx="20002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0.03</a:t>
              </a:r>
              <a:endParaRPr lang="en-US" altLang="ja-JP" sz="800" b="1"/>
            </a:p>
          </p:txBody>
        </p:sp>
        <p:sp>
          <p:nvSpPr>
            <p:cNvPr id="9559" name="Rectangle 344"/>
            <p:cNvSpPr>
              <a:spLocks noChangeAspect="1" noChangeArrowheads="1"/>
            </p:cNvSpPr>
            <p:nvPr/>
          </p:nvSpPr>
          <p:spPr bwMode="auto">
            <a:xfrm>
              <a:off x="2324100" y="1347787"/>
              <a:ext cx="2571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0.035</a:t>
              </a:r>
              <a:endParaRPr lang="en-US" altLang="ja-JP" sz="800" b="1"/>
            </a:p>
          </p:txBody>
        </p:sp>
        <p:sp>
          <p:nvSpPr>
            <p:cNvPr id="9560" name="Rectangle 345"/>
            <p:cNvSpPr>
              <a:spLocks noChangeAspect="1" noChangeArrowheads="1"/>
            </p:cNvSpPr>
            <p:nvPr/>
          </p:nvSpPr>
          <p:spPr bwMode="auto">
            <a:xfrm>
              <a:off x="3902075" y="2906712"/>
              <a:ext cx="2286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1375</a:t>
              </a:r>
              <a:endParaRPr lang="en-US" altLang="ja-JP" b="1"/>
            </a:p>
          </p:txBody>
        </p:sp>
        <p:sp>
          <p:nvSpPr>
            <p:cNvPr id="9561" name="Rectangle 346"/>
            <p:cNvSpPr>
              <a:spLocks noChangeAspect="1" noChangeArrowheads="1"/>
            </p:cNvSpPr>
            <p:nvPr/>
          </p:nvSpPr>
          <p:spPr bwMode="auto">
            <a:xfrm>
              <a:off x="5287963" y="2906712"/>
              <a:ext cx="2286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2625</a:t>
              </a:r>
              <a:endParaRPr lang="en-US" altLang="ja-JP" b="1"/>
            </a:p>
          </p:txBody>
        </p:sp>
        <p:sp>
          <p:nvSpPr>
            <p:cNvPr id="9562" name="Rectangle 347"/>
            <p:cNvSpPr>
              <a:spLocks noChangeAspect="1" noChangeArrowheads="1"/>
            </p:cNvSpPr>
            <p:nvPr/>
          </p:nvSpPr>
          <p:spPr bwMode="auto">
            <a:xfrm>
              <a:off x="6672263" y="2906712"/>
              <a:ext cx="2286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800" b="1">
                  <a:solidFill>
                    <a:srgbClr val="000000"/>
                  </a:solidFill>
                </a:rPr>
                <a:t>3875</a:t>
              </a:r>
              <a:endParaRPr lang="en-US" altLang="ja-JP" b="1"/>
            </a:p>
          </p:txBody>
        </p:sp>
        <p:sp>
          <p:nvSpPr>
            <p:cNvPr id="9563" name="Text Box 348"/>
            <p:cNvSpPr txBox="1">
              <a:spLocks noChangeArrowheads="1"/>
            </p:cNvSpPr>
            <p:nvPr/>
          </p:nvSpPr>
          <p:spPr bwMode="auto">
            <a:xfrm>
              <a:off x="1841500" y="1196975"/>
              <a:ext cx="466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1600" b="1"/>
                <a:t>(A)</a:t>
              </a:r>
            </a:p>
          </p:txBody>
        </p:sp>
        <p:sp>
          <p:nvSpPr>
            <p:cNvPr id="9564" name="Text Box 349"/>
            <p:cNvSpPr txBox="1">
              <a:spLocks noChangeArrowheads="1"/>
            </p:cNvSpPr>
            <p:nvPr/>
          </p:nvSpPr>
          <p:spPr bwMode="auto">
            <a:xfrm>
              <a:off x="1835150" y="2905125"/>
              <a:ext cx="4667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1600" b="1"/>
                <a:t>(B)</a:t>
              </a:r>
            </a:p>
          </p:txBody>
        </p:sp>
        <p:sp>
          <p:nvSpPr>
            <p:cNvPr id="9565" name="Text Box 350"/>
            <p:cNvSpPr txBox="1">
              <a:spLocks noChangeArrowheads="1"/>
            </p:cNvSpPr>
            <p:nvPr/>
          </p:nvSpPr>
          <p:spPr bwMode="auto">
            <a:xfrm>
              <a:off x="6875463" y="2284412"/>
              <a:ext cx="5508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1200" b="1"/>
                <a:t>N=16</a:t>
              </a:r>
            </a:p>
          </p:txBody>
        </p:sp>
        <p:sp>
          <p:nvSpPr>
            <p:cNvPr id="9566" name="Text Box 351"/>
            <p:cNvSpPr txBox="1">
              <a:spLocks noChangeArrowheads="1"/>
            </p:cNvSpPr>
            <p:nvPr/>
          </p:nvSpPr>
          <p:spPr bwMode="auto">
            <a:xfrm>
              <a:off x="6875463" y="3652837"/>
              <a:ext cx="55086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1200" b="1"/>
                <a:t>N=16</a:t>
              </a:r>
            </a:p>
          </p:txBody>
        </p:sp>
        <p:sp>
          <p:nvSpPr>
            <p:cNvPr id="9575" name="Text Box 372"/>
            <p:cNvSpPr txBox="1">
              <a:spLocks noChangeArrowheads="1"/>
            </p:cNvSpPr>
            <p:nvPr/>
          </p:nvSpPr>
          <p:spPr bwMode="auto">
            <a:xfrm>
              <a:off x="2770187" y="1347787"/>
              <a:ext cx="103906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1200" b="1" i="1" dirty="0"/>
                <a:t>H.</a:t>
              </a:r>
              <a:r>
                <a:rPr lang="en-US" altLang="ja-JP" sz="1200" b="1" dirty="0"/>
                <a:t> </a:t>
              </a:r>
              <a:r>
                <a:rPr lang="en-US" altLang="ja-JP" sz="1200" b="1" i="1" dirty="0" err="1" smtClean="0"/>
                <a:t>sauvagei</a:t>
              </a:r>
              <a:endParaRPr lang="en-US" altLang="ja-JP" sz="1200" b="1" i="1" dirty="0"/>
            </a:p>
          </p:txBody>
        </p:sp>
        <p:grpSp>
          <p:nvGrpSpPr>
            <p:cNvPr id="9576" name="Group 375"/>
            <p:cNvGrpSpPr>
              <a:grpSpLocks/>
            </p:cNvGrpSpPr>
            <p:nvPr/>
          </p:nvGrpSpPr>
          <p:grpSpPr bwMode="auto">
            <a:xfrm>
              <a:off x="2613025" y="1406525"/>
              <a:ext cx="41275" cy="1416050"/>
              <a:chOff x="1647" y="564"/>
              <a:chExt cx="26" cy="892"/>
            </a:xfrm>
          </p:grpSpPr>
          <p:sp>
            <p:nvSpPr>
              <p:cNvPr id="9629" name="Line 376"/>
              <p:cNvSpPr>
                <a:spLocks noChangeAspect="1" noChangeShapeType="1"/>
              </p:cNvSpPr>
              <p:nvPr/>
            </p:nvSpPr>
            <p:spPr bwMode="auto">
              <a:xfrm>
                <a:off x="1647" y="1436"/>
                <a:ext cx="22"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630" name="Line 377"/>
              <p:cNvSpPr>
                <a:spLocks noChangeShapeType="1"/>
              </p:cNvSpPr>
              <p:nvPr/>
            </p:nvSpPr>
            <p:spPr bwMode="auto">
              <a:xfrm>
                <a:off x="1673" y="564"/>
                <a:ext cx="0" cy="87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31" name="Line 378"/>
              <p:cNvSpPr>
                <a:spLocks noChangeShapeType="1"/>
              </p:cNvSpPr>
              <p:nvPr/>
            </p:nvSpPr>
            <p:spPr bwMode="auto">
              <a:xfrm>
                <a:off x="1647" y="1312"/>
                <a:ext cx="23"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32" name="Line 379"/>
              <p:cNvSpPr>
                <a:spLocks noChangeShapeType="1"/>
              </p:cNvSpPr>
              <p:nvPr/>
            </p:nvSpPr>
            <p:spPr bwMode="auto">
              <a:xfrm>
                <a:off x="1647" y="1187"/>
                <a:ext cx="23"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33" name="Line 380"/>
              <p:cNvSpPr>
                <a:spLocks noChangeShapeType="1"/>
              </p:cNvSpPr>
              <p:nvPr/>
            </p:nvSpPr>
            <p:spPr bwMode="auto">
              <a:xfrm>
                <a:off x="1647" y="1068"/>
                <a:ext cx="23"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34" name="Line 381"/>
              <p:cNvSpPr>
                <a:spLocks noChangeShapeType="1"/>
              </p:cNvSpPr>
              <p:nvPr/>
            </p:nvSpPr>
            <p:spPr bwMode="auto">
              <a:xfrm>
                <a:off x="1647" y="945"/>
                <a:ext cx="23"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35" name="Line 382"/>
              <p:cNvSpPr>
                <a:spLocks noChangeShapeType="1"/>
              </p:cNvSpPr>
              <p:nvPr/>
            </p:nvSpPr>
            <p:spPr bwMode="auto">
              <a:xfrm>
                <a:off x="1647" y="818"/>
                <a:ext cx="23"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36" name="Line 383"/>
              <p:cNvSpPr>
                <a:spLocks noChangeShapeType="1"/>
              </p:cNvSpPr>
              <p:nvPr/>
            </p:nvSpPr>
            <p:spPr bwMode="auto">
              <a:xfrm>
                <a:off x="1647" y="693"/>
                <a:ext cx="23"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37" name="Line 384"/>
              <p:cNvSpPr>
                <a:spLocks noChangeShapeType="1"/>
              </p:cNvSpPr>
              <p:nvPr/>
            </p:nvSpPr>
            <p:spPr bwMode="auto">
              <a:xfrm>
                <a:off x="1647" y="566"/>
                <a:ext cx="23"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38" name="Line 385"/>
              <p:cNvSpPr>
                <a:spLocks noChangeShapeType="1"/>
              </p:cNvSpPr>
              <p:nvPr/>
            </p:nvSpPr>
            <p:spPr bwMode="auto">
              <a:xfrm>
                <a:off x="1673"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9577" name="Group 386"/>
            <p:cNvGrpSpPr>
              <a:grpSpLocks/>
            </p:cNvGrpSpPr>
            <p:nvPr/>
          </p:nvGrpSpPr>
          <p:grpSpPr bwMode="auto">
            <a:xfrm>
              <a:off x="2657475" y="2794000"/>
              <a:ext cx="4751388" cy="38100"/>
              <a:chOff x="1675" y="1438"/>
              <a:chExt cx="2993" cy="24"/>
            </a:xfrm>
          </p:grpSpPr>
          <p:grpSp>
            <p:nvGrpSpPr>
              <p:cNvPr id="9609" name="Group 387"/>
              <p:cNvGrpSpPr>
                <a:grpSpLocks/>
              </p:cNvGrpSpPr>
              <p:nvPr/>
            </p:nvGrpSpPr>
            <p:grpSpPr bwMode="auto">
              <a:xfrm>
                <a:off x="1845" y="1440"/>
                <a:ext cx="694" cy="22"/>
                <a:chOff x="1843" y="1434"/>
                <a:chExt cx="694" cy="22"/>
              </a:xfrm>
            </p:grpSpPr>
            <p:sp>
              <p:nvSpPr>
                <p:cNvPr id="9624" name="Line 388"/>
                <p:cNvSpPr>
                  <a:spLocks noChangeShapeType="1"/>
                </p:cNvSpPr>
                <p:nvPr/>
              </p:nvSpPr>
              <p:spPr bwMode="auto">
                <a:xfrm>
                  <a:off x="1843"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25" name="Line 389"/>
                <p:cNvSpPr>
                  <a:spLocks noChangeShapeType="1"/>
                </p:cNvSpPr>
                <p:nvPr/>
              </p:nvSpPr>
              <p:spPr bwMode="auto">
                <a:xfrm>
                  <a:off x="2013"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26" name="Line 390"/>
                <p:cNvSpPr>
                  <a:spLocks noChangeShapeType="1"/>
                </p:cNvSpPr>
                <p:nvPr/>
              </p:nvSpPr>
              <p:spPr bwMode="auto">
                <a:xfrm>
                  <a:off x="2191"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27" name="Line 391"/>
                <p:cNvSpPr>
                  <a:spLocks noChangeShapeType="1"/>
                </p:cNvSpPr>
                <p:nvPr/>
              </p:nvSpPr>
              <p:spPr bwMode="auto">
                <a:xfrm>
                  <a:off x="2359"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28" name="Line 392"/>
                <p:cNvSpPr>
                  <a:spLocks noChangeShapeType="1"/>
                </p:cNvSpPr>
                <p:nvPr/>
              </p:nvSpPr>
              <p:spPr bwMode="auto">
                <a:xfrm>
                  <a:off x="2537"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9610" name="Group 393"/>
              <p:cNvGrpSpPr>
                <a:grpSpLocks/>
              </p:cNvGrpSpPr>
              <p:nvPr/>
            </p:nvGrpSpPr>
            <p:grpSpPr bwMode="auto">
              <a:xfrm>
                <a:off x="2715" y="1440"/>
                <a:ext cx="1914" cy="22"/>
                <a:chOff x="2715" y="1434"/>
                <a:chExt cx="1914" cy="22"/>
              </a:xfrm>
            </p:grpSpPr>
            <p:sp>
              <p:nvSpPr>
                <p:cNvPr id="9612" name="Line 394"/>
                <p:cNvSpPr>
                  <a:spLocks noChangeShapeType="1"/>
                </p:cNvSpPr>
                <p:nvPr/>
              </p:nvSpPr>
              <p:spPr bwMode="auto">
                <a:xfrm>
                  <a:off x="2715"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13" name="Line 395"/>
                <p:cNvSpPr>
                  <a:spLocks noChangeShapeType="1"/>
                </p:cNvSpPr>
                <p:nvPr/>
              </p:nvSpPr>
              <p:spPr bwMode="auto">
                <a:xfrm>
                  <a:off x="2883"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14" name="Line 396"/>
                <p:cNvSpPr>
                  <a:spLocks noChangeShapeType="1"/>
                </p:cNvSpPr>
                <p:nvPr/>
              </p:nvSpPr>
              <p:spPr bwMode="auto">
                <a:xfrm>
                  <a:off x="3061"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15" name="Line 397"/>
                <p:cNvSpPr>
                  <a:spLocks noChangeShapeType="1"/>
                </p:cNvSpPr>
                <p:nvPr/>
              </p:nvSpPr>
              <p:spPr bwMode="auto">
                <a:xfrm>
                  <a:off x="3231"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16" name="Line 398"/>
                <p:cNvSpPr>
                  <a:spLocks noChangeShapeType="1"/>
                </p:cNvSpPr>
                <p:nvPr/>
              </p:nvSpPr>
              <p:spPr bwMode="auto">
                <a:xfrm>
                  <a:off x="3409"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17" name="Line 399"/>
                <p:cNvSpPr>
                  <a:spLocks noChangeShapeType="1"/>
                </p:cNvSpPr>
                <p:nvPr/>
              </p:nvSpPr>
              <p:spPr bwMode="auto">
                <a:xfrm>
                  <a:off x="3579"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18" name="Line 400"/>
                <p:cNvSpPr>
                  <a:spLocks noChangeShapeType="1"/>
                </p:cNvSpPr>
                <p:nvPr/>
              </p:nvSpPr>
              <p:spPr bwMode="auto">
                <a:xfrm>
                  <a:off x="3757"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19" name="Line 401"/>
                <p:cNvSpPr>
                  <a:spLocks noChangeShapeType="1"/>
                </p:cNvSpPr>
                <p:nvPr/>
              </p:nvSpPr>
              <p:spPr bwMode="auto">
                <a:xfrm>
                  <a:off x="3935"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20" name="Line 402"/>
                <p:cNvSpPr>
                  <a:spLocks noChangeShapeType="1"/>
                </p:cNvSpPr>
                <p:nvPr/>
              </p:nvSpPr>
              <p:spPr bwMode="auto">
                <a:xfrm>
                  <a:off x="4105"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21" name="Line 403"/>
                <p:cNvSpPr>
                  <a:spLocks noChangeShapeType="1"/>
                </p:cNvSpPr>
                <p:nvPr/>
              </p:nvSpPr>
              <p:spPr bwMode="auto">
                <a:xfrm>
                  <a:off x="4281"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22" name="Line 404"/>
                <p:cNvSpPr>
                  <a:spLocks noChangeShapeType="1"/>
                </p:cNvSpPr>
                <p:nvPr/>
              </p:nvSpPr>
              <p:spPr bwMode="auto">
                <a:xfrm>
                  <a:off x="4451"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23" name="Line 405"/>
                <p:cNvSpPr>
                  <a:spLocks noChangeShapeType="1"/>
                </p:cNvSpPr>
                <p:nvPr/>
              </p:nvSpPr>
              <p:spPr bwMode="auto">
                <a:xfrm>
                  <a:off x="4629"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9611" name="Line 406"/>
              <p:cNvSpPr>
                <a:spLocks noChangeShapeType="1"/>
              </p:cNvSpPr>
              <p:nvPr/>
            </p:nvSpPr>
            <p:spPr bwMode="auto">
              <a:xfrm>
                <a:off x="1675" y="1438"/>
                <a:ext cx="2993"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9578" name="Group 407"/>
            <p:cNvGrpSpPr>
              <a:grpSpLocks/>
            </p:cNvGrpSpPr>
            <p:nvPr/>
          </p:nvGrpSpPr>
          <p:grpSpPr bwMode="auto">
            <a:xfrm>
              <a:off x="2616200" y="3051175"/>
              <a:ext cx="41275" cy="1571625"/>
              <a:chOff x="1689" y="1600"/>
              <a:chExt cx="26" cy="990"/>
            </a:xfrm>
          </p:grpSpPr>
          <p:sp>
            <p:nvSpPr>
              <p:cNvPr id="9602" name="Line 408"/>
              <p:cNvSpPr>
                <a:spLocks noChangeShapeType="1"/>
              </p:cNvSpPr>
              <p:nvPr/>
            </p:nvSpPr>
            <p:spPr bwMode="auto">
              <a:xfrm>
                <a:off x="1715" y="1600"/>
                <a:ext cx="0" cy="99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03" name="Line 409"/>
              <p:cNvSpPr>
                <a:spLocks noChangeShapeType="1"/>
              </p:cNvSpPr>
              <p:nvPr/>
            </p:nvSpPr>
            <p:spPr bwMode="auto">
              <a:xfrm>
                <a:off x="1689" y="2590"/>
                <a:ext cx="23"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04" name="Line 410"/>
              <p:cNvSpPr>
                <a:spLocks noChangeShapeType="1"/>
              </p:cNvSpPr>
              <p:nvPr/>
            </p:nvSpPr>
            <p:spPr bwMode="auto">
              <a:xfrm>
                <a:off x="1689" y="2423"/>
                <a:ext cx="23"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05" name="Line 411"/>
              <p:cNvSpPr>
                <a:spLocks noChangeShapeType="1"/>
              </p:cNvSpPr>
              <p:nvPr/>
            </p:nvSpPr>
            <p:spPr bwMode="auto">
              <a:xfrm>
                <a:off x="1689" y="2097"/>
                <a:ext cx="23"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06" name="Line 412"/>
              <p:cNvSpPr>
                <a:spLocks noChangeShapeType="1"/>
              </p:cNvSpPr>
              <p:nvPr/>
            </p:nvSpPr>
            <p:spPr bwMode="auto">
              <a:xfrm>
                <a:off x="1689" y="1929"/>
                <a:ext cx="23"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07" name="Line 413"/>
              <p:cNvSpPr>
                <a:spLocks noChangeShapeType="1"/>
              </p:cNvSpPr>
              <p:nvPr/>
            </p:nvSpPr>
            <p:spPr bwMode="auto">
              <a:xfrm>
                <a:off x="1689" y="1767"/>
                <a:ext cx="23"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08" name="Line 414"/>
              <p:cNvSpPr>
                <a:spLocks noChangeShapeType="1"/>
              </p:cNvSpPr>
              <p:nvPr/>
            </p:nvSpPr>
            <p:spPr bwMode="auto">
              <a:xfrm>
                <a:off x="1689" y="1602"/>
                <a:ext cx="23"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9579" name="Group 415"/>
            <p:cNvGrpSpPr>
              <a:grpSpLocks/>
            </p:cNvGrpSpPr>
            <p:nvPr/>
          </p:nvGrpSpPr>
          <p:grpSpPr bwMode="auto">
            <a:xfrm>
              <a:off x="2663825" y="4094162"/>
              <a:ext cx="4751388" cy="38100"/>
              <a:chOff x="1675" y="1438"/>
              <a:chExt cx="2993" cy="24"/>
            </a:xfrm>
          </p:grpSpPr>
          <p:grpSp>
            <p:nvGrpSpPr>
              <p:cNvPr id="9582" name="Group 416"/>
              <p:cNvGrpSpPr>
                <a:grpSpLocks/>
              </p:cNvGrpSpPr>
              <p:nvPr/>
            </p:nvGrpSpPr>
            <p:grpSpPr bwMode="auto">
              <a:xfrm>
                <a:off x="1845" y="1440"/>
                <a:ext cx="694" cy="22"/>
                <a:chOff x="1843" y="1434"/>
                <a:chExt cx="694" cy="22"/>
              </a:xfrm>
            </p:grpSpPr>
            <p:sp>
              <p:nvSpPr>
                <p:cNvPr id="9597" name="Line 417"/>
                <p:cNvSpPr>
                  <a:spLocks noChangeShapeType="1"/>
                </p:cNvSpPr>
                <p:nvPr/>
              </p:nvSpPr>
              <p:spPr bwMode="auto">
                <a:xfrm>
                  <a:off x="1843"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98" name="Line 418"/>
                <p:cNvSpPr>
                  <a:spLocks noChangeShapeType="1"/>
                </p:cNvSpPr>
                <p:nvPr/>
              </p:nvSpPr>
              <p:spPr bwMode="auto">
                <a:xfrm>
                  <a:off x="2013"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99" name="Line 419"/>
                <p:cNvSpPr>
                  <a:spLocks noChangeShapeType="1"/>
                </p:cNvSpPr>
                <p:nvPr/>
              </p:nvSpPr>
              <p:spPr bwMode="auto">
                <a:xfrm>
                  <a:off x="2191"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00" name="Line 420"/>
                <p:cNvSpPr>
                  <a:spLocks noChangeShapeType="1"/>
                </p:cNvSpPr>
                <p:nvPr/>
              </p:nvSpPr>
              <p:spPr bwMode="auto">
                <a:xfrm>
                  <a:off x="2359"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601" name="Line 421"/>
                <p:cNvSpPr>
                  <a:spLocks noChangeShapeType="1"/>
                </p:cNvSpPr>
                <p:nvPr/>
              </p:nvSpPr>
              <p:spPr bwMode="auto">
                <a:xfrm>
                  <a:off x="2537"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9583" name="Group 422"/>
              <p:cNvGrpSpPr>
                <a:grpSpLocks/>
              </p:cNvGrpSpPr>
              <p:nvPr/>
            </p:nvGrpSpPr>
            <p:grpSpPr bwMode="auto">
              <a:xfrm>
                <a:off x="2715" y="1440"/>
                <a:ext cx="1914" cy="22"/>
                <a:chOff x="2715" y="1434"/>
                <a:chExt cx="1914" cy="22"/>
              </a:xfrm>
            </p:grpSpPr>
            <p:sp>
              <p:nvSpPr>
                <p:cNvPr id="9585" name="Line 423"/>
                <p:cNvSpPr>
                  <a:spLocks noChangeShapeType="1"/>
                </p:cNvSpPr>
                <p:nvPr/>
              </p:nvSpPr>
              <p:spPr bwMode="auto">
                <a:xfrm>
                  <a:off x="2715"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86" name="Line 424"/>
                <p:cNvSpPr>
                  <a:spLocks noChangeShapeType="1"/>
                </p:cNvSpPr>
                <p:nvPr/>
              </p:nvSpPr>
              <p:spPr bwMode="auto">
                <a:xfrm>
                  <a:off x="2883"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87" name="Line 425"/>
                <p:cNvSpPr>
                  <a:spLocks noChangeShapeType="1"/>
                </p:cNvSpPr>
                <p:nvPr/>
              </p:nvSpPr>
              <p:spPr bwMode="auto">
                <a:xfrm>
                  <a:off x="3061"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88" name="Line 426"/>
                <p:cNvSpPr>
                  <a:spLocks noChangeShapeType="1"/>
                </p:cNvSpPr>
                <p:nvPr/>
              </p:nvSpPr>
              <p:spPr bwMode="auto">
                <a:xfrm>
                  <a:off x="3231"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89" name="Line 427"/>
                <p:cNvSpPr>
                  <a:spLocks noChangeShapeType="1"/>
                </p:cNvSpPr>
                <p:nvPr/>
              </p:nvSpPr>
              <p:spPr bwMode="auto">
                <a:xfrm>
                  <a:off x="3409"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90" name="Line 428"/>
                <p:cNvSpPr>
                  <a:spLocks noChangeShapeType="1"/>
                </p:cNvSpPr>
                <p:nvPr/>
              </p:nvSpPr>
              <p:spPr bwMode="auto">
                <a:xfrm>
                  <a:off x="3579"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91" name="Line 429"/>
                <p:cNvSpPr>
                  <a:spLocks noChangeShapeType="1"/>
                </p:cNvSpPr>
                <p:nvPr/>
              </p:nvSpPr>
              <p:spPr bwMode="auto">
                <a:xfrm>
                  <a:off x="3757"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92" name="Line 430"/>
                <p:cNvSpPr>
                  <a:spLocks noChangeShapeType="1"/>
                </p:cNvSpPr>
                <p:nvPr/>
              </p:nvSpPr>
              <p:spPr bwMode="auto">
                <a:xfrm>
                  <a:off x="3935"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93" name="Line 431"/>
                <p:cNvSpPr>
                  <a:spLocks noChangeShapeType="1"/>
                </p:cNvSpPr>
                <p:nvPr/>
              </p:nvSpPr>
              <p:spPr bwMode="auto">
                <a:xfrm>
                  <a:off x="4105"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94" name="Line 432"/>
                <p:cNvSpPr>
                  <a:spLocks noChangeShapeType="1"/>
                </p:cNvSpPr>
                <p:nvPr/>
              </p:nvSpPr>
              <p:spPr bwMode="auto">
                <a:xfrm>
                  <a:off x="4281"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95" name="Line 433"/>
                <p:cNvSpPr>
                  <a:spLocks noChangeShapeType="1"/>
                </p:cNvSpPr>
                <p:nvPr/>
              </p:nvSpPr>
              <p:spPr bwMode="auto">
                <a:xfrm>
                  <a:off x="4451"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596" name="Line 434"/>
                <p:cNvSpPr>
                  <a:spLocks noChangeShapeType="1"/>
                </p:cNvSpPr>
                <p:nvPr/>
              </p:nvSpPr>
              <p:spPr bwMode="auto">
                <a:xfrm>
                  <a:off x="4629" y="1434"/>
                  <a:ext cx="0" cy="22"/>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9584" name="Line 435"/>
              <p:cNvSpPr>
                <a:spLocks noChangeShapeType="1"/>
              </p:cNvSpPr>
              <p:nvPr/>
            </p:nvSpPr>
            <p:spPr bwMode="auto">
              <a:xfrm>
                <a:off x="1675" y="1438"/>
                <a:ext cx="2993"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9580" name="Text Box 437"/>
            <p:cNvSpPr txBox="1">
              <a:spLocks noChangeArrowheads="1"/>
            </p:cNvSpPr>
            <p:nvPr/>
          </p:nvSpPr>
          <p:spPr bwMode="auto">
            <a:xfrm rot="16200000">
              <a:off x="2014538" y="1676399"/>
              <a:ext cx="3238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2000" b="1">
                  <a:latin typeface="Symbol" pitchFamily="18" charset="2"/>
                </a:rPr>
                <a:t>p</a:t>
              </a:r>
            </a:p>
          </p:txBody>
        </p:sp>
        <p:sp>
          <p:nvSpPr>
            <p:cNvPr id="9581" name="Text Box 438"/>
            <p:cNvSpPr txBox="1">
              <a:spLocks noChangeArrowheads="1"/>
            </p:cNvSpPr>
            <p:nvPr/>
          </p:nvSpPr>
          <p:spPr bwMode="auto">
            <a:xfrm rot="16200000">
              <a:off x="1594644" y="3590131"/>
              <a:ext cx="1071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r>
                <a:rPr lang="en-US" altLang="ja-JP" sz="1400" b="1"/>
                <a:t>Tajima’s D</a:t>
              </a:r>
            </a:p>
          </p:txBody>
        </p:sp>
      </p:grpSp>
      <p:cxnSp>
        <p:nvCxnSpPr>
          <p:cNvPr id="5" name="直線コネクタ 4"/>
          <p:cNvCxnSpPr/>
          <p:nvPr/>
        </p:nvCxnSpPr>
        <p:spPr>
          <a:xfrm>
            <a:off x="4790088" y="4494531"/>
            <a:ext cx="0" cy="23812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9" name="直線コネクタ 428"/>
          <p:cNvCxnSpPr/>
          <p:nvPr/>
        </p:nvCxnSpPr>
        <p:spPr>
          <a:xfrm>
            <a:off x="6047742" y="4494531"/>
            <a:ext cx="0" cy="23812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0" name="直線コネクタ 429"/>
          <p:cNvCxnSpPr/>
          <p:nvPr/>
        </p:nvCxnSpPr>
        <p:spPr>
          <a:xfrm>
            <a:off x="3874455" y="4494531"/>
            <a:ext cx="0" cy="23812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1" name="直線コネクタ 430"/>
          <p:cNvCxnSpPr/>
          <p:nvPr/>
        </p:nvCxnSpPr>
        <p:spPr>
          <a:xfrm flipH="1">
            <a:off x="3865562" y="4724400"/>
            <a:ext cx="9334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3" name="直線コネクタ 432"/>
          <p:cNvCxnSpPr/>
          <p:nvPr/>
        </p:nvCxnSpPr>
        <p:spPr>
          <a:xfrm flipH="1">
            <a:off x="4807309" y="4724400"/>
            <a:ext cx="124672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4" name="直線コネクタ 433"/>
          <p:cNvCxnSpPr/>
          <p:nvPr/>
        </p:nvCxnSpPr>
        <p:spPr>
          <a:xfrm>
            <a:off x="4814856" y="4494531"/>
            <a:ext cx="0" cy="23812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5012594" y="4716598"/>
            <a:ext cx="889539" cy="415498"/>
          </a:xfrm>
          <a:prstGeom prst="rect">
            <a:avLst/>
          </a:prstGeom>
          <a:noFill/>
        </p:spPr>
        <p:txBody>
          <a:bodyPr wrap="none" rtlCol="0">
            <a:spAutoFit/>
          </a:bodyPr>
          <a:lstStyle/>
          <a:p>
            <a:pPr algn="ctr"/>
            <a:r>
              <a:rPr lang="en-US" altLang="ja-JP" sz="1200" b="1" dirty="0" smtClean="0">
                <a:latin typeface="Arial" panose="020B0604020202020204" pitchFamily="34" charset="0"/>
                <a:cs typeface="Arial" panose="020B0604020202020204" pitchFamily="34" charset="0"/>
              </a:rPr>
              <a:t>D’ = 0.881</a:t>
            </a:r>
          </a:p>
          <a:p>
            <a:pPr algn="ctr"/>
            <a:r>
              <a:rPr kumimoji="1" lang="en-US" altLang="ja-JP" sz="900" b="1" dirty="0" smtClean="0">
                <a:latin typeface="Arial" panose="020B0604020202020204" pitchFamily="34" charset="0"/>
                <a:cs typeface="Arial" panose="020B0604020202020204" pitchFamily="34" charset="0"/>
              </a:rPr>
              <a:t>(p &lt; 0.001***)</a:t>
            </a:r>
            <a:endParaRPr kumimoji="1" lang="ja-JP" altLang="en-US" sz="900" b="1" dirty="0">
              <a:latin typeface="Arial" panose="020B0604020202020204" pitchFamily="34" charset="0"/>
              <a:cs typeface="Arial" panose="020B0604020202020204" pitchFamily="34" charset="0"/>
            </a:endParaRPr>
          </a:p>
        </p:txBody>
      </p:sp>
      <p:sp>
        <p:nvSpPr>
          <p:cNvPr id="440" name="テキスト ボックス 439"/>
          <p:cNvSpPr txBox="1"/>
          <p:nvPr/>
        </p:nvSpPr>
        <p:spPr>
          <a:xfrm>
            <a:off x="3801198" y="4725144"/>
            <a:ext cx="1050288" cy="415498"/>
          </a:xfrm>
          <a:prstGeom prst="rect">
            <a:avLst/>
          </a:prstGeom>
          <a:noFill/>
        </p:spPr>
        <p:txBody>
          <a:bodyPr wrap="none" rtlCol="0">
            <a:spAutoFit/>
          </a:bodyPr>
          <a:lstStyle/>
          <a:p>
            <a:pPr algn="ctr"/>
            <a:r>
              <a:rPr lang="en-US" altLang="ja-JP" sz="1200" b="1" dirty="0" smtClean="0">
                <a:latin typeface="Arial" panose="020B0604020202020204" pitchFamily="34" charset="0"/>
                <a:cs typeface="Arial" panose="020B0604020202020204" pitchFamily="34" charset="0"/>
              </a:rPr>
              <a:t>D’ = -0.244</a:t>
            </a:r>
          </a:p>
          <a:p>
            <a:pPr algn="ctr"/>
            <a:r>
              <a:rPr kumimoji="1" lang="en-US" altLang="ja-JP" sz="900" b="1" dirty="0" smtClean="0">
                <a:latin typeface="Arial" panose="020B0604020202020204" pitchFamily="34" charset="0"/>
                <a:cs typeface="Arial" panose="020B0604020202020204" pitchFamily="34" charset="0"/>
              </a:rPr>
              <a:t>(not significant)</a:t>
            </a:r>
            <a:endParaRPr kumimoji="1" lang="ja-JP" altLang="en-US" sz="9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147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テキスト ボックス 8"/>
          <p:cNvSpPr txBox="1">
            <a:spLocks noChangeArrowheads="1"/>
          </p:cNvSpPr>
          <p:nvPr/>
        </p:nvSpPr>
        <p:spPr bwMode="auto">
          <a:xfrm>
            <a:off x="6827838" y="1335088"/>
            <a:ext cx="9667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800" b="1">
                <a:cs typeface="Arial" charset="0"/>
              </a:rPr>
              <a:t>clade II</a:t>
            </a:r>
            <a:endParaRPr lang="ja-JP" altLang="en-US" sz="1800" b="1">
              <a:cs typeface="Arial" charset="0"/>
            </a:endParaRPr>
          </a:p>
        </p:txBody>
      </p:sp>
      <p:sp>
        <p:nvSpPr>
          <p:cNvPr id="10243" name="テキスト ボックス 10"/>
          <p:cNvSpPr txBox="1">
            <a:spLocks noChangeArrowheads="1"/>
          </p:cNvSpPr>
          <p:nvPr/>
        </p:nvSpPr>
        <p:spPr bwMode="auto">
          <a:xfrm>
            <a:off x="6827838" y="3567113"/>
            <a:ext cx="9032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800" b="1">
                <a:cs typeface="Arial" charset="0"/>
              </a:rPr>
              <a:t>clade I</a:t>
            </a:r>
            <a:endParaRPr lang="ja-JP" altLang="en-US" sz="1800" b="1">
              <a:cs typeface="Arial" charset="0"/>
            </a:endParaRPr>
          </a:p>
        </p:txBody>
      </p:sp>
      <p:sp>
        <p:nvSpPr>
          <p:cNvPr id="10244" name="テキスト ボックス 11"/>
          <p:cNvSpPr txBox="1">
            <a:spLocks noChangeArrowheads="1"/>
          </p:cNvSpPr>
          <p:nvPr/>
        </p:nvSpPr>
        <p:spPr bwMode="auto">
          <a:xfrm>
            <a:off x="6827838" y="5295900"/>
            <a:ext cx="12366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800" b="1">
                <a:cs typeface="Arial" charset="0"/>
              </a:rPr>
              <a:t>Ancestral</a:t>
            </a:r>
            <a:endParaRPr lang="ja-JP" altLang="en-US" sz="1800" b="1">
              <a:cs typeface="Arial" charset="0"/>
            </a:endParaRPr>
          </a:p>
        </p:txBody>
      </p:sp>
      <p:sp>
        <p:nvSpPr>
          <p:cNvPr id="13" name="左中かっこ 12"/>
          <p:cNvSpPr/>
          <p:nvPr/>
        </p:nvSpPr>
        <p:spPr bwMode="auto">
          <a:xfrm>
            <a:off x="3309938" y="260350"/>
            <a:ext cx="180975" cy="4943475"/>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p>
        </p:txBody>
      </p:sp>
      <p:sp>
        <p:nvSpPr>
          <p:cNvPr id="15" name="左中かっこ 14"/>
          <p:cNvSpPr/>
          <p:nvPr/>
        </p:nvSpPr>
        <p:spPr bwMode="auto">
          <a:xfrm>
            <a:off x="3309938" y="5241925"/>
            <a:ext cx="190500" cy="847725"/>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p>
        </p:txBody>
      </p:sp>
      <p:sp>
        <p:nvSpPr>
          <p:cNvPr id="10247" name="テキスト ボックス 15"/>
          <p:cNvSpPr txBox="1">
            <a:spLocks noChangeArrowheads="1"/>
          </p:cNvSpPr>
          <p:nvPr/>
        </p:nvSpPr>
        <p:spPr bwMode="auto">
          <a:xfrm>
            <a:off x="1508125" y="5338763"/>
            <a:ext cx="15779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800" b="1">
                <a:cs typeface="Arial" charset="0"/>
              </a:rPr>
              <a:t>Pan or West </a:t>
            </a:r>
          </a:p>
          <a:p>
            <a:pPr eaLnBrk="1" hangingPunct="1">
              <a:spcBef>
                <a:spcPct val="0"/>
              </a:spcBef>
              <a:buFontTx/>
              <a:buNone/>
            </a:pPr>
            <a:r>
              <a:rPr lang="en-US" altLang="ja-JP" sz="1800" b="1">
                <a:cs typeface="Arial" charset="0"/>
              </a:rPr>
              <a:t>African area</a:t>
            </a:r>
            <a:endParaRPr lang="ja-JP" altLang="en-US" sz="1800" b="1">
              <a:cs typeface="Arial" charset="0"/>
            </a:endParaRPr>
          </a:p>
        </p:txBody>
      </p:sp>
      <p:sp>
        <p:nvSpPr>
          <p:cNvPr id="10248" name="テキスト ボックス 16"/>
          <p:cNvSpPr txBox="1">
            <a:spLocks noChangeArrowheads="1"/>
          </p:cNvSpPr>
          <p:nvPr/>
        </p:nvSpPr>
        <p:spPr bwMode="auto">
          <a:xfrm>
            <a:off x="1350963" y="5967413"/>
            <a:ext cx="12652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200" b="1">
                <a:cs typeface="Arial" charset="0"/>
              </a:rPr>
              <a:t>South America</a:t>
            </a:r>
            <a:endParaRPr lang="ja-JP" altLang="en-US" sz="1200" b="1">
              <a:cs typeface="Arial" charset="0"/>
            </a:endParaRPr>
          </a:p>
        </p:txBody>
      </p:sp>
      <p:sp>
        <p:nvSpPr>
          <p:cNvPr id="10249" name="テキスト ボックス 17"/>
          <p:cNvSpPr txBox="1">
            <a:spLocks noChangeArrowheads="1"/>
          </p:cNvSpPr>
          <p:nvPr/>
        </p:nvSpPr>
        <p:spPr bwMode="auto">
          <a:xfrm>
            <a:off x="1501775" y="6197600"/>
            <a:ext cx="10715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200" b="1">
                <a:cs typeface="Arial" charset="0"/>
              </a:rPr>
              <a:t>Madagascar</a:t>
            </a:r>
            <a:endParaRPr lang="ja-JP" altLang="en-US" sz="1200" b="1">
              <a:cs typeface="Arial" charset="0"/>
            </a:endParaRPr>
          </a:p>
        </p:txBody>
      </p:sp>
      <p:sp>
        <p:nvSpPr>
          <p:cNvPr id="19" name="フリーフォーム 18"/>
          <p:cNvSpPr/>
          <p:nvPr/>
        </p:nvSpPr>
        <p:spPr bwMode="auto">
          <a:xfrm>
            <a:off x="2511425" y="6108700"/>
            <a:ext cx="931863" cy="38100"/>
          </a:xfrm>
          <a:custGeom>
            <a:avLst/>
            <a:gdLst>
              <a:gd name="connsiteX0" fmla="*/ 0 w 933450"/>
              <a:gd name="connsiteY0" fmla="*/ 0 h 38100"/>
              <a:gd name="connsiteX1" fmla="*/ 704850 w 933450"/>
              <a:gd name="connsiteY1" fmla="*/ 19050 h 38100"/>
              <a:gd name="connsiteX2" fmla="*/ 933450 w 933450"/>
              <a:gd name="connsiteY2" fmla="*/ 38100 h 38100"/>
            </a:gdLst>
            <a:ahLst/>
            <a:cxnLst>
              <a:cxn ang="0">
                <a:pos x="connsiteX0" y="connsiteY0"/>
              </a:cxn>
              <a:cxn ang="0">
                <a:pos x="connsiteX1" y="connsiteY1"/>
              </a:cxn>
              <a:cxn ang="0">
                <a:pos x="connsiteX2" y="connsiteY2"/>
              </a:cxn>
            </a:cxnLst>
            <a:rect l="l" t="t" r="r" b="b"/>
            <a:pathLst>
              <a:path w="933450" h="38100">
                <a:moveTo>
                  <a:pt x="0" y="0"/>
                </a:moveTo>
                <a:lnTo>
                  <a:pt x="704850" y="19050"/>
                </a:lnTo>
                <a:cubicBezTo>
                  <a:pt x="860425" y="25400"/>
                  <a:pt x="896937" y="31750"/>
                  <a:pt x="933450" y="38100"/>
                </a:cubicBezTo>
              </a:path>
            </a:pathLst>
          </a:custGeom>
          <a:noFill/>
          <a:ln w="12700">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0" name="フリーフォーム 19"/>
          <p:cNvSpPr/>
          <p:nvPr/>
        </p:nvSpPr>
        <p:spPr bwMode="auto">
          <a:xfrm flipV="1">
            <a:off x="2527300" y="6299200"/>
            <a:ext cx="931863" cy="38100"/>
          </a:xfrm>
          <a:custGeom>
            <a:avLst/>
            <a:gdLst>
              <a:gd name="connsiteX0" fmla="*/ 0 w 933450"/>
              <a:gd name="connsiteY0" fmla="*/ 0 h 38100"/>
              <a:gd name="connsiteX1" fmla="*/ 704850 w 933450"/>
              <a:gd name="connsiteY1" fmla="*/ 19050 h 38100"/>
              <a:gd name="connsiteX2" fmla="*/ 933450 w 933450"/>
              <a:gd name="connsiteY2" fmla="*/ 38100 h 38100"/>
            </a:gdLst>
            <a:ahLst/>
            <a:cxnLst>
              <a:cxn ang="0">
                <a:pos x="connsiteX0" y="connsiteY0"/>
              </a:cxn>
              <a:cxn ang="0">
                <a:pos x="connsiteX1" y="connsiteY1"/>
              </a:cxn>
              <a:cxn ang="0">
                <a:pos x="connsiteX2" y="connsiteY2"/>
              </a:cxn>
            </a:cxnLst>
            <a:rect l="l" t="t" r="r" b="b"/>
            <a:pathLst>
              <a:path w="933450" h="38100">
                <a:moveTo>
                  <a:pt x="0" y="0"/>
                </a:moveTo>
                <a:lnTo>
                  <a:pt x="704850" y="19050"/>
                </a:lnTo>
                <a:cubicBezTo>
                  <a:pt x="860425" y="25400"/>
                  <a:pt x="896937" y="31750"/>
                  <a:pt x="933450" y="38100"/>
                </a:cubicBezTo>
              </a:path>
            </a:pathLst>
          </a:custGeom>
          <a:noFill/>
          <a:ln w="12700">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0252" name="テキスト ボックス 13"/>
          <p:cNvSpPr txBox="1">
            <a:spLocks noChangeArrowheads="1"/>
          </p:cNvSpPr>
          <p:nvPr/>
        </p:nvSpPr>
        <p:spPr bwMode="auto">
          <a:xfrm>
            <a:off x="982663" y="2459038"/>
            <a:ext cx="23812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800" b="1">
                <a:cs typeface="Arial" charset="0"/>
              </a:rPr>
              <a:t>East-African area</a:t>
            </a:r>
          </a:p>
          <a:p>
            <a:pPr eaLnBrk="1" hangingPunct="1">
              <a:spcBef>
                <a:spcPct val="0"/>
              </a:spcBef>
              <a:buFontTx/>
              <a:buNone/>
            </a:pPr>
            <a:r>
              <a:rPr lang="en-US" altLang="ja-JP" sz="1000" b="1">
                <a:cs typeface="Arial" charset="0"/>
              </a:rPr>
              <a:t>(Lakes Victoria, Malawi,Tanganyika)</a:t>
            </a:r>
            <a:endParaRPr lang="ja-JP" altLang="en-US" sz="1000" b="1">
              <a:cs typeface="Arial" charset="0"/>
            </a:endParaRPr>
          </a:p>
        </p:txBody>
      </p:sp>
      <p:sp>
        <p:nvSpPr>
          <p:cNvPr id="10253" name="テキスト ボックス 2"/>
          <p:cNvSpPr txBox="1">
            <a:spLocks noChangeArrowheads="1"/>
          </p:cNvSpPr>
          <p:nvPr/>
        </p:nvSpPr>
        <p:spPr bwMode="auto">
          <a:xfrm>
            <a:off x="8172450" y="6426200"/>
            <a:ext cx="771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400" b="1" dirty="0">
                <a:cs typeface="Arial" charset="0"/>
              </a:rPr>
              <a:t>Fig. </a:t>
            </a:r>
            <a:r>
              <a:rPr lang="en-US" altLang="ja-JP" sz="1400" b="1" dirty="0" smtClean="0">
                <a:cs typeface="Arial" charset="0"/>
              </a:rPr>
              <a:t>S3</a:t>
            </a:r>
            <a:endParaRPr lang="ja-JP" altLang="en-US" sz="1400" b="1" dirty="0">
              <a:cs typeface="Arial" charset="0"/>
            </a:endParaRPr>
          </a:p>
        </p:txBody>
      </p:sp>
      <p:pic>
        <p:nvPicPr>
          <p:cNvPr id="10254" name="Picture 2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3125" y="182563"/>
            <a:ext cx="3530600" cy="649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67611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566"/>
          <p:cNvSpPr txBox="1">
            <a:spLocks noChangeArrowheads="1"/>
          </p:cNvSpPr>
          <p:nvPr/>
        </p:nvSpPr>
        <p:spPr bwMode="auto">
          <a:xfrm>
            <a:off x="882650" y="1484313"/>
            <a:ext cx="2465388"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200" b="1">
                <a:cs typeface="Arial" charset="0"/>
              </a:rPr>
              <a:t>5’ flanking region (about 1 kbp)</a:t>
            </a:r>
          </a:p>
        </p:txBody>
      </p:sp>
      <p:sp>
        <p:nvSpPr>
          <p:cNvPr id="13315" name="Text Box 567"/>
          <p:cNvSpPr txBox="1">
            <a:spLocks noChangeArrowheads="1"/>
          </p:cNvSpPr>
          <p:nvPr/>
        </p:nvSpPr>
        <p:spPr bwMode="auto">
          <a:xfrm>
            <a:off x="5651500" y="1484313"/>
            <a:ext cx="2422525"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200" b="1">
                <a:cs typeface="Arial" charset="0"/>
              </a:rPr>
              <a:t>3’ flanking region (about 1kbp)</a:t>
            </a:r>
          </a:p>
        </p:txBody>
      </p:sp>
      <p:grpSp>
        <p:nvGrpSpPr>
          <p:cNvPr id="13316" name="グループ化 3"/>
          <p:cNvGrpSpPr>
            <a:grpSpLocks/>
          </p:cNvGrpSpPr>
          <p:nvPr/>
        </p:nvGrpSpPr>
        <p:grpSpPr bwMode="auto">
          <a:xfrm>
            <a:off x="323850" y="2035175"/>
            <a:ext cx="3889375" cy="3781425"/>
            <a:chOff x="539552" y="1628800"/>
            <a:chExt cx="3889304" cy="3782556"/>
          </a:xfrm>
        </p:grpSpPr>
        <p:sp>
          <p:nvSpPr>
            <p:cNvPr id="13461" name="Rectangle 215"/>
            <p:cNvSpPr>
              <a:spLocks noChangeAspect="1" noChangeArrowheads="1"/>
            </p:cNvSpPr>
            <p:nvPr/>
          </p:nvSpPr>
          <p:spPr bwMode="auto">
            <a:xfrm>
              <a:off x="2069909" y="1628800"/>
              <a:ext cx="113492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Haplochromis tanaos </a:t>
              </a:r>
              <a:r>
                <a:rPr lang="en-US" altLang="ja-JP" sz="700" b="1">
                  <a:cs typeface="Arial" charset="0"/>
                </a:rPr>
                <a:t>V (I)</a:t>
              </a:r>
            </a:p>
          </p:txBody>
        </p:sp>
        <p:sp>
          <p:nvSpPr>
            <p:cNvPr id="13462" name="Freeform 216"/>
            <p:cNvSpPr>
              <a:spLocks noChangeAspect="1"/>
            </p:cNvSpPr>
            <p:nvPr/>
          </p:nvSpPr>
          <p:spPr bwMode="auto">
            <a:xfrm>
              <a:off x="2066734" y="1685883"/>
              <a:ext cx="1588" cy="59122"/>
            </a:xfrm>
            <a:custGeom>
              <a:avLst/>
              <a:gdLst>
                <a:gd name="T0" fmla="*/ 0 w 1588"/>
                <a:gd name="T1" fmla="*/ 2147483647 h 69"/>
                <a:gd name="T2" fmla="*/ 0 w 1588"/>
                <a:gd name="T3" fmla="*/ 0 h 69"/>
                <a:gd name="T4" fmla="*/ 0 w 1588"/>
                <a:gd name="T5" fmla="*/ 0 h 69"/>
                <a:gd name="T6" fmla="*/ 0 60000 65536"/>
                <a:gd name="T7" fmla="*/ 0 60000 65536"/>
                <a:gd name="T8" fmla="*/ 0 60000 65536"/>
              </a:gdLst>
              <a:ahLst/>
              <a:cxnLst>
                <a:cxn ang="T6">
                  <a:pos x="T0" y="T1"/>
                </a:cxn>
                <a:cxn ang="T7">
                  <a:pos x="T2" y="T3"/>
                </a:cxn>
                <a:cxn ang="T8">
                  <a:pos x="T4" y="T5"/>
                </a:cxn>
              </a:cxnLst>
              <a:rect l="0" t="0" r="r" b="b"/>
              <a:pathLst>
                <a:path w="1588" h="69">
                  <a:moveTo>
                    <a:pt x="0" y="69"/>
                  </a:moveTo>
                  <a:lnTo>
                    <a:pt x="0"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63" name="Rectangle 217"/>
            <p:cNvSpPr>
              <a:spLocks noChangeAspect="1" noChangeArrowheads="1"/>
            </p:cNvSpPr>
            <p:nvPr/>
          </p:nvSpPr>
          <p:spPr bwMode="auto">
            <a:xfrm>
              <a:off x="2069909" y="1751121"/>
              <a:ext cx="1461939"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Neochromis rufocaudalis </a:t>
              </a:r>
              <a:r>
                <a:rPr lang="en-US" altLang="ja-JP" sz="700" b="1">
                  <a:cs typeface="Arial" charset="0"/>
                </a:rPr>
                <a:t>(2) V (II)</a:t>
              </a:r>
            </a:p>
          </p:txBody>
        </p:sp>
        <p:sp>
          <p:nvSpPr>
            <p:cNvPr id="13464" name="Freeform 218"/>
            <p:cNvSpPr>
              <a:spLocks noChangeAspect="1"/>
            </p:cNvSpPr>
            <p:nvPr/>
          </p:nvSpPr>
          <p:spPr bwMode="auto">
            <a:xfrm>
              <a:off x="2066734" y="1749083"/>
              <a:ext cx="1588" cy="59122"/>
            </a:xfrm>
            <a:custGeom>
              <a:avLst/>
              <a:gdLst>
                <a:gd name="T0" fmla="*/ 0 w 1588"/>
                <a:gd name="T1" fmla="*/ 0 h 69"/>
                <a:gd name="T2" fmla="*/ 0 w 1588"/>
                <a:gd name="T3" fmla="*/ 2147483647 h 69"/>
                <a:gd name="T4" fmla="*/ 0 w 1588"/>
                <a:gd name="T5" fmla="*/ 2147483647 h 69"/>
                <a:gd name="T6" fmla="*/ 0 60000 65536"/>
                <a:gd name="T7" fmla="*/ 0 60000 65536"/>
                <a:gd name="T8" fmla="*/ 0 60000 65536"/>
              </a:gdLst>
              <a:ahLst/>
              <a:cxnLst>
                <a:cxn ang="T6">
                  <a:pos x="T0" y="T1"/>
                </a:cxn>
                <a:cxn ang="T7">
                  <a:pos x="T2" y="T3"/>
                </a:cxn>
                <a:cxn ang="T8">
                  <a:pos x="T4" y="T5"/>
                </a:cxn>
              </a:cxnLst>
              <a:rect l="0" t="0" r="r" b="b"/>
              <a:pathLst>
                <a:path w="1588" h="69">
                  <a:moveTo>
                    <a:pt x="0" y="0"/>
                  </a:moveTo>
                  <a:lnTo>
                    <a:pt x="0" y="6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65" name="Rectangle 219"/>
            <p:cNvSpPr>
              <a:spLocks noChangeAspect="1" noChangeArrowheads="1"/>
            </p:cNvSpPr>
            <p:nvPr/>
          </p:nvSpPr>
          <p:spPr bwMode="auto">
            <a:xfrm>
              <a:off x="2069909" y="1871404"/>
              <a:ext cx="154369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Haplochromis pyrrhocephalus </a:t>
              </a:r>
              <a:r>
                <a:rPr lang="en-US" altLang="ja-JP" sz="700" b="1">
                  <a:cs typeface="Arial" charset="0"/>
                </a:rPr>
                <a:t>V (II)</a:t>
              </a:r>
            </a:p>
          </p:txBody>
        </p:sp>
        <p:sp>
          <p:nvSpPr>
            <p:cNvPr id="13466" name="Freeform 220"/>
            <p:cNvSpPr>
              <a:spLocks noChangeAspect="1"/>
            </p:cNvSpPr>
            <p:nvPr/>
          </p:nvSpPr>
          <p:spPr bwMode="auto">
            <a:xfrm>
              <a:off x="2066734" y="1812282"/>
              <a:ext cx="1588" cy="118244"/>
            </a:xfrm>
            <a:custGeom>
              <a:avLst/>
              <a:gdLst>
                <a:gd name="T0" fmla="*/ 0 w 1588"/>
                <a:gd name="T1" fmla="*/ 0 h 141"/>
                <a:gd name="T2" fmla="*/ 0 w 1588"/>
                <a:gd name="T3" fmla="*/ 2147483647 h 141"/>
                <a:gd name="T4" fmla="*/ 0 w 1588"/>
                <a:gd name="T5" fmla="*/ 2147483647 h 141"/>
                <a:gd name="T6" fmla="*/ 0 60000 65536"/>
                <a:gd name="T7" fmla="*/ 0 60000 65536"/>
                <a:gd name="T8" fmla="*/ 0 60000 65536"/>
              </a:gdLst>
              <a:ahLst/>
              <a:cxnLst>
                <a:cxn ang="T6">
                  <a:pos x="T0" y="T1"/>
                </a:cxn>
                <a:cxn ang="T7">
                  <a:pos x="T2" y="T3"/>
                </a:cxn>
                <a:cxn ang="T8">
                  <a:pos x="T4" y="T5"/>
                </a:cxn>
              </a:cxnLst>
              <a:rect l="0" t="0" r="r" b="b"/>
              <a:pathLst>
                <a:path w="1588" h="141">
                  <a:moveTo>
                    <a:pt x="0" y="0"/>
                  </a:moveTo>
                  <a:lnTo>
                    <a:pt x="0" y="141"/>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67" name="Rectangle 221"/>
            <p:cNvSpPr>
              <a:spLocks noChangeAspect="1" noChangeArrowheads="1"/>
            </p:cNvSpPr>
            <p:nvPr/>
          </p:nvSpPr>
          <p:spPr bwMode="auto">
            <a:xfrm>
              <a:off x="2069909" y="1995764"/>
              <a:ext cx="117981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Pundamilia nyererei </a:t>
              </a:r>
              <a:r>
                <a:rPr lang="en-US" altLang="ja-JP" sz="700" b="1">
                  <a:cs typeface="Arial" charset="0"/>
                </a:rPr>
                <a:t>V (I, II)</a:t>
              </a:r>
            </a:p>
          </p:txBody>
        </p:sp>
        <p:sp>
          <p:nvSpPr>
            <p:cNvPr id="13468" name="Freeform 222"/>
            <p:cNvSpPr>
              <a:spLocks noChangeAspect="1"/>
            </p:cNvSpPr>
            <p:nvPr/>
          </p:nvSpPr>
          <p:spPr bwMode="auto">
            <a:xfrm>
              <a:off x="2066734" y="1871404"/>
              <a:ext cx="1588" cy="179405"/>
            </a:xfrm>
            <a:custGeom>
              <a:avLst/>
              <a:gdLst>
                <a:gd name="T0" fmla="*/ 0 w 1588"/>
                <a:gd name="T1" fmla="*/ 0 h 213"/>
                <a:gd name="T2" fmla="*/ 0 w 1588"/>
                <a:gd name="T3" fmla="*/ 2147483647 h 213"/>
                <a:gd name="T4" fmla="*/ 0 w 1588"/>
                <a:gd name="T5" fmla="*/ 2147483647 h 213"/>
                <a:gd name="T6" fmla="*/ 0 60000 65536"/>
                <a:gd name="T7" fmla="*/ 0 60000 65536"/>
                <a:gd name="T8" fmla="*/ 0 60000 65536"/>
              </a:gdLst>
              <a:ahLst/>
              <a:cxnLst>
                <a:cxn ang="T6">
                  <a:pos x="T0" y="T1"/>
                </a:cxn>
                <a:cxn ang="T7">
                  <a:pos x="T2" y="T3"/>
                </a:cxn>
                <a:cxn ang="T8">
                  <a:pos x="T4" y="T5"/>
                </a:cxn>
              </a:cxnLst>
              <a:rect l="0" t="0" r="r" b="b"/>
              <a:pathLst>
                <a:path w="1588" h="213">
                  <a:moveTo>
                    <a:pt x="0" y="0"/>
                  </a:moveTo>
                  <a:lnTo>
                    <a:pt x="0" y="213"/>
                  </a:lnTo>
                </a:path>
              </a:pathLst>
            </a:custGeom>
            <a:noFill/>
            <a:ln w="9525"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69" name="Freeform 223"/>
            <p:cNvSpPr>
              <a:spLocks noChangeAspect="1"/>
            </p:cNvSpPr>
            <p:nvPr/>
          </p:nvSpPr>
          <p:spPr bwMode="auto">
            <a:xfrm>
              <a:off x="2055621" y="1869365"/>
              <a:ext cx="11113" cy="148824"/>
            </a:xfrm>
            <a:custGeom>
              <a:avLst/>
              <a:gdLst>
                <a:gd name="T0" fmla="*/ 0 w 13"/>
                <a:gd name="T1" fmla="*/ 2147483647 h 177"/>
                <a:gd name="T2" fmla="*/ 0 w 13"/>
                <a:gd name="T3" fmla="*/ 0 h 177"/>
                <a:gd name="T4" fmla="*/ 2147483647 w 13"/>
                <a:gd name="T5" fmla="*/ 0 h 177"/>
                <a:gd name="T6" fmla="*/ 0 60000 65536"/>
                <a:gd name="T7" fmla="*/ 0 60000 65536"/>
                <a:gd name="T8" fmla="*/ 0 60000 65536"/>
              </a:gdLst>
              <a:ahLst/>
              <a:cxnLst>
                <a:cxn ang="T6">
                  <a:pos x="T0" y="T1"/>
                </a:cxn>
                <a:cxn ang="T7">
                  <a:pos x="T2" y="T3"/>
                </a:cxn>
                <a:cxn ang="T8">
                  <a:pos x="T4" y="T5"/>
                </a:cxn>
              </a:cxnLst>
              <a:rect l="0" t="0" r="r" b="b"/>
              <a:pathLst>
                <a:path w="13" h="177">
                  <a:moveTo>
                    <a:pt x="0" y="177"/>
                  </a:moveTo>
                  <a:lnTo>
                    <a:pt x="0" y="0"/>
                  </a:lnTo>
                  <a:lnTo>
                    <a:pt x="13"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70" name="Rectangle 224"/>
            <p:cNvSpPr>
              <a:spLocks noChangeAspect="1" noChangeArrowheads="1"/>
            </p:cNvSpPr>
            <p:nvPr/>
          </p:nvSpPr>
          <p:spPr bwMode="auto">
            <a:xfrm>
              <a:off x="2142934" y="2116046"/>
              <a:ext cx="130324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Haplochromis fischeri </a:t>
              </a:r>
              <a:r>
                <a:rPr lang="en-US" altLang="ja-JP" sz="700" b="1">
                  <a:cs typeface="Arial" charset="0"/>
                </a:rPr>
                <a:t>(1) V (I)</a:t>
              </a:r>
            </a:p>
          </p:txBody>
        </p:sp>
        <p:sp>
          <p:nvSpPr>
            <p:cNvPr id="13471" name="Freeform 225"/>
            <p:cNvSpPr>
              <a:spLocks noChangeAspect="1"/>
            </p:cNvSpPr>
            <p:nvPr/>
          </p:nvSpPr>
          <p:spPr bwMode="auto">
            <a:xfrm>
              <a:off x="2055621" y="2024305"/>
              <a:ext cx="85725" cy="148824"/>
            </a:xfrm>
            <a:custGeom>
              <a:avLst/>
              <a:gdLst>
                <a:gd name="T0" fmla="*/ 0 w 94"/>
                <a:gd name="T1" fmla="*/ 0 h 177"/>
                <a:gd name="T2" fmla="*/ 0 w 94"/>
                <a:gd name="T3" fmla="*/ 2147483647 h 177"/>
                <a:gd name="T4" fmla="*/ 2147483647 w 94"/>
                <a:gd name="T5" fmla="*/ 2147483647 h 177"/>
                <a:gd name="T6" fmla="*/ 0 60000 65536"/>
                <a:gd name="T7" fmla="*/ 0 60000 65536"/>
                <a:gd name="T8" fmla="*/ 0 60000 65536"/>
              </a:gdLst>
              <a:ahLst/>
              <a:cxnLst>
                <a:cxn ang="T6">
                  <a:pos x="T0" y="T1"/>
                </a:cxn>
                <a:cxn ang="T7">
                  <a:pos x="T2" y="T3"/>
                </a:cxn>
                <a:cxn ang="T8">
                  <a:pos x="T4" y="T5"/>
                </a:cxn>
              </a:cxnLst>
              <a:rect l="0" t="0" r="r" b="b"/>
              <a:pathLst>
                <a:path w="94" h="177">
                  <a:moveTo>
                    <a:pt x="0" y="0"/>
                  </a:moveTo>
                  <a:lnTo>
                    <a:pt x="0" y="177"/>
                  </a:lnTo>
                  <a:lnTo>
                    <a:pt x="94" y="177"/>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72" name="Freeform 226"/>
            <p:cNvSpPr>
              <a:spLocks noChangeAspect="1"/>
            </p:cNvSpPr>
            <p:nvPr/>
          </p:nvSpPr>
          <p:spPr bwMode="auto">
            <a:xfrm>
              <a:off x="1992121" y="2022267"/>
              <a:ext cx="63500" cy="179405"/>
            </a:xfrm>
            <a:custGeom>
              <a:avLst/>
              <a:gdLst>
                <a:gd name="T0" fmla="*/ 0 w 69"/>
                <a:gd name="T1" fmla="*/ 2147483647 h 213"/>
                <a:gd name="T2" fmla="*/ 0 w 69"/>
                <a:gd name="T3" fmla="*/ 0 h 213"/>
                <a:gd name="T4" fmla="*/ 2147483647 w 69"/>
                <a:gd name="T5" fmla="*/ 0 h 213"/>
                <a:gd name="T6" fmla="*/ 0 60000 65536"/>
                <a:gd name="T7" fmla="*/ 0 60000 65536"/>
                <a:gd name="T8" fmla="*/ 0 60000 65536"/>
              </a:gdLst>
              <a:ahLst/>
              <a:cxnLst>
                <a:cxn ang="T6">
                  <a:pos x="T0" y="T1"/>
                </a:cxn>
                <a:cxn ang="T7">
                  <a:pos x="T2" y="T3"/>
                </a:cxn>
                <a:cxn ang="T8">
                  <a:pos x="T4" y="T5"/>
                </a:cxn>
              </a:cxnLst>
              <a:rect l="0" t="0" r="r" b="b"/>
              <a:pathLst>
                <a:path w="69" h="213">
                  <a:moveTo>
                    <a:pt x="0" y="213"/>
                  </a:moveTo>
                  <a:lnTo>
                    <a:pt x="0" y="0"/>
                  </a:lnTo>
                  <a:lnTo>
                    <a:pt x="69"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73" name="Rectangle 227"/>
            <p:cNvSpPr>
              <a:spLocks noChangeAspect="1" noChangeArrowheads="1"/>
            </p:cNvSpPr>
            <p:nvPr/>
          </p:nvSpPr>
          <p:spPr bwMode="auto">
            <a:xfrm>
              <a:off x="2104834" y="2232018"/>
              <a:ext cx="1465145"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cs typeface="Arial" charset="0"/>
                </a:rPr>
                <a:t>Haplochromis laparogramma </a:t>
              </a:r>
              <a:r>
                <a:rPr lang="en-US" altLang="ja-JP" sz="700" b="1">
                  <a:cs typeface="Arial" charset="0"/>
                </a:rPr>
                <a:t>V</a:t>
              </a:r>
              <a:r>
                <a:rPr lang="en-US" altLang="ja-JP" sz="700" b="1" i="1">
                  <a:cs typeface="Arial" charset="0"/>
                </a:rPr>
                <a:t> </a:t>
              </a:r>
              <a:r>
                <a:rPr lang="en-US" altLang="ja-JP" sz="700" b="1">
                  <a:cs typeface="Arial" charset="0"/>
                </a:rPr>
                <a:t>(II)</a:t>
              </a:r>
            </a:p>
          </p:txBody>
        </p:sp>
        <p:sp>
          <p:nvSpPr>
            <p:cNvPr id="13474" name="Freeform 228"/>
            <p:cNvSpPr>
              <a:spLocks noChangeAspect="1"/>
            </p:cNvSpPr>
            <p:nvPr/>
          </p:nvSpPr>
          <p:spPr bwMode="auto">
            <a:xfrm>
              <a:off x="2060384" y="2295451"/>
              <a:ext cx="22225" cy="89702"/>
            </a:xfrm>
            <a:custGeom>
              <a:avLst/>
              <a:gdLst>
                <a:gd name="T0" fmla="*/ 0 w 24"/>
                <a:gd name="T1" fmla="*/ 2147483647 h 105"/>
                <a:gd name="T2" fmla="*/ 0 w 24"/>
                <a:gd name="T3" fmla="*/ 0 h 105"/>
                <a:gd name="T4" fmla="*/ 2147483647 w 24"/>
                <a:gd name="T5" fmla="*/ 0 h 105"/>
                <a:gd name="T6" fmla="*/ 0 60000 65536"/>
                <a:gd name="T7" fmla="*/ 0 60000 65536"/>
                <a:gd name="T8" fmla="*/ 0 60000 65536"/>
              </a:gdLst>
              <a:ahLst/>
              <a:cxnLst>
                <a:cxn ang="T6">
                  <a:pos x="T0" y="T1"/>
                </a:cxn>
                <a:cxn ang="T7">
                  <a:pos x="T2" y="T3"/>
                </a:cxn>
                <a:cxn ang="T8">
                  <a:pos x="T4" y="T5"/>
                </a:cxn>
              </a:cxnLst>
              <a:rect l="0" t="0" r="r" b="b"/>
              <a:pathLst>
                <a:path w="24" h="105">
                  <a:moveTo>
                    <a:pt x="0" y="105"/>
                  </a:moveTo>
                  <a:lnTo>
                    <a:pt x="0" y="0"/>
                  </a:lnTo>
                  <a:lnTo>
                    <a:pt x="24"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75" name="Rectangle 229"/>
            <p:cNvSpPr>
              <a:spLocks noChangeAspect="1" noChangeArrowheads="1"/>
            </p:cNvSpPr>
            <p:nvPr/>
          </p:nvSpPr>
          <p:spPr bwMode="auto">
            <a:xfrm>
              <a:off x="2261997" y="2360689"/>
              <a:ext cx="132889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Haplochromis fischeri </a:t>
              </a:r>
              <a:r>
                <a:rPr lang="en-US" altLang="ja-JP" sz="700" b="1">
                  <a:cs typeface="Arial" charset="0"/>
                </a:rPr>
                <a:t>(2) V (II)</a:t>
              </a:r>
            </a:p>
          </p:txBody>
        </p:sp>
        <p:sp>
          <p:nvSpPr>
            <p:cNvPr id="13476" name="Freeform 230"/>
            <p:cNvSpPr>
              <a:spLocks noChangeAspect="1"/>
            </p:cNvSpPr>
            <p:nvPr/>
          </p:nvSpPr>
          <p:spPr bwMode="auto">
            <a:xfrm>
              <a:off x="2136584" y="2417772"/>
              <a:ext cx="122238" cy="57083"/>
            </a:xfrm>
            <a:custGeom>
              <a:avLst/>
              <a:gdLst>
                <a:gd name="T0" fmla="*/ 0 w 132"/>
                <a:gd name="T1" fmla="*/ 2147483647 h 69"/>
                <a:gd name="T2" fmla="*/ 0 w 132"/>
                <a:gd name="T3" fmla="*/ 0 h 69"/>
                <a:gd name="T4" fmla="*/ 2147483647 w 132"/>
                <a:gd name="T5" fmla="*/ 0 h 69"/>
                <a:gd name="T6" fmla="*/ 0 60000 65536"/>
                <a:gd name="T7" fmla="*/ 0 60000 65536"/>
                <a:gd name="T8" fmla="*/ 0 60000 65536"/>
              </a:gdLst>
              <a:ahLst/>
              <a:cxnLst>
                <a:cxn ang="T6">
                  <a:pos x="T0" y="T1"/>
                </a:cxn>
                <a:cxn ang="T7">
                  <a:pos x="T2" y="T3"/>
                </a:cxn>
                <a:cxn ang="T8">
                  <a:pos x="T4" y="T5"/>
                </a:cxn>
              </a:cxnLst>
              <a:rect l="0" t="0" r="r" b="b"/>
              <a:pathLst>
                <a:path w="132" h="69">
                  <a:moveTo>
                    <a:pt x="0" y="69"/>
                  </a:moveTo>
                  <a:lnTo>
                    <a:pt x="0" y="0"/>
                  </a:lnTo>
                  <a:lnTo>
                    <a:pt x="132"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77" name="Rectangle 231"/>
            <p:cNvSpPr>
              <a:spLocks noChangeAspect="1" noChangeArrowheads="1"/>
            </p:cNvSpPr>
            <p:nvPr/>
          </p:nvSpPr>
          <p:spPr bwMode="auto">
            <a:xfrm>
              <a:off x="2217547" y="2483010"/>
              <a:ext cx="1436291"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Neochromis rufocaudalis </a:t>
              </a:r>
              <a:r>
                <a:rPr lang="en-US" altLang="ja-JP" sz="700" b="1">
                  <a:cs typeface="Arial" charset="0"/>
                </a:rPr>
                <a:t>(1) V (I)</a:t>
              </a:r>
            </a:p>
          </p:txBody>
        </p:sp>
        <p:sp>
          <p:nvSpPr>
            <p:cNvPr id="13478" name="Freeform 232"/>
            <p:cNvSpPr>
              <a:spLocks noChangeAspect="1"/>
            </p:cNvSpPr>
            <p:nvPr/>
          </p:nvSpPr>
          <p:spPr bwMode="auto">
            <a:xfrm>
              <a:off x="2136584" y="2480972"/>
              <a:ext cx="77788" cy="59122"/>
            </a:xfrm>
            <a:custGeom>
              <a:avLst/>
              <a:gdLst>
                <a:gd name="T0" fmla="*/ 0 w 84"/>
                <a:gd name="T1" fmla="*/ 0 h 69"/>
                <a:gd name="T2" fmla="*/ 0 w 84"/>
                <a:gd name="T3" fmla="*/ 2147483647 h 69"/>
                <a:gd name="T4" fmla="*/ 2147483647 w 84"/>
                <a:gd name="T5" fmla="*/ 2147483647 h 69"/>
                <a:gd name="T6" fmla="*/ 0 60000 65536"/>
                <a:gd name="T7" fmla="*/ 0 60000 65536"/>
                <a:gd name="T8" fmla="*/ 0 60000 65536"/>
              </a:gdLst>
              <a:ahLst/>
              <a:cxnLst>
                <a:cxn ang="T6">
                  <a:pos x="T0" y="T1"/>
                </a:cxn>
                <a:cxn ang="T7">
                  <a:pos x="T2" y="T3"/>
                </a:cxn>
                <a:cxn ang="T8">
                  <a:pos x="T4" y="T5"/>
                </a:cxn>
              </a:cxnLst>
              <a:rect l="0" t="0" r="r" b="b"/>
              <a:pathLst>
                <a:path w="84" h="69">
                  <a:moveTo>
                    <a:pt x="0" y="0"/>
                  </a:moveTo>
                  <a:lnTo>
                    <a:pt x="0" y="69"/>
                  </a:lnTo>
                  <a:lnTo>
                    <a:pt x="84" y="6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79" name="Freeform 233"/>
            <p:cNvSpPr>
              <a:spLocks noChangeAspect="1"/>
            </p:cNvSpPr>
            <p:nvPr/>
          </p:nvSpPr>
          <p:spPr bwMode="auto">
            <a:xfrm>
              <a:off x="2060384" y="2389231"/>
              <a:ext cx="76200" cy="89702"/>
            </a:xfrm>
            <a:custGeom>
              <a:avLst/>
              <a:gdLst>
                <a:gd name="T0" fmla="*/ 0 w 84"/>
                <a:gd name="T1" fmla="*/ 0 h 105"/>
                <a:gd name="T2" fmla="*/ 0 w 84"/>
                <a:gd name="T3" fmla="*/ 2147483647 h 105"/>
                <a:gd name="T4" fmla="*/ 2147483647 w 84"/>
                <a:gd name="T5" fmla="*/ 2147483647 h 105"/>
                <a:gd name="T6" fmla="*/ 0 60000 65536"/>
                <a:gd name="T7" fmla="*/ 0 60000 65536"/>
                <a:gd name="T8" fmla="*/ 0 60000 65536"/>
              </a:gdLst>
              <a:ahLst/>
              <a:cxnLst>
                <a:cxn ang="T6">
                  <a:pos x="T0" y="T1"/>
                </a:cxn>
                <a:cxn ang="T7">
                  <a:pos x="T2" y="T3"/>
                </a:cxn>
                <a:cxn ang="T8">
                  <a:pos x="T4" y="T5"/>
                </a:cxn>
              </a:cxnLst>
              <a:rect l="0" t="0" r="r" b="b"/>
              <a:pathLst>
                <a:path w="84" h="105">
                  <a:moveTo>
                    <a:pt x="0" y="0"/>
                  </a:moveTo>
                  <a:lnTo>
                    <a:pt x="0" y="105"/>
                  </a:lnTo>
                  <a:lnTo>
                    <a:pt x="84" y="105"/>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80" name="Freeform 234"/>
            <p:cNvSpPr>
              <a:spLocks noChangeAspect="1"/>
            </p:cNvSpPr>
            <p:nvPr/>
          </p:nvSpPr>
          <p:spPr bwMode="auto">
            <a:xfrm>
              <a:off x="1992121" y="2205749"/>
              <a:ext cx="68263" cy="181443"/>
            </a:xfrm>
            <a:custGeom>
              <a:avLst/>
              <a:gdLst>
                <a:gd name="T0" fmla="*/ 0 w 75"/>
                <a:gd name="T1" fmla="*/ 0 h 213"/>
                <a:gd name="T2" fmla="*/ 0 w 75"/>
                <a:gd name="T3" fmla="*/ 2147483647 h 213"/>
                <a:gd name="T4" fmla="*/ 2147483647 w 75"/>
                <a:gd name="T5" fmla="*/ 2147483647 h 213"/>
                <a:gd name="T6" fmla="*/ 0 60000 65536"/>
                <a:gd name="T7" fmla="*/ 0 60000 65536"/>
                <a:gd name="T8" fmla="*/ 0 60000 65536"/>
              </a:gdLst>
              <a:ahLst/>
              <a:cxnLst>
                <a:cxn ang="T6">
                  <a:pos x="T0" y="T1"/>
                </a:cxn>
                <a:cxn ang="T7">
                  <a:pos x="T2" y="T3"/>
                </a:cxn>
                <a:cxn ang="T8">
                  <a:pos x="T4" y="T5"/>
                </a:cxn>
              </a:cxnLst>
              <a:rect l="0" t="0" r="r" b="b"/>
              <a:pathLst>
                <a:path w="75" h="213">
                  <a:moveTo>
                    <a:pt x="0" y="0"/>
                  </a:moveTo>
                  <a:lnTo>
                    <a:pt x="0" y="213"/>
                  </a:lnTo>
                  <a:lnTo>
                    <a:pt x="75" y="213"/>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81" name="Freeform 235"/>
            <p:cNvSpPr>
              <a:spLocks noChangeAspect="1"/>
            </p:cNvSpPr>
            <p:nvPr/>
          </p:nvSpPr>
          <p:spPr bwMode="auto">
            <a:xfrm>
              <a:off x="1885758" y="2205749"/>
              <a:ext cx="106363" cy="254836"/>
            </a:xfrm>
            <a:custGeom>
              <a:avLst/>
              <a:gdLst>
                <a:gd name="T0" fmla="*/ 0 w 117"/>
                <a:gd name="T1" fmla="*/ 2147483647 h 303"/>
                <a:gd name="T2" fmla="*/ 0 w 117"/>
                <a:gd name="T3" fmla="*/ 0 h 303"/>
                <a:gd name="T4" fmla="*/ 2147483647 w 117"/>
                <a:gd name="T5" fmla="*/ 0 h 303"/>
                <a:gd name="T6" fmla="*/ 0 60000 65536"/>
                <a:gd name="T7" fmla="*/ 0 60000 65536"/>
                <a:gd name="T8" fmla="*/ 0 60000 65536"/>
              </a:gdLst>
              <a:ahLst/>
              <a:cxnLst>
                <a:cxn ang="T6">
                  <a:pos x="T0" y="T1"/>
                </a:cxn>
                <a:cxn ang="T7">
                  <a:pos x="T2" y="T3"/>
                </a:cxn>
                <a:cxn ang="T8">
                  <a:pos x="T4" y="T5"/>
                </a:cxn>
              </a:cxnLst>
              <a:rect l="0" t="0" r="r" b="b"/>
              <a:pathLst>
                <a:path w="117" h="303">
                  <a:moveTo>
                    <a:pt x="0" y="303"/>
                  </a:moveTo>
                  <a:lnTo>
                    <a:pt x="0" y="0"/>
                  </a:lnTo>
                  <a:lnTo>
                    <a:pt x="117"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82" name="Rectangle 236"/>
            <p:cNvSpPr>
              <a:spLocks noChangeAspect="1" noChangeArrowheads="1"/>
            </p:cNvSpPr>
            <p:nvPr/>
          </p:nvSpPr>
          <p:spPr bwMode="auto">
            <a:xfrm>
              <a:off x="2412810" y="2605332"/>
              <a:ext cx="114935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Chilotilapia rhoadesii </a:t>
              </a:r>
              <a:r>
                <a:rPr lang="en-US" altLang="ja-JP" sz="700" b="1">
                  <a:cs typeface="Arial" charset="0"/>
                </a:rPr>
                <a:t>M (I)</a:t>
              </a:r>
            </a:p>
          </p:txBody>
        </p:sp>
        <p:sp>
          <p:nvSpPr>
            <p:cNvPr id="13483" name="Freeform 237"/>
            <p:cNvSpPr>
              <a:spLocks noChangeAspect="1"/>
            </p:cNvSpPr>
            <p:nvPr/>
          </p:nvSpPr>
          <p:spPr bwMode="auto">
            <a:xfrm>
              <a:off x="1906396" y="2662415"/>
              <a:ext cx="503240" cy="57083"/>
            </a:xfrm>
            <a:custGeom>
              <a:avLst/>
              <a:gdLst>
                <a:gd name="T0" fmla="*/ 0 w 550"/>
                <a:gd name="T1" fmla="*/ 2147483647 h 69"/>
                <a:gd name="T2" fmla="*/ 0 w 550"/>
                <a:gd name="T3" fmla="*/ 0 h 69"/>
                <a:gd name="T4" fmla="*/ 2147483647 w 550"/>
                <a:gd name="T5" fmla="*/ 0 h 69"/>
                <a:gd name="T6" fmla="*/ 0 60000 65536"/>
                <a:gd name="T7" fmla="*/ 0 60000 65536"/>
                <a:gd name="T8" fmla="*/ 0 60000 65536"/>
              </a:gdLst>
              <a:ahLst/>
              <a:cxnLst>
                <a:cxn ang="T6">
                  <a:pos x="T0" y="T1"/>
                </a:cxn>
                <a:cxn ang="T7">
                  <a:pos x="T2" y="T3"/>
                </a:cxn>
                <a:cxn ang="T8">
                  <a:pos x="T4" y="T5"/>
                </a:cxn>
              </a:cxnLst>
              <a:rect l="0" t="0" r="r" b="b"/>
              <a:pathLst>
                <a:path w="550" h="69">
                  <a:moveTo>
                    <a:pt x="0" y="69"/>
                  </a:moveTo>
                  <a:lnTo>
                    <a:pt x="0" y="0"/>
                  </a:lnTo>
                  <a:lnTo>
                    <a:pt x="550"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84" name="Freeform 239"/>
            <p:cNvSpPr>
              <a:spLocks noChangeAspect="1"/>
            </p:cNvSpPr>
            <p:nvPr/>
          </p:nvSpPr>
          <p:spPr bwMode="auto">
            <a:xfrm>
              <a:off x="1906396" y="2725614"/>
              <a:ext cx="193676" cy="59122"/>
            </a:xfrm>
            <a:custGeom>
              <a:avLst/>
              <a:gdLst>
                <a:gd name="T0" fmla="*/ 0 w 211"/>
                <a:gd name="T1" fmla="*/ 0 h 69"/>
                <a:gd name="T2" fmla="*/ 0 w 211"/>
                <a:gd name="T3" fmla="*/ 2147483647 h 69"/>
                <a:gd name="T4" fmla="*/ 2147483647 w 211"/>
                <a:gd name="T5" fmla="*/ 2147483647 h 69"/>
                <a:gd name="T6" fmla="*/ 0 60000 65536"/>
                <a:gd name="T7" fmla="*/ 0 60000 65536"/>
                <a:gd name="T8" fmla="*/ 0 60000 65536"/>
              </a:gdLst>
              <a:ahLst/>
              <a:cxnLst>
                <a:cxn ang="T6">
                  <a:pos x="T0" y="T1"/>
                </a:cxn>
                <a:cxn ang="T7">
                  <a:pos x="T2" y="T3"/>
                </a:cxn>
                <a:cxn ang="T8">
                  <a:pos x="T4" y="T5"/>
                </a:cxn>
              </a:cxnLst>
              <a:rect l="0" t="0" r="r" b="b"/>
              <a:pathLst>
                <a:path w="211" h="69">
                  <a:moveTo>
                    <a:pt x="0" y="0"/>
                  </a:moveTo>
                  <a:lnTo>
                    <a:pt x="0" y="69"/>
                  </a:lnTo>
                  <a:lnTo>
                    <a:pt x="211" y="6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85" name="Freeform 240"/>
            <p:cNvSpPr>
              <a:spLocks noChangeAspect="1"/>
            </p:cNvSpPr>
            <p:nvPr/>
          </p:nvSpPr>
          <p:spPr bwMode="auto">
            <a:xfrm>
              <a:off x="1885758" y="2466701"/>
              <a:ext cx="20638" cy="254836"/>
            </a:xfrm>
            <a:custGeom>
              <a:avLst/>
              <a:gdLst>
                <a:gd name="T0" fmla="*/ 0 w 24"/>
                <a:gd name="T1" fmla="*/ 0 h 303"/>
                <a:gd name="T2" fmla="*/ 0 w 24"/>
                <a:gd name="T3" fmla="*/ 2147483647 h 303"/>
                <a:gd name="T4" fmla="*/ 2147483647 w 24"/>
                <a:gd name="T5" fmla="*/ 2147483647 h 303"/>
                <a:gd name="T6" fmla="*/ 0 60000 65536"/>
                <a:gd name="T7" fmla="*/ 0 60000 65536"/>
                <a:gd name="T8" fmla="*/ 0 60000 65536"/>
              </a:gdLst>
              <a:ahLst/>
              <a:cxnLst>
                <a:cxn ang="T6">
                  <a:pos x="T0" y="T1"/>
                </a:cxn>
                <a:cxn ang="T7">
                  <a:pos x="T2" y="T3"/>
                </a:cxn>
                <a:cxn ang="T8">
                  <a:pos x="T4" y="T5"/>
                </a:cxn>
              </a:cxnLst>
              <a:rect l="0" t="0" r="r" b="b"/>
              <a:pathLst>
                <a:path w="24" h="303">
                  <a:moveTo>
                    <a:pt x="0" y="0"/>
                  </a:moveTo>
                  <a:lnTo>
                    <a:pt x="0" y="303"/>
                  </a:lnTo>
                  <a:lnTo>
                    <a:pt x="24" y="303"/>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86" name="Freeform 241"/>
            <p:cNvSpPr>
              <a:spLocks noChangeAspect="1"/>
            </p:cNvSpPr>
            <p:nvPr/>
          </p:nvSpPr>
          <p:spPr bwMode="auto">
            <a:xfrm>
              <a:off x="1838133" y="2464662"/>
              <a:ext cx="47625" cy="293571"/>
            </a:xfrm>
            <a:custGeom>
              <a:avLst/>
              <a:gdLst>
                <a:gd name="T0" fmla="*/ 0 w 51"/>
                <a:gd name="T1" fmla="*/ 2147483647 h 348"/>
                <a:gd name="T2" fmla="*/ 0 w 51"/>
                <a:gd name="T3" fmla="*/ 0 h 348"/>
                <a:gd name="T4" fmla="*/ 2147483647 w 51"/>
                <a:gd name="T5" fmla="*/ 0 h 348"/>
                <a:gd name="T6" fmla="*/ 0 60000 65536"/>
                <a:gd name="T7" fmla="*/ 0 60000 65536"/>
                <a:gd name="T8" fmla="*/ 0 60000 65536"/>
              </a:gdLst>
              <a:ahLst/>
              <a:cxnLst>
                <a:cxn ang="T6">
                  <a:pos x="T0" y="T1"/>
                </a:cxn>
                <a:cxn ang="T7">
                  <a:pos x="T2" y="T3"/>
                </a:cxn>
                <a:cxn ang="T8">
                  <a:pos x="T4" y="T5"/>
                </a:cxn>
              </a:cxnLst>
              <a:rect l="0" t="0" r="r" b="b"/>
              <a:pathLst>
                <a:path w="51" h="348">
                  <a:moveTo>
                    <a:pt x="0" y="348"/>
                  </a:moveTo>
                  <a:lnTo>
                    <a:pt x="0" y="0"/>
                  </a:lnTo>
                  <a:lnTo>
                    <a:pt x="51"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87" name="Rectangle 242"/>
            <p:cNvSpPr>
              <a:spLocks noChangeAspect="1" noChangeArrowheads="1"/>
            </p:cNvSpPr>
            <p:nvPr/>
          </p:nvSpPr>
          <p:spPr bwMode="auto">
            <a:xfrm>
              <a:off x="1904808" y="2864245"/>
              <a:ext cx="1402628"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solidFill>
                    <a:srgbClr val="0066FF"/>
                  </a:solidFill>
                  <a:cs typeface="Arial" charset="0"/>
                </a:rPr>
                <a:t> </a:t>
              </a:r>
              <a:r>
                <a:rPr lang="en-US" altLang="ja-JP" sz="700" b="1" i="1">
                  <a:solidFill>
                    <a:srgbClr val="000000"/>
                  </a:solidFill>
                  <a:cs typeface="Arial" charset="0"/>
                </a:rPr>
                <a:t>Taeniochromis holotaenia </a:t>
              </a:r>
              <a:r>
                <a:rPr lang="en-US" altLang="ja-JP" sz="700" b="1">
                  <a:solidFill>
                    <a:srgbClr val="000000"/>
                  </a:solidFill>
                  <a:cs typeface="Arial" charset="0"/>
                </a:rPr>
                <a:t> M (II)</a:t>
              </a:r>
              <a:endParaRPr lang="en-US" altLang="ja-JP" sz="700" b="1">
                <a:cs typeface="Arial" charset="0"/>
              </a:endParaRPr>
            </a:p>
          </p:txBody>
        </p:sp>
        <p:sp>
          <p:nvSpPr>
            <p:cNvPr id="13488" name="Freeform 243"/>
            <p:cNvSpPr>
              <a:spLocks noChangeAspect="1"/>
            </p:cNvSpPr>
            <p:nvPr/>
          </p:nvSpPr>
          <p:spPr bwMode="auto">
            <a:xfrm>
              <a:off x="1901633" y="2905019"/>
              <a:ext cx="0" cy="148824"/>
            </a:xfrm>
            <a:custGeom>
              <a:avLst/>
              <a:gdLst>
                <a:gd name="T0" fmla="*/ 2147483647 h 177"/>
                <a:gd name="T1" fmla="*/ 0 h 177"/>
                <a:gd name="T2" fmla="*/ 0 h 177"/>
                <a:gd name="T3" fmla="*/ 0 60000 65536"/>
                <a:gd name="T4" fmla="*/ 0 60000 65536"/>
                <a:gd name="T5" fmla="*/ 0 60000 65536"/>
              </a:gdLst>
              <a:ahLst/>
              <a:cxnLst>
                <a:cxn ang="T3">
                  <a:pos x="0" y="T0"/>
                </a:cxn>
                <a:cxn ang="T4">
                  <a:pos x="0" y="T1"/>
                </a:cxn>
                <a:cxn ang="T5">
                  <a:pos x="0" y="T2"/>
                </a:cxn>
              </a:cxnLst>
              <a:rect l="0" t="0" r="r" b="b"/>
              <a:pathLst>
                <a:path h="177">
                  <a:moveTo>
                    <a:pt x="0" y="177"/>
                  </a:moveTo>
                  <a:lnTo>
                    <a:pt x="0"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89" name="Rectangle 244"/>
            <p:cNvSpPr>
              <a:spLocks noChangeAspect="1" noChangeArrowheads="1"/>
            </p:cNvSpPr>
            <p:nvPr/>
          </p:nvSpPr>
          <p:spPr bwMode="auto">
            <a:xfrm>
              <a:off x="1904808" y="2986566"/>
              <a:ext cx="1546898"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Pseudotropheus</a:t>
              </a:r>
              <a:r>
                <a:rPr lang="en-US" altLang="ja-JP" sz="700" b="1">
                  <a:cs typeface="Arial" charset="0"/>
                </a:rPr>
                <a:t> sp. "zebra'' M (I, II)</a:t>
              </a:r>
            </a:p>
          </p:txBody>
        </p:sp>
        <p:sp>
          <p:nvSpPr>
            <p:cNvPr id="13490" name="Freeform 245"/>
            <p:cNvSpPr>
              <a:spLocks noChangeAspect="1"/>
            </p:cNvSpPr>
            <p:nvPr/>
          </p:nvSpPr>
          <p:spPr bwMode="auto">
            <a:xfrm>
              <a:off x="1901633" y="3027340"/>
              <a:ext cx="0" cy="87664"/>
            </a:xfrm>
            <a:custGeom>
              <a:avLst/>
              <a:gdLst>
                <a:gd name="T0" fmla="*/ 2147483647 h 105"/>
                <a:gd name="T1" fmla="*/ 0 h 105"/>
                <a:gd name="T2" fmla="*/ 0 h 105"/>
                <a:gd name="T3" fmla="*/ 0 60000 65536"/>
                <a:gd name="T4" fmla="*/ 0 60000 65536"/>
                <a:gd name="T5" fmla="*/ 0 60000 65536"/>
              </a:gdLst>
              <a:ahLst/>
              <a:cxnLst>
                <a:cxn ang="T3">
                  <a:pos x="0" y="T0"/>
                </a:cxn>
                <a:cxn ang="T4">
                  <a:pos x="0" y="T1"/>
                </a:cxn>
                <a:cxn ang="T5">
                  <a:pos x="0" y="T2"/>
                </a:cxn>
              </a:cxnLst>
              <a:rect l="0" t="0" r="r" b="b"/>
              <a:pathLst>
                <a:path h="105">
                  <a:moveTo>
                    <a:pt x="0" y="105"/>
                  </a:moveTo>
                  <a:lnTo>
                    <a:pt x="0" y="0"/>
                  </a:lnTo>
                </a:path>
              </a:pathLst>
            </a:custGeom>
            <a:noFill/>
            <a:ln w="9525"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91" name="Rectangle 246"/>
            <p:cNvSpPr>
              <a:spLocks noChangeAspect="1" noChangeArrowheads="1"/>
            </p:cNvSpPr>
            <p:nvPr/>
          </p:nvSpPr>
          <p:spPr bwMode="auto">
            <a:xfrm>
              <a:off x="2001646" y="3153739"/>
              <a:ext cx="1221488"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 Astatotilapia burtoni </a:t>
              </a:r>
              <a:r>
                <a:rPr lang="en-US" altLang="ja-JP" sz="700" b="1">
                  <a:solidFill>
                    <a:srgbClr val="000000"/>
                  </a:solidFill>
                  <a:cs typeface="Arial" charset="0"/>
                </a:rPr>
                <a:t>T (I, II)</a:t>
              </a:r>
              <a:endParaRPr lang="en-US" altLang="ja-JP" sz="700" b="1">
                <a:cs typeface="Arial" charset="0"/>
              </a:endParaRPr>
            </a:p>
          </p:txBody>
        </p:sp>
        <p:sp>
          <p:nvSpPr>
            <p:cNvPr id="13492" name="Freeform 247"/>
            <p:cNvSpPr>
              <a:spLocks noChangeAspect="1"/>
            </p:cNvSpPr>
            <p:nvPr/>
          </p:nvSpPr>
          <p:spPr bwMode="auto">
            <a:xfrm>
              <a:off x="1901633" y="3121120"/>
              <a:ext cx="98425" cy="89702"/>
            </a:xfrm>
            <a:custGeom>
              <a:avLst/>
              <a:gdLst>
                <a:gd name="T0" fmla="*/ 0 w 108"/>
                <a:gd name="T1" fmla="*/ 0 h 105"/>
                <a:gd name="T2" fmla="*/ 0 w 108"/>
                <a:gd name="T3" fmla="*/ 2147483647 h 105"/>
                <a:gd name="T4" fmla="*/ 2147483647 w 108"/>
                <a:gd name="T5" fmla="*/ 2147483647 h 105"/>
                <a:gd name="T6" fmla="*/ 0 60000 65536"/>
                <a:gd name="T7" fmla="*/ 0 60000 65536"/>
                <a:gd name="T8" fmla="*/ 0 60000 65536"/>
              </a:gdLst>
              <a:ahLst/>
              <a:cxnLst>
                <a:cxn ang="T6">
                  <a:pos x="T0" y="T1"/>
                </a:cxn>
                <a:cxn ang="T7">
                  <a:pos x="T2" y="T3"/>
                </a:cxn>
                <a:cxn ang="T8">
                  <a:pos x="T4" y="T5"/>
                </a:cxn>
              </a:cxnLst>
              <a:rect l="0" t="0" r="r" b="b"/>
              <a:pathLst>
                <a:path w="108" h="105">
                  <a:moveTo>
                    <a:pt x="0" y="0"/>
                  </a:moveTo>
                  <a:lnTo>
                    <a:pt x="0" y="105"/>
                  </a:lnTo>
                  <a:lnTo>
                    <a:pt x="108" y="105"/>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93" name="Line 248"/>
            <p:cNvSpPr>
              <a:spLocks noChangeAspect="1" noChangeShapeType="1"/>
            </p:cNvSpPr>
            <p:nvPr/>
          </p:nvSpPr>
          <p:spPr bwMode="auto">
            <a:xfrm>
              <a:off x="1901633" y="3059959"/>
              <a:ext cx="0" cy="150863"/>
            </a:xfrm>
            <a:prstGeom prst="line">
              <a:avLst/>
            </a:prstGeom>
            <a:noFill/>
            <a:ln w="19050" cap="sq">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ja-JP" altLang="en-US"/>
            </a:p>
          </p:txBody>
        </p:sp>
        <p:sp>
          <p:nvSpPr>
            <p:cNvPr id="13494" name="Freeform 249"/>
            <p:cNvSpPr>
              <a:spLocks noChangeAspect="1"/>
            </p:cNvSpPr>
            <p:nvPr/>
          </p:nvSpPr>
          <p:spPr bwMode="auto">
            <a:xfrm>
              <a:off x="1838133" y="2762311"/>
              <a:ext cx="63500" cy="295610"/>
            </a:xfrm>
            <a:custGeom>
              <a:avLst/>
              <a:gdLst>
                <a:gd name="T0" fmla="*/ 0 w 69"/>
                <a:gd name="T1" fmla="*/ 0 h 348"/>
                <a:gd name="T2" fmla="*/ 0 w 69"/>
                <a:gd name="T3" fmla="*/ 2147483647 h 348"/>
                <a:gd name="T4" fmla="*/ 2147483647 w 69"/>
                <a:gd name="T5" fmla="*/ 2147483647 h 348"/>
                <a:gd name="T6" fmla="*/ 0 60000 65536"/>
                <a:gd name="T7" fmla="*/ 0 60000 65536"/>
                <a:gd name="T8" fmla="*/ 0 60000 65536"/>
              </a:gdLst>
              <a:ahLst/>
              <a:cxnLst>
                <a:cxn ang="T6">
                  <a:pos x="T0" y="T1"/>
                </a:cxn>
                <a:cxn ang="T7">
                  <a:pos x="T2" y="T3"/>
                </a:cxn>
                <a:cxn ang="T8">
                  <a:pos x="T4" y="T5"/>
                </a:cxn>
              </a:cxnLst>
              <a:rect l="0" t="0" r="r" b="b"/>
              <a:pathLst>
                <a:path w="69" h="348">
                  <a:moveTo>
                    <a:pt x="0" y="0"/>
                  </a:moveTo>
                  <a:lnTo>
                    <a:pt x="0" y="348"/>
                  </a:lnTo>
                  <a:lnTo>
                    <a:pt x="69" y="348"/>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95" name="Freeform 250"/>
            <p:cNvSpPr>
              <a:spLocks noChangeAspect="1"/>
            </p:cNvSpPr>
            <p:nvPr/>
          </p:nvSpPr>
          <p:spPr bwMode="auto">
            <a:xfrm>
              <a:off x="1815908" y="2760272"/>
              <a:ext cx="22225" cy="344538"/>
            </a:xfrm>
            <a:custGeom>
              <a:avLst/>
              <a:gdLst>
                <a:gd name="T0" fmla="*/ 0 w 24"/>
                <a:gd name="T1" fmla="*/ 2147483647 h 406"/>
                <a:gd name="T2" fmla="*/ 0 w 24"/>
                <a:gd name="T3" fmla="*/ 0 h 406"/>
                <a:gd name="T4" fmla="*/ 2147483647 w 24"/>
                <a:gd name="T5" fmla="*/ 0 h 406"/>
                <a:gd name="T6" fmla="*/ 0 60000 65536"/>
                <a:gd name="T7" fmla="*/ 0 60000 65536"/>
                <a:gd name="T8" fmla="*/ 0 60000 65536"/>
              </a:gdLst>
              <a:ahLst/>
              <a:cxnLst>
                <a:cxn ang="T6">
                  <a:pos x="T0" y="T1"/>
                </a:cxn>
                <a:cxn ang="T7">
                  <a:pos x="T2" y="T3"/>
                </a:cxn>
                <a:cxn ang="T8">
                  <a:pos x="T4" y="T5"/>
                </a:cxn>
              </a:cxnLst>
              <a:rect l="0" t="0" r="r" b="b"/>
              <a:pathLst>
                <a:path w="24" h="406">
                  <a:moveTo>
                    <a:pt x="0" y="406"/>
                  </a:moveTo>
                  <a:lnTo>
                    <a:pt x="0" y="0"/>
                  </a:lnTo>
                  <a:lnTo>
                    <a:pt x="24"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96" name="Rectangle 251"/>
            <p:cNvSpPr>
              <a:spLocks noChangeAspect="1" noChangeArrowheads="1"/>
            </p:cNvSpPr>
            <p:nvPr/>
          </p:nvSpPr>
          <p:spPr bwMode="auto">
            <a:xfrm>
              <a:off x="2085784" y="3333143"/>
              <a:ext cx="122469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Petrochromis polyodon </a:t>
              </a:r>
              <a:r>
                <a:rPr lang="en-US" altLang="ja-JP" sz="700" b="1">
                  <a:cs typeface="Arial" charset="0"/>
                </a:rPr>
                <a:t>T (I)</a:t>
              </a:r>
            </a:p>
          </p:txBody>
        </p:sp>
        <p:sp>
          <p:nvSpPr>
            <p:cNvPr id="13497" name="Freeform 252"/>
            <p:cNvSpPr>
              <a:spLocks noChangeAspect="1"/>
            </p:cNvSpPr>
            <p:nvPr/>
          </p:nvSpPr>
          <p:spPr bwMode="auto">
            <a:xfrm>
              <a:off x="1898458" y="3392265"/>
              <a:ext cx="185738" cy="59122"/>
            </a:xfrm>
            <a:custGeom>
              <a:avLst/>
              <a:gdLst>
                <a:gd name="T0" fmla="*/ 0 w 201"/>
                <a:gd name="T1" fmla="*/ 2147483647 h 69"/>
                <a:gd name="T2" fmla="*/ 0 w 201"/>
                <a:gd name="T3" fmla="*/ 0 h 69"/>
                <a:gd name="T4" fmla="*/ 2147483647 w 201"/>
                <a:gd name="T5" fmla="*/ 0 h 69"/>
                <a:gd name="T6" fmla="*/ 0 60000 65536"/>
                <a:gd name="T7" fmla="*/ 0 60000 65536"/>
                <a:gd name="T8" fmla="*/ 0 60000 65536"/>
              </a:gdLst>
              <a:ahLst/>
              <a:cxnLst>
                <a:cxn ang="T6">
                  <a:pos x="T0" y="T1"/>
                </a:cxn>
                <a:cxn ang="T7">
                  <a:pos x="T2" y="T3"/>
                </a:cxn>
                <a:cxn ang="T8">
                  <a:pos x="T4" y="T5"/>
                </a:cxn>
              </a:cxnLst>
              <a:rect l="0" t="0" r="r" b="b"/>
              <a:pathLst>
                <a:path w="201" h="69">
                  <a:moveTo>
                    <a:pt x="0" y="69"/>
                  </a:moveTo>
                  <a:lnTo>
                    <a:pt x="0" y="0"/>
                  </a:lnTo>
                  <a:lnTo>
                    <a:pt x="201"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98" name="Freeform 254"/>
            <p:cNvSpPr>
              <a:spLocks noChangeAspect="1"/>
            </p:cNvSpPr>
            <p:nvPr/>
          </p:nvSpPr>
          <p:spPr bwMode="auto">
            <a:xfrm>
              <a:off x="1898458" y="3455464"/>
              <a:ext cx="117476" cy="59122"/>
            </a:xfrm>
            <a:custGeom>
              <a:avLst/>
              <a:gdLst>
                <a:gd name="T0" fmla="*/ 0 w 128"/>
                <a:gd name="T1" fmla="*/ 0 h 69"/>
                <a:gd name="T2" fmla="*/ 0 w 128"/>
                <a:gd name="T3" fmla="*/ 2147483647 h 69"/>
                <a:gd name="T4" fmla="*/ 2147483647 w 128"/>
                <a:gd name="T5" fmla="*/ 2147483647 h 69"/>
                <a:gd name="T6" fmla="*/ 0 60000 65536"/>
                <a:gd name="T7" fmla="*/ 0 60000 65536"/>
                <a:gd name="T8" fmla="*/ 0 60000 65536"/>
              </a:gdLst>
              <a:ahLst/>
              <a:cxnLst>
                <a:cxn ang="T6">
                  <a:pos x="T0" y="T1"/>
                </a:cxn>
                <a:cxn ang="T7">
                  <a:pos x="T2" y="T3"/>
                </a:cxn>
                <a:cxn ang="T8">
                  <a:pos x="T4" y="T5"/>
                </a:cxn>
              </a:cxnLst>
              <a:rect l="0" t="0" r="r" b="b"/>
              <a:pathLst>
                <a:path w="128" h="69">
                  <a:moveTo>
                    <a:pt x="0" y="0"/>
                  </a:moveTo>
                  <a:lnTo>
                    <a:pt x="0" y="69"/>
                  </a:lnTo>
                  <a:lnTo>
                    <a:pt x="128" y="6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99" name="Freeform 255"/>
            <p:cNvSpPr>
              <a:spLocks noChangeAspect="1"/>
            </p:cNvSpPr>
            <p:nvPr/>
          </p:nvSpPr>
          <p:spPr bwMode="auto">
            <a:xfrm>
              <a:off x="1815908" y="3108888"/>
              <a:ext cx="82550" cy="344538"/>
            </a:xfrm>
            <a:custGeom>
              <a:avLst/>
              <a:gdLst>
                <a:gd name="T0" fmla="*/ 0 w 91"/>
                <a:gd name="T1" fmla="*/ 0 h 407"/>
                <a:gd name="T2" fmla="*/ 0 w 91"/>
                <a:gd name="T3" fmla="*/ 2147483647 h 407"/>
                <a:gd name="T4" fmla="*/ 2147483647 w 91"/>
                <a:gd name="T5" fmla="*/ 2147483647 h 407"/>
                <a:gd name="T6" fmla="*/ 0 60000 65536"/>
                <a:gd name="T7" fmla="*/ 0 60000 65536"/>
                <a:gd name="T8" fmla="*/ 0 60000 65536"/>
              </a:gdLst>
              <a:ahLst/>
              <a:cxnLst>
                <a:cxn ang="T6">
                  <a:pos x="T0" y="T1"/>
                </a:cxn>
                <a:cxn ang="T7">
                  <a:pos x="T2" y="T3"/>
                </a:cxn>
                <a:cxn ang="T8">
                  <a:pos x="T4" y="T5"/>
                </a:cxn>
              </a:cxnLst>
              <a:rect l="0" t="0" r="r" b="b"/>
              <a:pathLst>
                <a:path w="91" h="407">
                  <a:moveTo>
                    <a:pt x="0" y="0"/>
                  </a:moveTo>
                  <a:lnTo>
                    <a:pt x="0" y="407"/>
                  </a:lnTo>
                  <a:lnTo>
                    <a:pt x="91" y="407"/>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00" name="Freeform 256"/>
            <p:cNvSpPr>
              <a:spLocks noChangeAspect="1"/>
            </p:cNvSpPr>
            <p:nvPr/>
          </p:nvSpPr>
          <p:spPr bwMode="auto">
            <a:xfrm>
              <a:off x="1785745" y="3106849"/>
              <a:ext cx="30163" cy="291532"/>
            </a:xfrm>
            <a:custGeom>
              <a:avLst/>
              <a:gdLst>
                <a:gd name="T0" fmla="*/ 0 w 33"/>
                <a:gd name="T1" fmla="*/ 2147483647 h 345"/>
                <a:gd name="T2" fmla="*/ 0 w 33"/>
                <a:gd name="T3" fmla="*/ 0 h 345"/>
                <a:gd name="T4" fmla="*/ 2147483647 w 33"/>
                <a:gd name="T5" fmla="*/ 0 h 345"/>
                <a:gd name="T6" fmla="*/ 0 60000 65536"/>
                <a:gd name="T7" fmla="*/ 0 60000 65536"/>
                <a:gd name="T8" fmla="*/ 0 60000 65536"/>
              </a:gdLst>
              <a:ahLst/>
              <a:cxnLst>
                <a:cxn ang="T6">
                  <a:pos x="T0" y="T1"/>
                </a:cxn>
                <a:cxn ang="T7">
                  <a:pos x="T2" y="T3"/>
                </a:cxn>
                <a:cxn ang="T8">
                  <a:pos x="T4" y="T5"/>
                </a:cxn>
              </a:cxnLst>
              <a:rect l="0" t="0" r="r" b="b"/>
              <a:pathLst>
                <a:path w="33" h="345">
                  <a:moveTo>
                    <a:pt x="0" y="345"/>
                  </a:moveTo>
                  <a:lnTo>
                    <a:pt x="0" y="0"/>
                  </a:lnTo>
                  <a:lnTo>
                    <a:pt x="33"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01" name="Rectangle 257"/>
            <p:cNvSpPr>
              <a:spLocks noChangeAspect="1" noChangeArrowheads="1"/>
            </p:cNvSpPr>
            <p:nvPr/>
          </p:nvSpPr>
          <p:spPr bwMode="auto">
            <a:xfrm>
              <a:off x="2128646" y="3575747"/>
              <a:ext cx="1465145"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Petrochromis macrognathus </a:t>
              </a:r>
              <a:r>
                <a:rPr lang="en-US" altLang="ja-JP" sz="700" b="1">
                  <a:cs typeface="Arial" charset="0"/>
                </a:rPr>
                <a:t>T (II)</a:t>
              </a:r>
            </a:p>
          </p:txBody>
        </p:sp>
        <p:sp>
          <p:nvSpPr>
            <p:cNvPr id="13502" name="Freeform 258"/>
            <p:cNvSpPr>
              <a:spLocks noChangeAspect="1"/>
            </p:cNvSpPr>
            <p:nvPr/>
          </p:nvSpPr>
          <p:spPr bwMode="auto">
            <a:xfrm>
              <a:off x="1892108" y="3634869"/>
              <a:ext cx="234951" cy="59122"/>
            </a:xfrm>
            <a:custGeom>
              <a:avLst/>
              <a:gdLst>
                <a:gd name="T0" fmla="*/ 0 w 255"/>
                <a:gd name="T1" fmla="*/ 2147483647 h 69"/>
                <a:gd name="T2" fmla="*/ 0 w 255"/>
                <a:gd name="T3" fmla="*/ 0 h 69"/>
                <a:gd name="T4" fmla="*/ 2147483647 w 255"/>
                <a:gd name="T5" fmla="*/ 0 h 69"/>
                <a:gd name="T6" fmla="*/ 0 60000 65536"/>
                <a:gd name="T7" fmla="*/ 0 60000 65536"/>
                <a:gd name="T8" fmla="*/ 0 60000 65536"/>
              </a:gdLst>
              <a:ahLst/>
              <a:cxnLst>
                <a:cxn ang="T6">
                  <a:pos x="T0" y="T1"/>
                </a:cxn>
                <a:cxn ang="T7">
                  <a:pos x="T2" y="T3"/>
                </a:cxn>
                <a:cxn ang="T8">
                  <a:pos x="T4" y="T5"/>
                </a:cxn>
              </a:cxnLst>
              <a:rect l="0" t="0" r="r" b="b"/>
              <a:pathLst>
                <a:path w="255" h="69">
                  <a:moveTo>
                    <a:pt x="0" y="69"/>
                  </a:moveTo>
                  <a:lnTo>
                    <a:pt x="0" y="0"/>
                  </a:lnTo>
                  <a:lnTo>
                    <a:pt x="255"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03" name="Freeform 260"/>
            <p:cNvSpPr>
              <a:spLocks noChangeAspect="1"/>
            </p:cNvSpPr>
            <p:nvPr/>
          </p:nvSpPr>
          <p:spPr bwMode="auto">
            <a:xfrm>
              <a:off x="1892108" y="3700107"/>
              <a:ext cx="166688" cy="57083"/>
            </a:xfrm>
            <a:custGeom>
              <a:avLst/>
              <a:gdLst>
                <a:gd name="T0" fmla="*/ 0 w 181"/>
                <a:gd name="T1" fmla="*/ 0 h 69"/>
                <a:gd name="T2" fmla="*/ 0 w 181"/>
                <a:gd name="T3" fmla="*/ 2147483647 h 69"/>
                <a:gd name="T4" fmla="*/ 2147483647 w 181"/>
                <a:gd name="T5" fmla="*/ 2147483647 h 69"/>
                <a:gd name="T6" fmla="*/ 0 60000 65536"/>
                <a:gd name="T7" fmla="*/ 0 60000 65536"/>
                <a:gd name="T8" fmla="*/ 0 60000 65536"/>
              </a:gdLst>
              <a:ahLst/>
              <a:cxnLst>
                <a:cxn ang="T6">
                  <a:pos x="T0" y="T1"/>
                </a:cxn>
                <a:cxn ang="T7">
                  <a:pos x="T2" y="T3"/>
                </a:cxn>
                <a:cxn ang="T8">
                  <a:pos x="T4" y="T5"/>
                </a:cxn>
              </a:cxnLst>
              <a:rect l="0" t="0" r="r" b="b"/>
              <a:pathLst>
                <a:path w="181" h="69">
                  <a:moveTo>
                    <a:pt x="0" y="0"/>
                  </a:moveTo>
                  <a:lnTo>
                    <a:pt x="0" y="69"/>
                  </a:lnTo>
                  <a:lnTo>
                    <a:pt x="181" y="6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04" name="Freeform 261"/>
            <p:cNvSpPr>
              <a:spLocks noChangeAspect="1"/>
            </p:cNvSpPr>
            <p:nvPr/>
          </p:nvSpPr>
          <p:spPr bwMode="auto">
            <a:xfrm>
              <a:off x="1785745" y="3404497"/>
              <a:ext cx="106363" cy="293571"/>
            </a:xfrm>
            <a:custGeom>
              <a:avLst/>
              <a:gdLst>
                <a:gd name="T0" fmla="*/ 0 w 117"/>
                <a:gd name="T1" fmla="*/ 0 h 347"/>
                <a:gd name="T2" fmla="*/ 0 w 117"/>
                <a:gd name="T3" fmla="*/ 2147483647 h 347"/>
                <a:gd name="T4" fmla="*/ 2147483647 w 117"/>
                <a:gd name="T5" fmla="*/ 2147483647 h 347"/>
                <a:gd name="T6" fmla="*/ 0 60000 65536"/>
                <a:gd name="T7" fmla="*/ 0 60000 65536"/>
                <a:gd name="T8" fmla="*/ 0 60000 65536"/>
              </a:gdLst>
              <a:ahLst/>
              <a:cxnLst>
                <a:cxn ang="T6">
                  <a:pos x="T0" y="T1"/>
                </a:cxn>
                <a:cxn ang="T7">
                  <a:pos x="T2" y="T3"/>
                </a:cxn>
                <a:cxn ang="T8">
                  <a:pos x="T4" y="T5"/>
                </a:cxn>
              </a:cxnLst>
              <a:rect l="0" t="0" r="r" b="b"/>
              <a:pathLst>
                <a:path w="117" h="347">
                  <a:moveTo>
                    <a:pt x="0" y="0"/>
                  </a:moveTo>
                  <a:lnTo>
                    <a:pt x="0" y="347"/>
                  </a:lnTo>
                  <a:lnTo>
                    <a:pt x="117" y="347"/>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05" name="Freeform 262"/>
            <p:cNvSpPr>
              <a:spLocks noChangeAspect="1"/>
            </p:cNvSpPr>
            <p:nvPr/>
          </p:nvSpPr>
          <p:spPr bwMode="auto">
            <a:xfrm>
              <a:off x="1714307" y="3400420"/>
              <a:ext cx="71438" cy="267068"/>
            </a:xfrm>
            <a:custGeom>
              <a:avLst/>
              <a:gdLst>
                <a:gd name="T0" fmla="*/ 0 w 77"/>
                <a:gd name="T1" fmla="*/ 2147483647 h 315"/>
                <a:gd name="T2" fmla="*/ 0 w 77"/>
                <a:gd name="T3" fmla="*/ 0 h 315"/>
                <a:gd name="T4" fmla="*/ 2147483647 w 77"/>
                <a:gd name="T5" fmla="*/ 0 h 315"/>
                <a:gd name="T6" fmla="*/ 0 60000 65536"/>
                <a:gd name="T7" fmla="*/ 0 60000 65536"/>
                <a:gd name="T8" fmla="*/ 0 60000 65536"/>
              </a:gdLst>
              <a:ahLst/>
              <a:cxnLst>
                <a:cxn ang="T6">
                  <a:pos x="T0" y="T1"/>
                </a:cxn>
                <a:cxn ang="T7">
                  <a:pos x="T2" y="T3"/>
                </a:cxn>
                <a:cxn ang="T8">
                  <a:pos x="T4" y="T5"/>
                </a:cxn>
              </a:cxnLst>
              <a:rect l="0" t="0" r="r" b="b"/>
              <a:pathLst>
                <a:path w="77" h="315">
                  <a:moveTo>
                    <a:pt x="0" y="315"/>
                  </a:moveTo>
                  <a:lnTo>
                    <a:pt x="0" y="0"/>
                  </a:lnTo>
                  <a:lnTo>
                    <a:pt x="77"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06" name="Freeform 264"/>
            <p:cNvSpPr>
              <a:spLocks noChangeAspect="1"/>
            </p:cNvSpPr>
            <p:nvPr/>
          </p:nvSpPr>
          <p:spPr bwMode="auto">
            <a:xfrm>
              <a:off x="1714307" y="3673604"/>
              <a:ext cx="209551" cy="267068"/>
            </a:xfrm>
            <a:custGeom>
              <a:avLst/>
              <a:gdLst>
                <a:gd name="T0" fmla="*/ 0 w 228"/>
                <a:gd name="T1" fmla="*/ 0 h 317"/>
                <a:gd name="T2" fmla="*/ 0 w 228"/>
                <a:gd name="T3" fmla="*/ 2147483647 h 317"/>
                <a:gd name="T4" fmla="*/ 2147483647 w 228"/>
                <a:gd name="T5" fmla="*/ 2147483647 h 317"/>
                <a:gd name="T6" fmla="*/ 0 60000 65536"/>
                <a:gd name="T7" fmla="*/ 0 60000 65536"/>
                <a:gd name="T8" fmla="*/ 0 60000 65536"/>
              </a:gdLst>
              <a:ahLst/>
              <a:cxnLst>
                <a:cxn ang="T6">
                  <a:pos x="T0" y="T1"/>
                </a:cxn>
                <a:cxn ang="T7">
                  <a:pos x="T2" y="T3"/>
                </a:cxn>
                <a:cxn ang="T8">
                  <a:pos x="T4" y="T5"/>
                </a:cxn>
              </a:cxnLst>
              <a:rect l="0" t="0" r="r" b="b"/>
              <a:pathLst>
                <a:path w="228" h="317">
                  <a:moveTo>
                    <a:pt x="0" y="0"/>
                  </a:moveTo>
                  <a:lnTo>
                    <a:pt x="0" y="317"/>
                  </a:lnTo>
                  <a:lnTo>
                    <a:pt x="228" y="317"/>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07" name="Freeform 265"/>
            <p:cNvSpPr>
              <a:spLocks noChangeAspect="1"/>
            </p:cNvSpPr>
            <p:nvPr/>
          </p:nvSpPr>
          <p:spPr bwMode="auto">
            <a:xfrm>
              <a:off x="1357118" y="3669527"/>
              <a:ext cx="357189" cy="224256"/>
            </a:xfrm>
            <a:custGeom>
              <a:avLst/>
              <a:gdLst>
                <a:gd name="T0" fmla="*/ 0 w 391"/>
                <a:gd name="T1" fmla="*/ 2147483647 h 264"/>
                <a:gd name="T2" fmla="*/ 0 w 391"/>
                <a:gd name="T3" fmla="*/ 0 h 264"/>
                <a:gd name="T4" fmla="*/ 2147483647 w 391"/>
                <a:gd name="T5" fmla="*/ 0 h 264"/>
                <a:gd name="T6" fmla="*/ 0 60000 65536"/>
                <a:gd name="T7" fmla="*/ 0 60000 65536"/>
                <a:gd name="T8" fmla="*/ 0 60000 65536"/>
              </a:gdLst>
              <a:ahLst/>
              <a:cxnLst>
                <a:cxn ang="T6">
                  <a:pos x="T0" y="T1"/>
                </a:cxn>
                <a:cxn ang="T7">
                  <a:pos x="T2" y="T3"/>
                </a:cxn>
                <a:cxn ang="T8">
                  <a:pos x="T4" y="T5"/>
                </a:cxn>
              </a:cxnLst>
              <a:rect l="0" t="0" r="r" b="b"/>
              <a:pathLst>
                <a:path w="391" h="264">
                  <a:moveTo>
                    <a:pt x="0" y="264"/>
                  </a:moveTo>
                  <a:lnTo>
                    <a:pt x="0" y="0"/>
                  </a:lnTo>
                  <a:lnTo>
                    <a:pt x="391"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08" name="Freeform 267"/>
            <p:cNvSpPr>
              <a:spLocks noChangeAspect="1"/>
            </p:cNvSpPr>
            <p:nvPr/>
          </p:nvSpPr>
          <p:spPr bwMode="auto">
            <a:xfrm>
              <a:off x="1357118" y="3897860"/>
              <a:ext cx="442914" cy="226294"/>
            </a:xfrm>
            <a:custGeom>
              <a:avLst/>
              <a:gdLst>
                <a:gd name="T0" fmla="*/ 0 w 484"/>
                <a:gd name="T1" fmla="*/ 0 h 266"/>
                <a:gd name="T2" fmla="*/ 0 w 484"/>
                <a:gd name="T3" fmla="*/ 2147483647 h 266"/>
                <a:gd name="T4" fmla="*/ 2147483647 w 484"/>
                <a:gd name="T5" fmla="*/ 2147483647 h 266"/>
                <a:gd name="T6" fmla="*/ 0 60000 65536"/>
                <a:gd name="T7" fmla="*/ 0 60000 65536"/>
                <a:gd name="T8" fmla="*/ 0 60000 65536"/>
              </a:gdLst>
              <a:ahLst/>
              <a:cxnLst>
                <a:cxn ang="T6">
                  <a:pos x="T0" y="T1"/>
                </a:cxn>
                <a:cxn ang="T7">
                  <a:pos x="T2" y="T3"/>
                </a:cxn>
                <a:cxn ang="T8">
                  <a:pos x="T4" y="T5"/>
                </a:cxn>
              </a:cxnLst>
              <a:rect l="0" t="0" r="r" b="b"/>
              <a:pathLst>
                <a:path w="484" h="266">
                  <a:moveTo>
                    <a:pt x="0" y="0"/>
                  </a:moveTo>
                  <a:lnTo>
                    <a:pt x="0" y="266"/>
                  </a:lnTo>
                  <a:lnTo>
                    <a:pt x="484" y="266"/>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09" name="Freeform 268"/>
            <p:cNvSpPr>
              <a:spLocks noChangeAspect="1"/>
            </p:cNvSpPr>
            <p:nvPr/>
          </p:nvSpPr>
          <p:spPr bwMode="auto">
            <a:xfrm>
              <a:off x="1160267" y="3895821"/>
              <a:ext cx="196851" cy="173288"/>
            </a:xfrm>
            <a:custGeom>
              <a:avLst/>
              <a:gdLst>
                <a:gd name="T0" fmla="*/ 0 w 216"/>
                <a:gd name="T1" fmla="*/ 2147483647 h 203"/>
                <a:gd name="T2" fmla="*/ 0 w 216"/>
                <a:gd name="T3" fmla="*/ 0 h 203"/>
                <a:gd name="T4" fmla="*/ 2147483647 w 216"/>
                <a:gd name="T5" fmla="*/ 0 h 203"/>
                <a:gd name="T6" fmla="*/ 0 60000 65536"/>
                <a:gd name="T7" fmla="*/ 0 60000 65536"/>
                <a:gd name="T8" fmla="*/ 0 60000 65536"/>
              </a:gdLst>
              <a:ahLst/>
              <a:cxnLst>
                <a:cxn ang="T6">
                  <a:pos x="T0" y="T1"/>
                </a:cxn>
                <a:cxn ang="T7">
                  <a:pos x="T2" y="T3"/>
                </a:cxn>
                <a:cxn ang="T8">
                  <a:pos x="T4" y="T5"/>
                </a:cxn>
              </a:cxnLst>
              <a:rect l="0" t="0" r="r" b="b"/>
              <a:pathLst>
                <a:path w="216" h="203">
                  <a:moveTo>
                    <a:pt x="0" y="203"/>
                  </a:moveTo>
                  <a:lnTo>
                    <a:pt x="0" y="0"/>
                  </a:lnTo>
                  <a:lnTo>
                    <a:pt x="216"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10" name="Freeform 270"/>
            <p:cNvSpPr>
              <a:spLocks noChangeAspect="1"/>
            </p:cNvSpPr>
            <p:nvPr/>
          </p:nvSpPr>
          <p:spPr bwMode="auto">
            <a:xfrm>
              <a:off x="1160267" y="4073187"/>
              <a:ext cx="725491" cy="173288"/>
            </a:xfrm>
            <a:custGeom>
              <a:avLst/>
              <a:gdLst>
                <a:gd name="T0" fmla="*/ 0 w 792"/>
                <a:gd name="T1" fmla="*/ 0 h 204"/>
                <a:gd name="T2" fmla="*/ 0 w 792"/>
                <a:gd name="T3" fmla="*/ 2147483647 h 204"/>
                <a:gd name="T4" fmla="*/ 2147483647 w 792"/>
                <a:gd name="T5" fmla="*/ 2147483647 h 204"/>
                <a:gd name="T6" fmla="*/ 0 60000 65536"/>
                <a:gd name="T7" fmla="*/ 0 60000 65536"/>
                <a:gd name="T8" fmla="*/ 0 60000 65536"/>
              </a:gdLst>
              <a:ahLst/>
              <a:cxnLst>
                <a:cxn ang="T6">
                  <a:pos x="T0" y="T1"/>
                </a:cxn>
                <a:cxn ang="T7">
                  <a:pos x="T2" y="T3"/>
                </a:cxn>
                <a:cxn ang="T8">
                  <a:pos x="T4" y="T5"/>
                </a:cxn>
              </a:cxnLst>
              <a:rect l="0" t="0" r="r" b="b"/>
              <a:pathLst>
                <a:path w="792" h="204">
                  <a:moveTo>
                    <a:pt x="0" y="0"/>
                  </a:moveTo>
                  <a:lnTo>
                    <a:pt x="0" y="204"/>
                  </a:lnTo>
                  <a:lnTo>
                    <a:pt x="792" y="204"/>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11" name="Freeform 271"/>
            <p:cNvSpPr>
              <a:spLocks noChangeAspect="1"/>
            </p:cNvSpPr>
            <p:nvPr/>
          </p:nvSpPr>
          <p:spPr bwMode="auto">
            <a:xfrm>
              <a:off x="1141217" y="4069110"/>
              <a:ext cx="19050" cy="146786"/>
            </a:xfrm>
            <a:custGeom>
              <a:avLst/>
              <a:gdLst>
                <a:gd name="T0" fmla="*/ 0 w 20"/>
                <a:gd name="T1" fmla="*/ 2147483647 h 172"/>
                <a:gd name="T2" fmla="*/ 0 w 20"/>
                <a:gd name="T3" fmla="*/ 0 h 172"/>
                <a:gd name="T4" fmla="*/ 2147483647 w 20"/>
                <a:gd name="T5" fmla="*/ 0 h 172"/>
                <a:gd name="T6" fmla="*/ 0 60000 65536"/>
                <a:gd name="T7" fmla="*/ 0 60000 65536"/>
                <a:gd name="T8" fmla="*/ 0 60000 65536"/>
              </a:gdLst>
              <a:ahLst/>
              <a:cxnLst>
                <a:cxn ang="T6">
                  <a:pos x="T0" y="T1"/>
                </a:cxn>
                <a:cxn ang="T7">
                  <a:pos x="T2" y="T3"/>
                </a:cxn>
                <a:cxn ang="T8">
                  <a:pos x="T4" y="T5"/>
                </a:cxn>
              </a:cxnLst>
              <a:rect l="0" t="0" r="r" b="b"/>
              <a:pathLst>
                <a:path w="20" h="172">
                  <a:moveTo>
                    <a:pt x="0" y="172"/>
                  </a:moveTo>
                  <a:lnTo>
                    <a:pt x="0" y="0"/>
                  </a:lnTo>
                  <a:lnTo>
                    <a:pt x="20"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12" name="Freeform 273"/>
            <p:cNvSpPr>
              <a:spLocks noChangeAspect="1"/>
            </p:cNvSpPr>
            <p:nvPr/>
          </p:nvSpPr>
          <p:spPr bwMode="auto">
            <a:xfrm>
              <a:off x="1141217" y="4222011"/>
              <a:ext cx="319089" cy="144747"/>
            </a:xfrm>
            <a:custGeom>
              <a:avLst/>
              <a:gdLst>
                <a:gd name="T0" fmla="*/ 0 w 348"/>
                <a:gd name="T1" fmla="*/ 0 h 173"/>
                <a:gd name="T2" fmla="*/ 0 w 348"/>
                <a:gd name="T3" fmla="*/ 2147483647 h 173"/>
                <a:gd name="T4" fmla="*/ 2147483647 w 348"/>
                <a:gd name="T5" fmla="*/ 2147483647 h 173"/>
                <a:gd name="T6" fmla="*/ 0 60000 65536"/>
                <a:gd name="T7" fmla="*/ 0 60000 65536"/>
                <a:gd name="T8" fmla="*/ 0 60000 65536"/>
              </a:gdLst>
              <a:ahLst/>
              <a:cxnLst>
                <a:cxn ang="T6">
                  <a:pos x="T0" y="T1"/>
                </a:cxn>
                <a:cxn ang="T7">
                  <a:pos x="T2" y="T3"/>
                </a:cxn>
                <a:cxn ang="T8">
                  <a:pos x="T4" y="T5"/>
                </a:cxn>
              </a:cxnLst>
              <a:rect l="0" t="0" r="r" b="b"/>
              <a:pathLst>
                <a:path w="348" h="173">
                  <a:moveTo>
                    <a:pt x="0" y="0"/>
                  </a:moveTo>
                  <a:lnTo>
                    <a:pt x="0" y="173"/>
                  </a:lnTo>
                  <a:lnTo>
                    <a:pt x="348" y="173"/>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13" name="Freeform 274"/>
            <p:cNvSpPr>
              <a:spLocks noChangeAspect="1"/>
            </p:cNvSpPr>
            <p:nvPr/>
          </p:nvSpPr>
          <p:spPr bwMode="auto">
            <a:xfrm>
              <a:off x="1060254" y="4217934"/>
              <a:ext cx="80963" cy="177366"/>
            </a:xfrm>
            <a:custGeom>
              <a:avLst/>
              <a:gdLst>
                <a:gd name="T0" fmla="*/ 0 w 88"/>
                <a:gd name="T1" fmla="*/ 2147483647 h 210"/>
                <a:gd name="T2" fmla="*/ 0 w 88"/>
                <a:gd name="T3" fmla="*/ 0 h 210"/>
                <a:gd name="T4" fmla="*/ 2147483647 w 88"/>
                <a:gd name="T5" fmla="*/ 0 h 210"/>
                <a:gd name="T6" fmla="*/ 0 60000 65536"/>
                <a:gd name="T7" fmla="*/ 0 60000 65536"/>
                <a:gd name="T8" fmla="*/ 0 60000 65536"/>
              </a:gdLst>
              <a:ahLst/>
              <a:cxnLst>
                <a:cxn ang="T6">
                  <a:pos x="T0" y="T1"/>
                </a:cxn>
                <a:cxn ang="T7">
                  <a:pos x="T2" y="T3"/>
                </a:cxn>
                <a:cxn ang="T8">
                  <a:pos x="T4" y="T5"/>
                </a:cxn>
              </a:cxnLst>
              <a:rect l="0" t="0" r="r" b="b"/>
              <a:pathLst>
                <a:path w="88" h="210">
                  <a:moveTo>
                    <a:pt x="0" y="210"/>
                  </a:moveTo>
                  <a:lnTo>
                    <a:pt x="0" y="0"/>
                  </a:lnTo>
                  <a:lnTo>
                    <a:pt x="88"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14" name="Freeform 276"/>
            <p:cNvSpPr>
              <a:spLocks noChangeAspect="1"/>
            </p:cNvSpPr>
            <p:nvPr/>
          </p:nvSpPr>
          <p:spPr bwMode="auto">
            <a:xfrm>
              <a:off x="1079304" y="4489079"/>
              <a:ext cx="1219205" cy="89702"/>
            </a:xfrm>
            <a:custGeom>
              <a:avLst/>
              <a:gdLst>
                <a:gd name="T0" fmla="*/ 0 w 1330"/>
                <a:gd name="T1" fmla="*/ 2147483647 h 105"/>
                <a:gd name="T2" fmla="*/ 0 w 1330"/>
                <a:gd name="T3" fmla="*/ 0 h 105"/>
                <a:gd name="T4" fmla="*/ 2147483647 w 1330"/>
                <a:gd name="T5" fmla="*/ 0 h 105"/>
                <a:gd name="T6" fmla="*/ 0 60000 65536"/>
                <a:gd name="T7" fmla="*/ 0 60000 65536"/>
                <a:gd name="T8" fmla="*/ 0 60000 65536"/>
              </a:gdLst>
              <a:ahLst/>
              <a:cxnLst>
                <a:cxn ang="T6">
                  <a:pos x="T0" y="T1"/>
                </a:cxn>
                <a:cxn ang="T7">
                  <a:pos x="T2" y="T3"/>
                </a:cxn>
                <a:cxn ang="T8">
                  <a:pos x="T4" y="T5"/>
                </a:cxn>
              </a:cxnLst>
              <a:rect l="0" t="0" r="r" b="b"/>
              <a:pathLst>
                <a:path w="1330" h="105">
                  <a:moveTo>
                    <a:pt x="0" y="105"/>
                  </a:moveTo>
                  <a:lnTo>
                    <a:pt x="0" y="0"/>
                  </a:lnTo>
                  <a:lnTo>
                    <a:pt x="1330"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15" name="Freeform 278"/>
            <p:cNvSpPr>
              <a:spLocks noChangeAspect="1"/>
            </p:cNvSpPr>
            <p:nvPr/>
          </p:nvSpPr>
          <p:spPr bwMode="auto">
            <a:xfrm>
              <a:off x="1217417" y="4611401"/>
              <a:ext cx="665165" cy="59122"/>
            </a:xfrm>
            <a:custGeom>
              <a:avLst/>
              <a:gdLst>
                <a:gd name="T0" fmla="*/ 0 w 726"/>
                <a:gd name="T1" fmla="*/ 2147483647 h 69"/>
                <a:gd name="T2" fmla="*/ 0 w 726"/>
                <a:gd name="T3" fmla="*/ 0 h 69"/>
                <a:gd name="T4" fmla="*/ 2147483647 w 726"/>
                <a:gd name="T5" fmla="*/ 0 h 69"/>
                <a:gd name="T6" fmla="*/ 0 60000 65536"/>
                <a:gd name="T7" fmla="*/ 0 60000 65536"/>
                <a:gd name="T8" fmla="*/ 0 60000 65536"/>
              </a:gdLst>
              <a:ahLst/>
              <a:cxnLst>
                <a:cxn ang="T6">
                  <a:pos x="T0" y="T1"/>
                </a:cxn>
                <a:cxn ang="T7">
                  <a:pos x="T2" y="T3"/>
                </a:cxn>
                <a:cxn ang="T8">
                  <a:pos x="T4" y="T5"/>
                </a:cxn>
              </a:cxnLst>
              <a:rect l="0" t="0" r="r" b="b"/>
              <a:pathLst>
                <a:path w="726" h="69">
                  <a:moveTo>
                    <a:pt x="0" y="69"/>
                  </a:moveTo>
                  <a:lnTo>
                    <a:pt x="0" y="0"/>
                  </a:lnTo>
                  <a:lnTo>
                    <a:pt x="726"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16" name="Freeform 280"/>
            <p:cNvSpPr>
              <a:spLocks noChangeAspect="1"/>
            </p:cNvSpPr>
            <p:nvPr/>
          </p:nvSpPr>
          <p:spPr bwMode="auto">
            <a:xfrm>
              <a:off x="1217417" y="4674600"/>
              <a:ext cx="1519244" cy="57083"/>
            </a:xfrm>
            <a:custGeom>
              <a:avLst/>
              <a:gdLst>
                <a:gd name="T0" fmla="*/ 0 w 1658"/>
                <a:gd name="T1" fmla="*/ 0 h 69"/>
                <a:gd name="T2" fmla="*/ 0 w 1658"/>
                <a:gd name="T3" fmla="*/ 2147483647 h 69"/>
                <a:gd name="T4" fmla="*/ 2147483647 w 1658"/>
                <a:gd name="T5" fmla="*/ 2147483647 h 69"/>
                <a:gd name="T6" fmla="*/ 0 60000 65536"/>
                <a:gd name="T7" fmla="*/ 0 60000 65536"/>
                <a:gd name="T8" fmla="*/ 0 60000 65536"/>
              </a:gdLst>
              <a:ahLst/>
              <a:cxnLst>
                <a:cxn ang="T6">
                  <a:pos x="T0" y="T1"/>
                </a:cxn>
                <a:cxn ang="T7">
                  <a:pos x="T2" y="T3"/>
                </a:cxn>
                <a:cxn ang="T8">
                  <a:pos x="T4" y="T5"/>
                </a:cxn>
              </a:cxnLst>
              <a:rect l="0" t="0" r="r" b="b"/>
              <a:pathLst>
                <a:path w="1658" h="69">
                  <a:moveTo>
                    <a:pt x="0" y="0"/>
                  </a:moveTo>
                  <a:lnTo>
                    <a:pt x="0" y="69"/>
                  </a:lnTo>
                  <a:lnTo>
                    <a:pt x="1658" y="6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17" name="Freeform 281"/>
            <p:cNvSpPr>
              <a:spLocks noChangeAspect="1"/>
            </p:cNvSpPr>
            <p:nvPr/>
          </p:nvSpPr>
          <p:spPr bwMode="auto">
            <a:xfrm>
              <a:off x="1079304" y="4582859"/>
              <a:ext cx="138113" cy="89702"/>
            </a:xfrm>
            <a:custGeom>
              <a:avLst/>
              <a:gdLst>
                <a:gd name="T0" fmla="*/ 0 w 151"/>
                <a:gd name="T1" fmla="*/ 0 h 105"/>
                <a:gd name="T2" fmla="*/ 0 w 151"/>
                <a:gd name="T3" fmla="*/ 2147483647 h 105"/>
                <a:gd name="T4" fmla="*/ 2147483647 w 151"/>
                <a:gd name="T5" fmla="*/ 2147483647 h 105"/>
                <a:gd name="T6" fmla="*/ 0 60000 65536"/>
                <a:gd name="T7" fmla="*/ 0 60000 65536"/>
                <a:gd name="T8" fmla="*/ 0 60000 65536"/>
              </a:gdLst>
              <a:ahLst/>
              <a:cxnLst>
                <a:cxn ang="T6">
                  <a:pos x="T0" y="T1"/>
                </a:cxn>
                <a:cxn ang="T7">
                  <a:pos x="T2" y="T3"/>
                </a:cxn>
                <a:cxn ang="T8">
                  <a:pos x="T4" y="T5"/>
                </a:cxn>
              </a:cxnLst>
              <a:rect l="0" t="0" r="r" b="b"/>
              <a:pathLst>
                <a:path w="151" h="105">
                  <a:moveTo>
                    <a:pt x="0" y="0"/>
                  </a:moveTo>
                  <a:lnTo>
                    <a:pt x="0" y="105"/>
                  </a:lnTo>
                  <a:lnTo>
                    <a:pt x="151" y="105"/>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18" name="Freeform 282"/>
            <p:cNvSpPr>
              <a:spLocks noChangeAspect="1"/>
            </p:cNvSpPr>
            <p:nvPr/>
          </p:nvSpPr>
          <p:spPr bwMode="auto">
            <a:xfrm>
              <a:off x="1060254" y="4401416"/>
              <a:ext cx="19050" cy="179405"/>
            </a:xfrm>
            <a:custGeom>
              <a:avLst/>
              <a:gdLst>
                <a:gd name="T0" fmla="*/ 0 w 21"/>
                <a:gd name="T1" fmla="*/ 0 h 212"/>
                <a:gd name="T2" fmla="*/ 0 w 21"/>
                <a:gd name="T3" fmla="*/ 2147483647 h 212"/>
                <a:gd name="T4" fmla="*/ 2147483647 w 21"/>
                <a:gd name="T5" fmla="*/ 2147483647 h 212"/>
                <a:gd name="T6" fmla="*/ 0 60000 65536"/>
                <a:gd name="T7" fmla="*/ 0 60000 65536"/>
                <a:gd name="T8" fmla="*/ 0 60000 65536"/>
              </a:gdLst>
              <a:ahLst/>
              <a:cxnLst>
                <a:cxn ang="T6">
                  <a:pos x="T0" y="T1"/>
                </a:cxn>
                <a:cxn ang="T7">
                  <a:pos x="T2" y="T3"/>
                </a:cxn>
                <a:cxn ang="T8">
                  <a:pos x="T4" y="T5"/>
                </a:cxn>
              </a:cxnLst>
              <a:rect l="0" t="0" r="r" b="b"/>
              <a:pathLst>
                <a:path w="21" h="212">
                  <a:moveTo>
                    <a:pt x="0" y="0"/>
                  </a:moveTo>
                  <a:lnTo>
                    <a:pt x="0" y="212"/>
                  </a:lnTo>
                  <a:lnTo>
                    <a:pt x="21" y="212"/>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19" name="Freeform 283"/>
            <p:cNvSpPr>
              <a:spLocks noChangeAspect="1"/>
            </p:cNvSpPr>
            <p:nvPr/>
          </p:nvSpPr>
          <p:spPr bwMode="auto">
            <a:xfrm>
              <a:off x="958654" y="4399377"/>
              <a:ext cx="101600" cy="224256"/>
            </a:xfrm>
            <a:custGeom>
              <a:avLst/>
              <a:gdLst>
                <a:gd name="T0" fmla="*/ 0 w 111"/>
                <a:gd name="T1" fmla="*/ 2147483647 h 266"/>
                <a:gd name="T2" fmla="*/ 0 w 111"/>
                <a:gd name="T3" fmla="*/ 0 h 266"/>
                <a:gd name="T4" fmla="*/ 2147483647 w 111"/>
                <a:gd name="T5" fmla="*/ 0 h 266"/>
                <a:gd name="T6" fmla="*/ 0 60000 65536"/>
                <a:gd name="T7" fmla="*/ 0 60000 65536"/>
                <a:gd name="T8" fmla="*/ 0 60000 65536"/>
              </a:gdLst>
              <a:ahLst/>
              <a:cxnLst>
                <a:cxn ang="T6">
                  <a:pos x="T0" y="T1"/>
                </a:cxn>
                <a:cxn ang="T7">
                  <a:pos x="T2" y="T3"/>
                </a:cxn>
                <a:cxn ang="T8">
                  <a:pos x="T4" y="T5"/>
                </a:cxn>
              </a:cxnLst>
              <a:rect l="0" t="0" r="r" b="b"/>
              <a:pathLst>
                <a:path w="111" h="266">
                  <a:moveTo>
                    <a:pt x="0" y="266"/>
                  </a:moveTo>
                  <a:lnTo>
                    <a:pt x="0" y="0"/>
                  </a:lnTo>
                  <a:lnTo>
                    <a:pt x="111"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20" name="Rectangle 284"/>
            <p:cNvSpPr>
              <a:spLocks noChangeAspect="1" noChangeArrowheads="1"/>
            </p:cNvSpPr>
            <p:nvPr/>
          </p:nvSpPr>
          <p:spPr bwMode="auto">
            <a:xfrm>
              <a:off x="2223897" y="4794883"/>
              <a:ext cx="121187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Callochromis macrops </a:t>
              </a:r>
              <a:r>
                <a:rPr lang="en-US" altLang="ja-JP" sz="700" b="1">
                  <a:cs typeface="Arial" charset="0"/>
                </a:rPr>
                <a:t>T (II)</a:t>
              </a:r>
            </a:p>
          </p:txBody>
        </p:sp>
        <p:sp>
          <p:nvSpPr>
            <p:cNvPr id="13521" name="Freeform 285"/>
            <p:cNvSpPr>
              <a:spLocks noChangeAspect="1"/>
            </p:cNvSpPr>
            <p:nvPr/>
          </p:nvSpPr>
          <p:spPr bwMode="auto">
            <a:xfrm>
              <a:off x="958654" y="4629749"/>
              <a:ext cx="1260481" cy="224256"/>
            </a:xfrm>
            <a:custGeom>
              <a:avLst/>
              <a:gdLst>
                <a:gd name="T0" fmla="*/ 0 w 1377"/>
                <a:gd name="T1" fmla="*/ 0 h 267"/>
                <a:gd name="T2" fmla="*/ 0 w 1377"/>
                <a:gd name="T3" fmla="*/ 2147483647 h 267"/>
                <a:gd name="T4" fmla="*/ 2147483647 w 1377"/>
                <a:gd name="T5" fmla="*/ 2147483647 h 267"/>
                <a:gd name="T6" fmla="*/ 0 60000 65536"/>
                <a:gd name="T7" fmla="*/ 0 60000 65536"/>
                <a:gd name="T8" fmla="*/ 0 60000 65536"/>
              </a:gdLst>
              <a:ahLst/>
              <a:cxnLst>
                <a:cxn ang="T6">
                  <a:pos x="T0" y="T1"/>
                </a:cxn>
                <a:cxn ang="T7">
                  <a:pos x="T2" y="T3"/>
                </a:cxn>
                <a:cxn ang="T8">
                  <a:pos x="T4" y="T5"/>
                </a:cxn>
              </a:cxnLst>
              <a:rect l="0" t="0" r="r" b="b"/>
              <a:pathLst>
                <a:path w="1377" h="267">
                  <a:moveTo>
                    <a:pt x="0" y="0"/>
                  </a:moveTo>
                  <a:lnTo>
                    <a:pt x="0" y="267"/>
                  </a:lnTo>
                  <a:lnTo>
                    <a:pt x="1377" y="267"/>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22" name="Freeform 286"/>
            <p:cNvSpPr>
              <a:spLocks noChangeAspect="1"/>
            </p:cNvSpPr>
            <p:nvPr/>
          </p:nvSpPr>
          <p:spPr bwMode="auto">
            <a:xfrm>
              <a:off x="591940" y="4625671"/>
              <a:ext cx="366714" cy="173288"/>
            </a:xfrm>
            <a:custGeom>
              <a:avLst/>
              <a:gdLst>
                <a:gd name="T0" fmla="*/ 0 w 401"/>
                <a:gd name="T1" fmla="*/ 2147483647 h 204"/>
                <a:gd name="T2" fmla="*/ 0 w 401"/>
                <a:gd name="T3" fmla="*/ 0 h 204"/>
                <a:gd name="T4" fmla="*/ 2147483647 w 401"/>
                <a:gd name="T5" fmla="*/ 0 h 204"/>
                <a:gd name="T6" fmla="*/ 0 60000 65536"/>
                <a:gd name="T7" fmla="*/ 0 60000 65536"/>
                <a:gd name="T8" fmla="*/ 0 60000 65536"/>
              </a:gdLst>
              <a:ahLst/>
              <a:cxnLst>
                <a:cxn ang="T6">
                  <a:pos x="T0" y="T1"/>
                </a:cxn>
                <a:cxn ang="T7">
                  <a:pos x="T2" y="T3"/>
                </a:cxn>
                <a:cxn ang="T8">
                  <a:pos x="T4" y="T5"/>
                </a:cxn>
              </a:cxnLst>
              <a:rect l="0" t="0" r="r" b="b"/>
              <a:pathLst>
                <a:path w="401" h="204">
                  <a:moveTo>
                    <a:pt x="0" y="204"/>
                  </a:moveTo>
                  <a:lnTo>
                    <a:pt x="0" y="0"/>
                  </a:lnTo>
                  <a:lnTo>
                    <a:pt x="401"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23" name="Freeform 288"/>
            <p:cNvSpPr>
              <a:spLocks noChangeAspect="1"/>
            </p:cNvSpPr>
            <p:nvPr/>
          </p:nvSpPr>
          <p:spPr bwMode="auto">
            <a:xfrm>
              <a:off x="591940" y="4803037"/>
              <a:ext cx="1333506" cy="173288"/>
            </a:xfrm>
            <a:custGeom>
              <a:avLst/>
              <a:gdLst>
                <a:gd name="T0" fmla="*/ 0 w 1457"/>
                <a:gd name="T1" fmla="*/ 0 h 204"/>
                <a:gd name="T2" fmla="*/ 0 w 1457"/>
                <a:gd name="T3" fmla="*/ 2147483647 h 204"/>
                <a:gd name="T4" fmla="*/ 2147483647 w 1457"/>
                <a:gd name="T5" fmla="*/ 2147483647 h 204"/>
                <a:gd name="T6" fmla="*/ 0 60000 65536"/>
                <a:gd name="T7" fmla="*/ 0 60000 65536"/>
                <a:gd name="T8" fmla="*/ 0 60000 65536"/>
              </a:gdLst>
              <a:ahLst/>
              <a:cxnLst>
                <a:cxn ang="T6">
                  <a:pos x="T0" y="T1"/>
                </a:cxn>
                <a:cxn ang="T7">
                  <a:pos x="T2" y="T3"/>
                </a:cxn>
                <a:cxn ang="T8">
                  <a:pos x="T4" y="T5"/>
                </a:cxn>
              </a:cxnLst>
              <a:rect l="0" t="0" r="r" b="b"/>
              <a:pathLst>
                <a:path w="1457" h="204">
                  <a:moveTo>
                    <a:pt x="0" y="0"/>
                  </a:moveTo>
                  <a:lnTo>
                    <a:pt x="0" y="204"/>
                  </a:lnTo>
                  <a:lnTo>
                    <a:pt x="1457" y="204"/>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24" name="Freeform 289"/>
            <p:cNvSpPr>
              <a:spLocks noChangeAspect="1"/>
            </p:cNvSpPr>
            <p:nvPr/>
          </p:nvSpPr>
          <p:spPr bwMode="auto">
            <a:xfrm>
              <a:off x="539552" y="4803037"/>
              <a:ext cx="52388" cy="144747"/>
            </a:xfrm>
            <a:custGeom>
              <a:avLst/>
              <a:gdLst>
                <a:gd name="T0" fmla="*/ 0 w 57"/>
                <a:gd name="T1" fmla="*/ 2147483647 h 172"/>
                <a:gd name="T2" fmla="*/ 0 w 57"/>
                <a:gd name="T3" fmla="*/ 0 h 172"/>
                <a:gd name="T4" fmla="*/ 2147483647 w 57"/>
                <a:gd name="T5" fmla="*/ 0 h 172"/>
                <a:gd name="T6" fmla="*/ 0 60000 65536"/>
                <a:gd name="T7" fmla="*/ 0 60000 65536"/>
                <a:gd name="T8" fmla="*/ 0 60000 65536"/>
              </a:gdLst>
              <a:ahLst/>
              <a:cxnLst>
                <a:cxn ang="T6">
                  <a:pos x="T0" y="T1"/>
                </a:cxn>
                <a:cxn ang="T7">
                  <a:pos x="T2" y="T3"/>
                </a:cxn>
                <a:cxn ang="T8">
                  <a:pos x="T4" y="T5"/>
                </a:cxn>
              </a:cxnLst>
              <a:rect l="0" t="0" r="r" b="b"/>
              <a:pathLst>
                <a:path w="57" h="172">
                  <a:moveTo>
                    <a:pt x="0" y="172"/>
                  </a:moveTo>
                  <a:lnTo>
                    <a:pt x="0" y="0"/>
                  </a:lnTo>
                  <a:lnTo>
                    <a:pt x="57"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25" name="Freeform 291"/>
            <p:cNvSpPr>
              <a:spLocks noChangeAspect="1"/>
            </p:cNvSpPr>
            <p:nvPr/>
          </p:nvSpPr>
          <p:spPr bwMode="auto">
            <a:xfrm>
              <a:off x="539552" y="4951861"/>
              <a:ext cx="2197110" cy="146786"/>
            </a:xfrm>
            <a:custGeom>
              <a:avLst/>
              <a:gdLst>
                <a:gd name="T0" fmla="*/ 0 w 2400"/>
                <a:gd name="T1" fmla="*/ 0 h 173"/>
                <a:gd name="T2" fmla="*/ 0 w 2400"/>
                <a:gd name="T3" fmla="*/ 2147483647 h 173"/>
                <a:gd name="T4" fmla="*/ 2147483647 w 2400"/>
                <a:gd name="T5" fmla="*/ 2147483647 h 173"/>
                <a:gd name="T6" fmla="*/ 0 60000 65536"/>
                <a:gd name="T7" fmla="*/ 0 60000 65536"/>
                <a:gd name="T8" fmla="*/ 0 60000 65536"/>
              </a:gdLst>
              <a:ahLst/>
              <a:cxnLst>
                <a:cxn ang="T6">
                  <a:pos x="T0" y="T1"/>
                </a:cxn>
                <a:cxn ang="T7">
                  <a:pos x="T2" y="T3"/>
                </a:cxn>
                <a:cxn ang="T8">
                  <a:pos x="T4" y="T5"/>
                </a:cxn>
              </a:cxnLst>
              <a:rect l="0" t="0" r="r" b="b"/>
              <a:pathLst>
                <a:path w="2400" h="173">
                  <a:moveTo>
                    <a:pt x="0" y="0"/>
                  </a:moveTo>
                  <a:lnTo>
                    <a:pt x="0" y="173"/>
                  </a:lnTo>
                  <a:lnTo>
                    <a:pt x="2400" y="173"/>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526" name="Rectangle 292"/>
            <p:cNvSpPr>
              <a:spLocks noChangeAspect="1" noChangeArrowheads="1"/>
            </p:cNvSpPr>
            <p:nvPr/>
          </p:nvSpPr>
          <p:spPr bwMode="auto">
            <a:xfrm>
              <a:off x="825303" y="4504286"/>
              <a:ext cx="11541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800" b="1">
                  <a:solidFill>
                    <a:srgbClr val="000000"/>
                  </a:solidFill>
                  <a:cs typeface="Arial" charset="0"/>
                </a:rPr>
                <a:t>76</a:t>
              </a:r>
              <a:endParaRPr lang="en-US" altLang="ja-JP" sz="800" b="1">
                <a:cs typeface="Arial" charset="0"/>
              </a:endParaRPr>
            </a:p>
          </p:txBody>
        </p:sp>
        <p:sp>
          <p:nvSpPr>
            <p:cNvPr id="13527" name="Rectangle 293"/>
            <p:cNvSpPr>
              <a:spLocks noChangeAspect="1" noChangeArrowheads="1"/>
            </p:cNvSpPr>
            <p:nvPr/>
          </p:nvSpPr>
          <p:spPr bwMode="auto">
            <a:xfrm>
              <a:off x="1231705" y="3770124"/>
              <a:ext cx="11541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800" b="1">
                  <a:solidFill>
                    <a:srgbClr val="000000"/>
                  </a:solidFill>
                  <a:cs typeface="Arial" charset="0"/>
                </a:rPr>
                <a:t>66</a:t>
              </a:r>
              <a:endParaRPr lang="en-US" altLang="ja-JP" sz="800" b="1">
                <a:cs typeface="Arial" charset="0"/>
              </a:endParaRPr>
            </a:p>
          </p:txBody>
        </p:sp>
        <p:sp>
          <p:nvSpPr>
            <p:cNvPr id="13528" name="Rectangle 294"/>
            <p:cNvSpPr>
              <a:spLocks noChangeAspect="1" noChangeArrowheads="1"/>
            </p:cNvSpPr>
            <p:nvPr/>
          </p:nvSpPr>
          <p:spPr bwMode="auto">
            <a:xfrm>
              <a:off x="1571432" y="3539519"/>
              <a:ext cx="11541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800" b="1">
                  <a:solidFill>
                    <a:srgbClr val="000000"/>
                  </a:solidFill>
                  <a:cs typeface="Arial" charset="0"/>
                </a:rPr>
                <a:t>90</a:t>
              </a:r>
              <a:endParaRPr lang="en-US" altLang="ja-JP" sz="800" b="1">
                <a:cs typeface="Arial" charset="0"/>
              </a:endParaRPr>
            </a:p>
          </p:txBody>
        </p:sp>
        <p:sp>
          <p:nvSpPr>
            <p:cNvPr id="13529" name="Rectangle 295"/>
            <p:cNvSpPr>
              <a:spLocks noChangeAspect="1" noChangeArrowheads="1"/>
            </p:cNvSpPr>
            <p:nvPr/>
          </p:nvSpPr>
          <p:spPr bwMode="auto">
            <a:xfrm>
              <a:off x="1868295" y="2075974"/>
              <a:ext cx="11541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800" b="1">
                  <a:solidFill>
                    <a:srgbClr val="000000"/>
                  </a:solidFill>
                  <a:cs typeface="Arial" charset="0"/>
                </a:rPr>
                <a:t>72</a:t>
              </a:r>
              <a:endParaRPr lang="en-US" altLang="ja-JP" sz="800" b="1">
                <a:cs typeface="Arial" charset="0"/>
              </a:endParaRPr>
            </a:p>
          </p:txBody>
        </p:sp>
        <p:sp>
          <p:nvSpPr>
            <p:cNvPr id="13530" name="Line 296"/>
            <p:cNvSpPr>
              <a:spLocks noChangeAspect="1" noChangeShapeType="1"/>
            </p:cNvSpPr>
            <p:nvPr/>
          </p:nvSpPr>
          <p:spPr bwMode="auto">
            <a:xfrm>
              <a:off x="814191" y="5269897"/>
              <a:ext cx="447677" cy="0"/>
            </a:xfrm>
            <a:prstGeom prst="line">
              <a:avLst/>
            </a:prstGeom>
            <a:noFill/>
            <a:ln w="9525" cap="sq">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3531" name="Line 297"/>
            <p:cNvSpPr>
              <a:spLocks noChangeAspect="1" noChangeShapeType="1"/>
            </p:cNvSpPr>
            <p:nvPr/>
          </p:nvSpPr>
          <p:spPr bwMode="auto">
            <a:xfrm>
              <a:off x="814191" y="5249510"/>
              <a:ext cx="1588" cy="40774"/>
            </a:xfrm>
            <a:prstGeom prst="line">
              <a:avLst/>
            </a:prstGeom>
            <a:noFill/>
            <a:ln w="9525" cap="sq">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3532" name="Line 298"/>
            <p:cNvSpPr>
              <a:spLocks noChangeAspect="1" noChangeShapeType="1"/>
            </p:cNvSpPr>
            <p:nvPr/>
          </p:nvSpPr>
          <p:spPr bwMode="auto">
            <a:xfrm>
              <a:off x="1261868" y="5249510"/>
              <a:ext cx="0" cy="40774"/>
            </a:xfrm>
            <a:prstGeom prst="line">
              <a:avLst/>
            </a:prstGeom>
            <a:noFill/>
            <a:ln w="9525" cap="sq">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3533" name="Rectangle 299"/>
            <p:cNvSpPr>
              <a:spLocks noChangeAspect="1" noChangeArrowheads="1"/>
            </p:cNvSpPr>
            <p:nvPr/>
          </p:nvSpPr>
          <p:spPr bwMode="auto">
            <a:xfrm>
              <a:off x="912616" y="5288245"/>
              <a:ext cx="25968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800" b="1">
                  <a:solidFill>
                    <a:srgbClr val="000000"/>
                  </a:solidFill>
                  <a:cs typeface="Arial" charset="0"/>
                </a:rPr>
                <a:t>0.005</a:t>
              </a:r>
              <a:endParaRPr lang="en-US" altLang="ja-JP" sz="1800" b="1">
                <a:cs typeface="Arial" charset="0"/>
              </a:endParaRPr>
            </a:p>
          </p:txBody>
        </p:sp>
        <p:sp>
          <p:nvSpPr>
            <p:cNvPr id="13534" name="Line 300"/>
            <p:cNvSpPr>
              <a:spLocks noChangeAspect="1" noChangeShapeType="1"/>
            </p:cNvSpPr>
            <p:nvPr/>
          </p:nvSpPr>
          <p:spPr bwMode="auto">
            <a:xfrm>
              <a:off x="3804094" y="1634916"/>
              <a:ext cx="0" cy="91741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535" name="Line 301"/>
            <p:cNvSpPr>
              <a:spLocks noChangeAspect="1" noChangeShapeType="1"/>
            </p:cNvSpPr>
            <p:nvPr/>
          </p:nvSpPr>
          <p:spPr bwMode="auto">
            <a:xfrm>
              <a:off x="3804094" y="2619602"/>
              <a:ext cx="0" cy="456666"/>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536" name="Line 302"/>
            <p:cNvSpPr>
              <a:spLocks noChangeAspect="1" noChangeShapeType="1"/>
            </p:cNvSpPr>
            <p:nvPr/>
          </p:nvSpPr>
          <p:spPr bwMode="auto">
            <a:xfrm>
              <a:off x="3831634" y="3347414"/>
              <a:ext cx="0" cy="456666"/>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537" name="Line 303"/>
            <p:cNvSpPr>
              <a:spLocks noChangeAspect="1" noChangeShapeType="1"/>
            </p:cNvSpPr>
            <p:nvPr/>
          </p:nvSpPr>
          <p:spPr bwMode="auto">
            <a:xfrm>
              <a:off x="4137470" y="3347414"/>
              <a:ext cx="0" cy="155348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538" name="Text Box 304"/>
            <p:cNvSpPr txBox="1">
              <a:spLocks noChangeAspect="1" noChangeArrowheads="1"/>
            </p:cNvSpPr>
            <p:nvPr/>
          </p:nvSpPr>
          <p:spPr bwMode="auto">
            <a:xfrm rot="-5400000">
              <a:off x="3633850" y="1962356"/>
              <a:ext cx="652743"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000" b="1">
                  <a:cs typeface="Arial" charset="0"/>
                </a:rPr>
                <a:t>Victoria</a:t>
              </a:r>
            </a:p>
          </p:txBody>
        </p:sp>
        <p:sp>
          <p:nvSpPr>
            <p:cNvPr id="13539" name="Text Box 305"/>
            <p:cNvSpPr txBox="1">
              <a:spLocks noChangeAspect="1" noChangeArrowheads="1"/>
            </p:cNvSpPr>
            <p:nvPr/>
          </p:nvSpPr>
          <p:spPr bwMode="auto">
            <a:xfrm rot="-5400000">
              <a:off x="3658697" y="2711156"/>
              <a:ext cx="60305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000" b="1">
                  <a:cs typeface="Arial" charset="0"/>
                </a:rPr>
                <a:t>Malawi</a:t>
              </a:r>
            </a:p>
          </p:txBody>
        </p:sp>
        <p:sp>
          <p:nvSpPr>
            <p:cNvPr id="13540" name="Text Box 306"/>
            <p:cNvSpPr txBox="1">
              <a:spLocks noChangeAspect="1" noChangeArrowheads="1"/>
            </p:cNvSpPr>
            <p:nvPr/>
          </p:nvSpPr>
          <p:spPr bwMode="auto">
            <a:xfrm rot="-5400000">
              <a:off x="3576142" y="3461811"/>
              <a:ext cx="768159"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000" b="1">
                  <a:cs typeface="Arial" charset="0"/>
                </a:rPr>
                <a:t>Tropheini</a:t>
              </a:r>
            </a:p>
          </p:txBody>
        </p:sp>
        <p:sp>
          <p:nvSpPr>
            <p:cNvPr id="13541" name="Text Box 307"/>
            <p:cNvSpPr txBox="1">
              <a:spLocks noChangeAspect="1" noChangeArrowheads="1"/>
            </p:cNvSpPr>
            <p:nvPr/>
          </p:nvSpPr>
          <p:spPr bwMode="auto">
            <a:xfrm rot="-5400000">
              <a:off x="3862355" y="3999005"/>
              <a:ext cx="886781"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000" b="1">
                  <a:cs typeface="Arial" charset="0"/>
                </a:rPr>
                <a:t>Tanganyika</a:t>
              </a:r>
            </a:p>
          </p:txBody>
        </p:sp>
        <p:sp>
          <p:nvSpPr>
            <p:cNvPr id="13542" name="Rectangle 295"/>
            <p:cNvSpPr>
              <a:spLocks noChangeArrowheads="1"/>
            </p:cNvSpPr>
            <p:nvPr/>
          </p:nvSpPr>
          <p:spPr bwMode="auto">
            <a:xfrm>
              <a:off x="2102993" y="2732286"/>
              <a:ext cx="1622239"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solidFill>
                    <a:srgbClr val="000000"/>
                  </a:solidFill>
                  <a:cs typeface="Arial" charset="0"/>
                </a:rPr>
                <a:t> </a:t>
              </a:r>
              <a:r>
                <a:rPr lang="en-US" altLang="ja-JP" sz="700" b="1" i="1">
                  <a:solidFill>
                    <a:srgbClr val="000000"/>
                  </a:solidFill>
                  <a:cs typeface="Arial" charset="0"/>
                </a:rPr>
                <a:t>Dimidiochromis compressiceps </a:t>
              </a:r>
              <a:r>
                <a:rPr lang="en-US" altLang="ja-JP" sz="700" b="1">
                  <a:solidFill>
                    <a:srgbClr val="000000"/>
                  </a:solidFill>
                  <a:cs typeface="Arial" charset="0"/>
                </a:rPr>
                <a:t>M (II)</a:t>
              </a:r>
              <a:endParaRPr lang="en-US" altLang="ja-JP" sz="700" b="1">
                <a:cs typeface="Arial" charset="0"/>
              </a:endParaRPr>
            </a:p>
          </p:txBody>
        </p:sp>
        <p:sp>
          <p:nvSpPr>
            <p:cNvPr id="13543" name="Rectangle 299"/>
            <p:cNvSpPr>
              <a:spLocks noChangeArrowheads="1"/>
            </p:cNvSpPr>
            <p:nvPr/>
          </p:nvSpPr>
          <p:spPr bwMode="auto">
            <a:xfrm>
              <a:off x="2032794" y="3459491"/>
              <a:ext cx="9265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Tropheus moorii </a:t>
              </a:r>
              <a:r>
                <a:rPr lang="en-US" altLang="ja-JP" sz="700" b="1">
                  <a:solidFill>
                    <a:srgbClr val="000000"/>
                  </a:solidFill>
                  <a:cs typeface="Arial" charset="0"/>
                </a:rPr>
                <a:t>T (II)</a:t>
              </a:r>
              <a:endParaRPr lang="en-US" altLang="ja-JP" sz="700" b="1">
                <a:cs typeface="Arial" charset="0"/>
              </a:endParaRPr>
            </a:p>
          </p:txBody>
        </p:sp>
        <p:sp>
          <p:nvSpPr>
            <p:cNvPr id="13544" name="Rectangle 297"/>
            <p:cNvSpPr>
              <a:spLocks noChangeArrowheads="1"/>
            </p:cNvSpPr>
            <p:nvPr/>
          </p:nvSpPr>
          <p:spPr bwMode="auto">
            <a:xfrm>
              <a:off x="2061969" y="3704753"/>
              <a:ext cx="995465"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solidFill>
                    <a:srgbClr val="000000"/>
                  </a:solidFill>
                  <a:cs typeface="Arial" charset="0"/>
                </a:rPr>
                <a:t> </a:t>
              </a:r>
              <a:r>
                <a:rPr lang="en-US" altLang="ja-JP" sz="700" b="1" i="1">
                  <a:solidFill>
                    <a:srgbClr val="000000"/>
                  </a:solidFill>
                  <a:cs typeface="Arial" charset="0"/>
                </a:rPr>
                <a:t>Tropheus duboisi </a:t>
              </a:r>
              <a:r>
                <a:rPr lang="en-US" altLang="ja-JP" sz="700" b="1">
                  <a:solidFill>
                    <a:srgbClr val="000000"/>
                  </a:solidFill>
                  <a:cs typeface="Arial" charset="0"/>
                </a:rPr>
                <a:t>T (II)</a:t>
              </a:r>
              <a:endParaRPr lang="en-US" altLang="ja-JP" sz="700" b="1">
                <a:cs typeface="Arial" charset="0"/>
              </a:endParaRPr>
            </a:p>
          </p:txBody>
        </p:sp>
        <p:sp>
          <p:nvSpPr>
            <p:cNvPr id="13545" name="Rectangle 312"/>
            <p:cNvSpPr>
              <a:spLocks noChangeArrowheads="1"/>
            </p:cNvSpPr>
            <p:nvPr/>
          </p:nvSpPr>
          <p:spPr bwMode="auto">
            <a:xfrm>
              <a:off x="1956470" y="3886448"/>
              <a:ext cx="133530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Astatoreochromis alluaudi </a:t>
              </a:r>
              <a:r>
                <a:rPr lang="en-US" altLang="ja-JP" sz="700" b="1">
                  <a:solidFill>
                    <a:srgbClr val="000000"/>
                  </a:solidFill>
                  <a:cs typeface="Arial" charset="0"/>
                </a:rPr>
                <a:t>R (I)</a:t>
              </a:r>
              <a:endParaRPr lang="en-US" altLang="ja-JP" sz="700" b="1">
                <a:cs typeface="Arial" charset="0"/>
              </a:endParaRPr>
            </a:p>
          </p:txBody>
        </p:sp>
        <p:sp>
          <p:nvSpPr>
            <p:cNvPr id="90" name="Rectangle 308"/>
            <p:cNvSpPr>
              <a:spLocks noChangeArrowheads="1"/>
            </p:cNvSpPr>
            <p:nvPr/>
          </p:nvSpPr>
          <p:spPr bwMode="auto">
            <a:xfrm>
              <a:off x="1801592" y="4064753"/>
              <a:ext cx="1177903" cy="107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defRPr/>
              </a:pPr>
              <a:r>
                <a:rPr kumimoji="0" lang="en-US" altLang="ja-JP" sz="700" b="1" kern="0" dirty="0">
                  <a:solidFill>
                    <a:srgbClr val="000000"/>
                  </a:solidFill>
                  <a:latin typeface="Arial" pitchFamily="34" charset="0"/>
                  <a:cs typeface="Arial" pitchFamily="34" charset="0"/>
                </a:rPr>
                <a:t> </a:t>
              </a:r>
              <a:r>
                <a:rPr kumimoji="0" lang="en-US" altLang="ja-JP" sz="700" b="1" i="1" kern="0" dirty="0" err="1">
                  <a:solidFill>
                    <a:srgbClr val="000000"/>
                  </a:solidFill>
                  <a:latin typeface="Arial" pitchFamily="34" charset="0"/>
                  <a:cs typeface="Arial" pitchFamily="34" charset="0"/>
                </a:rPr>
                <a:t>Spathodus</a:t>
              </a:r>
              <a:r>
                <a:rPr kumimoji="0" lang="en-US" altLang="ja-JP" sz="700" b="1" i="1" kern="0" dirty="0">
                  <a:solidFill>
                    <a:srgbClr val="000000"/>
                  </a:solidFill>
                  <a:latin typeface="Arial" pitchFamily="34" charset="0"/>
                  <a:cs typeface="Arial" pitchFamily="34" charset="0"/>
                </a:rPr>
                <a:t> </a:t>
              </a:r>
              <a:r>
                <a:rPr kumimoji="0" lang="en-US" altLang="ja-JP" sz="700" b="1" i="1" kern="0" dirty="0" err="1">
                  <a:solidFill>
                    <a:srgbClr val="000000"/>
                  </a:solidFill>
                  <a:latin typeface="Arial" pitchFamily="34" charset="0"/>
                  <a:cs typeface="Arial" pitchFamily="34" charset="0"/>
                </a:rPr>
                <a:t>erythrodon</a:t>
              </a:r>
              <a:r>
                <a:rPr kumimoji="0" lang="en-US" altLang="ja-JP" sz="700" b="1" i="1" kern="0" dirty="0">
                  <a:solidFill>
                    <a:srgbClr val="000000"/>
                  </a:solidFill>
                  <a:latin typeface="Arial" pitchFamily="34" charset="0"/>
                  <a:cs typeface="Arial" pitchFamily="34" charset="0"/>
                </a:rPr>
                <a:t> </a:t>
              </a:r>
              <a:r>
                <a:rPr kumimoji="0" lang="en-US" altLang="ja-JP" sz="700" b="1" kern="0" dirty="0">
                  <a:solidFill>
                    <a:srgbClr val="000000"/>
                  </a:solidFill>
                  <a:latin typeface="Arial" pitchFamily="34" charset="0"/>
                  <a:cs typeface="Arial" pitchFamily="34" charset="0"/>
                </a:rPr>
                <a:t>T (I)</a:t>
              </a:r>
              <a:endParaRPr kumimoji="0" lang="en-US" altLang="ja-JP" sz="700" b="1" kern="0" dirty="0">
                <a:solidFill>
                  <a:sysClr val="windowText" lastClr="000000"/>
                </a:solidFill>
                <a:latin typeface="Arial" pitchFamily="34" charset="0"/>
                <a:cs typeface="Arial" pitchFamily="34" charset="0"/>
              </a:endParaRPr>
            </a:p>
          </p:txBody>
        </p:sp>
        <p:sp>
          <p:nvSpPr>
            <p:cNvPr id="13547" name="Rectangle 314"/>
            <p:cNvSpPr>
              <a:spLocks noChangeArrowheads="1"/>
            </p:cNvSpPr>
            <p:nvPr/>
          </p:nvSpPr>
          <p:spPr bwMode="auto">
            <a:xfrm>
              <a:off x="1901354" y="4194175"/>
              <a:ext cx="127118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solidFill>
                    <a:srgbClr val="000000"/>
                  </a:solidFill>
                  <a:cs typeface="Arial" charset="0"/>
                </a:rPr>
                <a:t> </a:t>
              </a:r>
              <a:r>
                <a:rPr lang="en-US" altLang="ja-JP" sz="700" b="1" i="1">
                  <a:solidFill>
                    <a:srgbClr val="000000"/>
                  </a:solidFill>
                  <a:cs typeface="Arial" charset="0"/>
                </a:rPr>
                <a:t>Cyprichromis leptosoma </a:t>
              </a:r>
              <a:r>
                <a:rPr lang="en-US" altLang="ja-JP" sz="700" b="1">
                  <a:solidFill>
                    <a:srgbClr val="000000"/>
                  </a:solidFill>
                  <a:cs typeface="Arial" charset="0"/>
                </a:rPr>
                <a:t>T (I)</a:t>
              </a:r>
              <a:endParaRPr lang="en-US" altLang="ja-JP" sz="700" b="1">
                <a:cs typeface="Arial" charset="0"/>
              </a:endParaRPr>
            </a:p>
          </p:txBody>
        </p:sp>
        <p:sp>
          <p:nvSpPr>
            <p:cNvPr id="13548" name="Rectangle 303"/>
            <p:cNvSpPr>
              <a:spLocks noChangeArrowheads="1"/>
            </p:cNvSpPr>
            <p:nvPr/>
          </p:nvSpPr>
          <p:spPr bwMode="auto">
            <a:xfrm>
              <a:off x="1481442" y="4314532"/>
              <a:ext cx="134331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 Lamprologus congoensis </a:t>
              </a:r>
              <a:r>
                <a:rPr lang="en-US" altLang="ja-JP" sz="700" b="1">
                  <a:solidFill>
                    <a:srgbClr val="000000"/>
                  </a:solidFill>
                  <a:cs typeface="Arial" charset="0"/>
                </a:rPr>
                <a:t>R (II)</a:t>
              </a:r>
              <a:endParaRPr lang="en-US" altLang="ja-JP" sz="700" b="1">
                <a:cs typeface="Arial" charset="0"/>
              </a:endParaRPr>
            </a:p>
          </p:txBody>
        </p:sp>
        <p:sp>
          <p:nvSpPr>
            <p:cNvPr id="13549" name="Rectangle 302"/>
            <p:cNvSpPr>
              <a:spLocks noChangeArrowheads="1"/>
            </p:cNvSpPr>
            <p:nvPr/>
          </p:nvSpPr>
          <p:spPr bwMode="auto">
            <a:xfrm>
              <a:off x="2308002" y="4430762"/>
              <a:ext cx="126156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solidFill>
                    <a:srgbClr val="000000"/>
                  </a:solidFill>
                  <a:cs typeface="Arial" charset="0"/>
                </a:rPr>
                <a:t> </a:t>
              </a:r>
              <a:r>
                <a:rPr lang="en-US" altLang="ja-JP" sz="700" b="1" i="1">
                  <a:solidFill>
                    <a:srgbClr val="000000"/>
                  </a:solidFill>
                  <a:cs typeface="Arial" charset="0"/>
                </a:rPr>
                <a:t>Altolamprologus calvus </a:t>
              </a:r>
              <a:r>
                <a:rPr lang="en-US" altLang="ja-JP" sz="700" b="1">
                  <a:solidFill>
                    <a:srgbClr val="000000"/>
                  </a:solidFill>
                  <a:cs typeface="Arial" charset="0"/>
                </a:rPr>
                <a:t>T (II)</a:t>
              </a:r>
              <a:endParaRPr lang="en-US" altLang="ja-JP" sz="700" b="1">
                <a:cs typeface="Arial" charset="0"/>
              </a:endParaRPr>
            </a:p>
          </p:txBody>
        </p:sp>
        <p:sp>
          <p:nvSpPr>
            <p:cNvPr id="13550" name="Rectangle 319"/>
            <p:cNvSpPr>
              <a:spLocks noChangeArrowheads="1"/>
            </p:cNvSpPr>
            <p:nvPr/>
          </p:nvSpPr>
          <p:spPr bwMode="auto">
            <a:xfrm>
              <a:off x="1914054" y="4555728"/>
              <a:ext cx="155331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Boulengerochromis microlepis </a:t>
              </a:r>
              <a:r>
                <a:rPr lang="en-US" altLang="ja-JP" sz="700" b="1">
                  <a:solidFill>
                    <a:srgbClr val="000000"/>
                  </a:solidFill>
                  <a:cs typeface="Arial" charset="0"/>
                </a:rPr>
                <a:t>T (A)</a:t>
              </a:r>
              <a:endParaRPr lang="en-US" altLang="ja-JP" sz="700" b="1">
                <a:cs typeface="Arial" charset="0"/>
              </a:endParaRPr>
            </a:p>
          </p:txBody>
        </p:sp>
        <p:sp>
          <p:nvSpPr>
            <p:cNvPr id="13551" name="Rectangle 321"/>
            <p:cNvSpPr>
              <a:spLocks noChangeArrowheads="1"/>
            </p:cNvSpPr>
            <p:nvPr/>
          </p:nvSpPr>
          <p:spPr bwMode="auto">
            <a:xfrm>
              <a:off x="2740050" y="4672186"/>
              <a:ext cx="133530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 Trematocara marginatum </a:t>
              </a:r>
              <a:r>
                <a:rPr lang="en-US" altLang="ja-JP" sz="700" b="1">
                  <a:solidFill>
                    <a:srgbClr val="000000"/>
                  </a:solidFill>
                  <a:cs typeface="Arial" charset="0"/>
                </a:rPr>
                <a:t>T (A)</a:t>
              </a:r>
              <a:endParaRPr lang="en-US" altLang="ja-JP" sz="700" b="1">
                <a:cs typeface="Arial" charset="0"/>
              </a:endParaRPr>
            </a:p>
          </p:txBody>
        </p:sp>
        <p:sp>
          <p:nvSpPr>
            <p:cNvPr id="13552" name="Rectangle 318"/>
            <p:cNvSpPr>
              <a:spLocks noChangeArrowheads="1"/>
            </p:cNvSpPr>
            <p:nvPr/>
          </p:nvSpPr>
          <p:spPr bwMode="auto">
            <a:xfrm>
              <a:off x="1952218" y="4918154"/>
              <a:ext cx="125194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Steatocranus casuarius </a:t>
              </a:r>
              <a:r>
                <a:rPr lang="en-US" altLang="ja-JP" sz="700" b="1">
                  <a:solidFill>
                    <a:srgbClr val="000000"/>
                  </a:solidFill>
                  <a:cs typeface="Arial" charset="0"/>
                </a:rPr>
                <a:t>R (A)</a:t>
              </a:r>
              <a:endParaRPr lang="en-US" altLang="ja-JP" sz="700" b="1">
                <a:cs typeface="Arial" charset="0"/>
              </a:endParaRPr>
            </a:p>
          </p:txBody>
        </p:sp>
        <p:sp>
          <p:nvSpPr>
            <p:cNvPr id="13553" name="Rectangle 322"/>
            <p:cNvSpPr>
              <a:spLocks noChangeArrowheads="1"/>
            </p:cNvSpPr>
            <p:nvPr/>
          </p:nvSpPr>
          <p:spPr bwMode="auto">
            <a:xfrm>
              <a:off x="2769642" y="5040734"/>
              <a:ext cx="119584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Oreochromis niloticus </a:t>
              </a:r>
              <a:r>
                <a:rPr lang="en-US" altLang="ja-JP" sz="700" b="1">
                  <a:solidFill>
                    <a:srgbClr val="000000"/>
                  </a:solidFill>
                  <a:cs typeface="Arial" charset="0"/>
                </a:rPr>
                <a:t>R (A)</a:t>
              </a:r>
              <a:endParaRPr lang="en-US" altLang="ja-JP" sz="700" b="1">
                <a:cs typeface="Arial" charset="0"/>
              </a:endParaRPr>
            </a:p>
          </p:txBody>
        </p:sp>
      </p:grpSp>
      <p:grpSp>
        <p:nvGrpSpPr>
          <p:cNvPr id="13317" name="グループ化 97"/>
          <p:cNvGrpSpPr>
            <a:grpSpLocks/>
          </p:cNvGrpSpPr>
          <p:nvPr/>
        </p:nvGrpSpPr>
        <p:grpSpPr bwMode="auto">
          <a:xfrm>
            <a:off x="4651375" y="2051050"/>
            <a:ext cx="4214813" cy="3765550"/>
            <a:chOff x="4652168" y="2542486"/>
            <a:chExt cx="4214491" cy="3766834"/>
          </a:xfrm>
        </p:grpSpPr>
        <p:sp>
          <p:nvSpPr>
            <p:cNvPr id="13330" name="Freeform 426"/>
            <p:cNvSpPr>
              <a:spLocks noChangeAspect="1"/>
            </p:cNvSpPr>
            <p:nvPr/>
          </p:nvSpPr>
          <p:spPr bwMode="auto">
            <a:xfrm>
              <a:off x="5790405" y="3325846"/>
              <a:ext cx="314325" cy="362752"/>
            </a:xfrm>
            <a:custGeom>
              <a:avLst/>
              <a:gdLst>
                <a:gd name="T0" fmla="*/ 0 w 353"/>
                <a:gd name="T1" fmla="*/ 2147483647 h 533"/>
                <a:gd name="T2" fmla="*/ 0 w 353"/>
                <a:gd name="T3" fmla="*/ 0 h 533"/>
                <a:gd name="T4" fmla="*/ 2147483647 w 353"/>
                <a:gd name="T5" fmla="*/ 0 h 533"/>
                <a:gd name="T6" fmla="*/ 0 60000 65536"/>
                <a:gd name="T7" fmla="*/ 0 60000 65536"/>
                <a:gd name="T8" fmla="*/ 0 60000 65536"/>
              </a:gdLst>
              <a:ahLst/>
              <a:cxnLst>
                <a:cxn ang="T6">
                  <a:pos x="T0" y="T1"/>
                </a:cxn>
                <a:cxn ang="T7">
                  <a:pos x="T2" y="T3"/>
                </a:cxn>
                <a:cxn ang="T8">
                  <a:pos x="T4" y="T5"/>
                </a:cxn>
              </a:cxnLst>
              <a:rect l="0" t="0" r="r" b="b"/>
              <a:pathLst>
                <a:path w="353" h="533">
                  <a:moveTo>
                    <a:pt x="0" y="533"/>
                  </a:moveTo>
                  <a:lnTo>
                    <a:pt x="0" y="0"/>
                  </a:lnTo>
                  <a:lnTo>
                    <a:pt x="353"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31" name="Freeform 427"/>
            <p:cNvSpPr>
              <a:spLocks noChangeAspect="1"/>
            </p:cNvSpPr>
            <p:nvPr/>
          </p:nvSpPr>
          <p:spPr bwMode="auto">
            <a:xfrm>
              <a:off x="5790405" y="3693805"/>
              <a:ext cx="350837" cy="361017"/>
            </a:xfrm>
            <a:custGeom>
              <a:avLst/>
              <a:gdLst>
                <a:gd name="T0" fmla="*/ 0 w 394"/>
                <a:gd name="T1" fmla="*/ 0 h 532"/>
                <a:gd name="T2" fmla="*/ 0 w 394"/>
                <a:gd name="T3" fmla="*/ 2147483647 h 532"/>
                <a:gd name="T4" fmla="*/ 2147483647 w 394"/>
                <a:gd name="T5" fmla="*/ 2147483647 h 532"/>
                <a:gd name="T6" fmla="*/ 0 60000 65536"/>
                <a:gd name="T7" fmla="*/ 0 60000 65536"/>
                <a:gd name="T8" fmla="*/ 0 60000 65536"/>
              </a:gdLst>
              <a:ahLst/>
              <a:cxnLst>
                <a:cxn ang="T6">
                  <a:pos x="T0" y="T1"/>
                </a:cxn>
                <a:cxn ang="T7">
                  <a:pos x="T2" y="T3"/>
                </a:cxn>
                <a:cxn ang="T8">
                  <a:pos x="T4" y="T5"/>
                </a:cxn>
              </a:cxnLst>
              <a:rect l="0" t="0" r="r" b="b"/>
              <a:pathLst>
                <a:path w="394" h="532">
                  <a:moveTo>
                    <a:pt x="0" y="0"/>
                  </a:moveTo>
                  <a:lnTo>
                    <a:pt x="0" y="532"/>
                  </a:lnTo>
                  <a:lnTo>
                    <a:pt x="394" y="532"/>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32" name="Freeform 428"/>
            <p:cNvSpPr>
              <a:spLocks noChangeAspect="1"/>
            </p:cNvSpPr>
            <p:nvPr/>
          </p:nvSpPr>
          <p:spPr bwMode="auto">
            <a:xfrm>
              <a:off x="5582442" y="3690334"/>
              <a:ext cx="207962" cy="751539"/>
            </a:xfrm>
            <a:custGeom>
              <a:avLst/>
              <a:gdLst>
                <a:gd name="T0" fmla="*/ 0 w 234"/>
                <a:gd name="T1" fmla="*/ 2147483647 h 1104"/>
                <a:gd name="T2" fmla="*/ 0 w 234"/>
                <a:gd name="T3" fmla="*/ 0 h 1104"/>
                <a:gd name="T4" fmla="*/ 2147483647 w 234"/>
                <a:gd name="T5" fmla="*/ 0 h 1104"/>
                <a:gd name="T6" fmla="*/ 0 60000 65536"/>
                <a:gd name="T7" fmla="*/ 0 60000 65536"/>
                <a:gd name="T8" fmla="*/ 0 60000 65536"/>
              </a:gdLst>
              <a:ahLst/>
              <a:cxnLst>
                <a:cxn ang="T6">
                  <a:pos x="T0" y="T1"/>
                </a:cxn>
                <a:cxn ang="T7">
                  <a:pos x="T2" y="T3"/>
                </a:cxn>
                <a:cxn ang="T8">
                  <a:pos x="T4" y="T5"/>
                </a:cxn>
              </a:cxnLst>
              <a:rect l="0" t="0" r="r" b="b"/>
              <a:pathLst>
                <a:path w="234" h="1104">
                  <a:moveTo>
                    <a:pt x="0" y="1104"/>
                  </a:moveTo>
                  <a:lnTo>
                    <a:pt x="0" y="0"/>
                  </a:lnTo>
                  <a:lnTo>
                    <a:pt x="234"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33" name="Freeform 429"/>
            <p:cNvSpPr>
              <a:spLocks noChangeAspect="1"/>
            </p:cNvSpPr>
            <p:nvPr/>
          </p:nvSpPr>
          <p:spPr bwMode="auto">
            <a:xfrm>
              <a:off x="5582442" y="4447081"/>
              <a:ext cx="114300" cy="751539"/>
            </a:xfrm>
            <a:custGeom>
              <a:avLst/>
              <a:gdLst>
                <a:gd name="T0" fmla="*/ 0 w 129"/>
                <a:gd name="T1" fmla="*/ 0 h 1104"/>
                <a:gd name="T2" fmla="*/ 0 w 129"/>
                <a:gd name="T3" fmla="*/ 2147483647 h 1104"/>
                <a:gd name="T4" fmla="*/ 2147483647 w 129"/>
                <a:gd name="T5" fmla="*/ 2147483647 h 1104"/>
                <a:gd name="T6" fmla="*/ 0 60000 65536"/>
                <a:gd name="T7" fmla="*/ 0 60000 65536"/>
                <a:gd name="T8" fmla="*/ 0 60000 65536"/>
              </a:gdLst>
              <a:ahLst/>
              <a:cxnLst>
                <a:cxn ang="T6">
                  <a:pos x="T0" y="T1"/>
                </a:cxn>
                <a:cxn ang="T7">
                  <a:pos x="T2" y="T3"/>
                </a:cxn>
                <a:cxn ang="T8">
                  <a:pos x="T4" y="T5"/>
                </a:cxn>
              </a:cxnLst>
              <a:rect l="0" t="0" r="r" b="b"/>
              <a:pathLst>
                <a:path w="129" h="1104">
                  <a:moveTo>
                    <a:pt x="0" y="0"/>
                  </a:moveTo>
                  <a:lnTo>
                    <a:pt x="0" y="1104"/>
                  </a:lnTo>
                  <a:lnTo>
                    <a:pt x="129" y="1104"/>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34" name="Freeform 430"/>
            <p:cNvSpPr>
              <a:spLocks noChangeAspect="1"/>
            </p:cNvSpPr>
            <p:nvPr/>
          </p:nvSpPr>
          <p:spPr bwMode="auto">
            <a:xfrm>
              <a:off x="5568155" y="4445345"/>
              <a:ext cx="14287" cy="595330"/>
            </a:xfrm>
            <a:custGeom>
              <a:avLst/>
              <a:gdLst>
                <a:gd name="T0" fmla="*/ 0 w 17"/>
                <a:gd name="T1" fmla="*/ 2147483647 h 874"/>
                <a:gd name="T2" fmla="*/ 0 w 17"/>
                <a:gd name="T3" fmla="*/ 0 h 874"/>
                <a:gd name="T4" fmla="*/ 2147483647 w 17"/>
                <a:gd name="T5" fmla="*/ 0 h 874"/>
                <a:gd name="T6" fmla="*/ 0 60000 65536"/>
                <a:gd name="T7" fmla="*/ 0 60000 65536"/>
                <a:gd name="T8" fmla="*/ 0 60000 65536"/>
              </a:gdLst>
              <a:ahLst/>
              <a:cxnLst>
                <a:cxn ang="T6">
                  <a:pos x="T0" y="T1"/>
                </a:cxn>
                <a:cxn ang="T7">
                  <a:pos x="T2" y="T3"/>
                </a:cxn>
                <a:cxn ang="T8">
                  <a:pos x="T4" y="T5"/>
                </a:cxn>
              </a:cxnLst>
              <a:rect l="0" t="0" r="r" b="b"/>
              <a:pathLst>
                <a:path w="17" h="874">
                  <a:moveTo>
                    <a:pt x="0" y="874"/>
                  </a:moveTo>
                  <a:lnTo>
                    <a:pt x="0" y="0"/>
                  </a:lnTo>
                  <a:lnTo>
                    <a:pt x="17"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35" name="Rectangle 431"/>
            <p:cNvSpPr>
              <a:spLocks noChangeAspect="1" noChangeArrowheads="1"/>
            </p:cNvSpPr>
            <p:nvPr/>
          </p:nvSpPr>
          <p:spPr bwMode="auto">
            <a:xfrm>
              <a:off x="6050755" y="4070443"/>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600" b="1">
                  <a:solidFill>
                    <a:srgbClr val="000000"/>
                  </a:solidFill>
                  <a:cs typeface="Arial" charset="0"/>
                </a:rPr>
                <a:t>99</a:t>
              </a:r>
              <a:endParaRPr lang="en-US" altLang="ja-JP" sz="600" b="1">
                <a:cs typeface="Arial" charset="0"/>
              </a:endParaRPr>
            </a:p>
          </p:txBody>
        </p:sp>
        <p:sp>
          <p:nvSpPr>
            <p:cNvPr id="13336" name="Rectangle 432"/>
            <p:cNvSpPr>
              <a:spLocks noChangeAspect="1" noChangeArrowheads="1"/>
            </p:cNvSpPr>
            <p:nvPr/>
          </p:nvSpPr>
          <p:spPr bwMode="auto">
            <a:xfrm>
              <a:off x="5999955" y="3214764"/>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600" b="1">
                  <a:solidFill>
                    <a:srgbClr val="000000"/>
                  </a:solidFill>
                  <a:cs typeface="Arial" charset="0"/>
                </a:rPr>
                <a:t>92</a:t>
              </a:r>
              <a:endParaRPr lang="en-US" altLang="ja-JP" sz="600" b="1">
                <a:cs typeface="Arial" charset="0"/>
              </a:endParaRPr>
            </a:p>
          </p:txBody>
        </p:sp>
        <p:sp>
          <p:nvSpPr>
            <p:cNvPr id="13337" name="Freeform 435"/>
            <p:cNvSpPr>
              <a:spLocks noChangeAspect="1"/>
            </p:cNvSpPr>
            <p:nvPr/>
          </p:nvSpPr>
          <p:spPr bwMode="auto">
            <a:xfrm>
              <a:off x="6533355" y="2600341"/>
              <a:ext cx="1587" cy="46863"/>
            </a:xfrm>
            <a:custGeom>
              <a:avLst/>
              <a:gdLst>
                <a:gd name="T0" fmla="*/ 0 w 1587"/>
                <a:gd name="T1" fmla="*/ 2147483647 h 69"/>
                <a:gd name="T2" fmla="*/ 0 w 1587"/>
                <a:gd name="T3" fmla="*/ 0 h 69"/>
                <a:gd name="T4" fmla="*/ 0 w 1587"/>
                <a:gd name="T5" fmla="*/ 0 h 69"/>
                <a:gd name="T6" fmla="*/ 0 60000 65536"/>
                <a:gd name="T7" fmla="*/ 0 60000 65536"/>
                <a:gd name="T8" fmla="*/ 0 60000 65536"/>
              </a:gdLst>
              <a:ahLst/>
              <a:cxnLst>
                <a:cxn ang="T6">
                  <a:pos x="T0" y="T1"/>
                </a:cxn>
                <a:cxn ang="T7">
                  <a:pos x="T2" y="T3"/>
                </a:cxn>
                <a:cxn ang="T8">
                  <a:pos x="T4" y="T5"/>
                </a:cxn>
              </a:cxnLst>
              <a:rect l="0" t="0" r="r" b="b"/>
              <a:pathLst>
                <a:path w="1587" h="69">
                  <a:moveTo>
                    <a:pt x="0" y="69"/>
                  </a:moveTo>
                  <a:lnTo>
                    <a:pt x="0"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38" name="Freeform 437"/>
            <p:cNvSpPr>
              <a:spLocks noChangeAspect="1"/>
            </p:cNvSpPr>
            <p:nvPr/>
          </p:nvSpPr>
          <p:spPr bwMode="auto">
            <a:xfrm>
              <a:off x="6533355" y="2650675"/>
              <a:ext cx="50800" cy="48598"/>
            </a:xfrm>
            <a:custGeom>
              <a:avLst/>
              <a:gdLst>
                <a:gd name="T0" fmla="*/ 0 w 57"/>
                <a:gd name="T1" fmla="*/ 0 h 69"/>
                <a:gd name="T2" fmla="*/ 0 w 57"/>
                <a:gd name="T3" fmla="*/ 2147483647 h 69"/>
                <a:gd name="T4" fmla="*/ 2147483647 w 57"/>
                <a:gd name="T5" fmla="*/ 2147483647 h 69"/>
                <a:gd name="T6" fmla="*/ 0 60000 65536"/>
                <a:gd name="T7" fmla="*/ 0 60000 65536"/>
                <a:gd name="T8" fmla="*/ 0 60000 65536"/>
              </a:gdLst>
              <a:ahLst/>
              <a:cxnLst>
                <a:cxn ang="T6">
                  <a:pos x="T0" y="T1"/>
                </a:cxn>
                <a:cxn ang="T7">
                  <a:pos x="T2" y="T3"/>
                </a:cxn>
                <a:cxn ang="T8">
                  <a:pos x="T4" y="T5"/>
                </a:cxn>
              </a:cxnLst>
              <a:rect l="0" t="0" r="r" b="b"/>
              <a:pathLst>
                <a:path w="57" h="69">
                  <a:moveTo>
                    <a:pt x="0" y="0"/>
                  </a:moveTo>
                  <a:lnTo>
                    <a:pt x="0" y="69"/>
                  </a:lnTo>
                  <a:lnTo>
                    <a:pt x="57" y="6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39" name="Freeform 439"/>
            <p:cNvSpPr>
              <a:spLocks noChangeAspect="1"/>
            </p:cNvSpPr>
            <p:nvPr/>
          </p:nvSpPr>
          <p:spPr bwMode="auto">
            <a:xfrm>
              <a:off x="6533355" y="2699274"/>
              <a:ext cx="1587" cy="97197"/>
            </a:xfrm>
            <a:custGeom>
              <a:avLst/>
              <a:gdLst>
                <a:gd name="T0" fmla="*/ 0 w 1587"/>
                <a:gd name="T1" fmla="*/ 0 h 141"/>
                <a:gd name="T2" fmla="*/ 0 w 1587"/>
                <a:gd name="T3" fmla="*/ 2147483647 h 141"/>
                <a:gd name="T4" fmla="*/ 0 w 1587"/>
                <a:gd name="T5" fmla="*/ 2147483647 h 141"/>
                <a:gd name="T6" fmla="*/ 0 60000 65536"/>
                <a:gd name="T7" fmla="*/ 0 60000 65536"/>
                <a:gd name="T8" fmla="*/ 0 60000 65536"/>
              </a:gdLst>
              <a:ahLst/>
              <a:cxnLst>
                <a:cxn ang="T6">
                  <a:pos x="T0" y="T1"/>
                </a:cxn>
                <a:cxn ang="T7">
                  <a:pos x="T2" y="T3"/>
                </a:cxn>
                <a:cxn ang="T8">
                  <a:pos x="T4" y="T5"/>
                </a:cxn>
              </a:cxnLst>
              <a:rect l="0" t="0" r="r" b="b"/>
              <a:pathLst>
                <a:path w="1587" h="141">
                  <a:moveTo>
                    <a:pt x="0" y="0"/>
                  </a:moveTo>
                  <a:lnTo>
                    <a:pt x="0" y="141"/>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40" name="Line 440"/>
            <p:cNvSpPr>
              <a:spLocks noChangeAspect="1" noChangeShapeType="1"/>
            </p:cNvSpPr>
            <p:nvPr/>
          </p:nvSpPr>
          <p:spPr bwMode="auto">
            <a:xfrm>
              <a:off x="6533355" y="2600341"/>
              <a:ext cx="1587" cy="95461"/>
            </a:xfrm>
            <a:prstGeom prst="line">
              <a:avLst/>
            </a:prstGeom>
            <a:noFill/>
            <a:ln w="19050" cap="sq">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ja-JP" altLang="en-US"/>
            </a:p>
          </p:txBody>
        </p:sp>
        <p:sp>
          <p:nvSpPr>
            <p:cNvPr id="13341" name="Freeform 441"/>
            <p:cNvSpPr>
              <a:spLocks noChangeAspect="1"/>
            </p:cNvSpPr>
            <p:nvPr/>
          </p:nvSpPr>
          <p:spPr bwMode="auto">
            <a:xfrm>
              <a:off x="6500017" y="2699274"/>
              <a:ext cx="33337" cy="95461"/>
            </a:xfrm>
            <a:custGeom>
              <a:avLst/>
              <a:gdLst>
                <a:gd name="T0" fmla="*/ 0 w 37"/>
                <a:gd name="T1" fmla="*/ 2147483647 h 141"/>
                <a:gd name="T2" fmla="*/ 0 w 37"/>
                <a:gd name="T3" fmla="*/ 0 h 141"/>
                <a:gd name="T4" fmla="*/ 2147483647 w 37"/>
                <a:gd name="T5" fmla="*/ 0 h 141"/>
                <a:gd name="T6" fmla="*/ 0 60000 65536"/>
                <a:gd name="T7" fmla="*/ 0 60000 65536"/>
                <a:gd name="T8" fmla="*/ 0 60000 65536"/>
              </a:gdLst>
              <a:ahLst/>
              <a:cxnLst>
                <a:cxn ang="T6">
                  <a:pos x="T0" y="T1"/>
                </a:cxn>
                <a:cxn ang="T7">
                  <a:pos x="T2" y="T3"/>
                </a:cxn>
                <a:cxn ang="T8">
                  <a:pos x="T4" y="T5"/>
                </a:cxn>
              </a:cxnLst>
              <a:rect l="0" t="0" r="r" b="b"/>
              <a:pathLst>
                <a:path w="37" h="141">
                  <a:moveTo>
                    <a:pt x="0" y="141"/>
                  </a:moveTo>
                  <a:lnTo>
                    <a:pt x="0" y="0"/>
                  </a:lnTo>
                  <a:lnTo>
                    <a:pt x="37"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42" name="Freeform 443"/>
            <p:cNvSpPr>
              <a:spLocks noChangeAspect="1"/>
            </p:cNvSpPr>
            <p:nvPr/>
          </p:nvSpPr>
          <p:spPr bwMode="auto">
            <a:xfrm>
              <a:off x="6500017" y="2798206"/>
              <a:ext cx="17462" cy="97197"/>
            </a:xfrm>
            <a:custGeom>
              <a:avLst/>
              <a:gdLst>
                <a:gd name="T0" fmla="*/ 0 w 18"/>
                <a:gd name="T1" fmla="*/ 0 h 141"/>
                <a:gd name="T2" fmla="*/ 0 w 18"/>
                <a:gd name="T3" fmla="*/ 2147483647 h 141"/>
                <a:gd name="T4" fmla="*/ 2147483647 w 18"/>
                <a:gd name="T5" fmla="*/ 2147483647 h 141"/>
                <a:gd name="T6" fmla="*/ 0 60000 65536"/>
                <a:gd name="T7" fmla="*/ 0 60000 65536"/>
                <a:gd name="T8" fmla="*/ 0 60000 65536"/>
              </a:gdLst>
              <a:ahLst/>
              <a:cxnLst>
                <a:cxn ang="T6">
                  <a:pos x="T0" y="T1"/>
                </a:cxn>
                <a:cxn ang="T7">
                  <a:pos x="T2" y="T3"/>
                </a:cxn>
                <a:cxn ang="T8">
                  <a:pos x="T4" y="T5"/>
                </a:cxn>
              </a:cxnLst>
              <a:rect l="0" t="0" r="r" b="b"/>
              <a:pathLst>
                <a:path w="18" h="141">
                  <a:moveTo>
                    <a:pt x="0" y="0"/>
                  </a:moveTo>
                  <a:lnTo>
                    <a:pt x="0" y="141"/>
                  </a:lnTo>
                  <a:lnTo>
                    <a:pt x="18" y="141"/>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43" name="Freeform 444"/>
            <p:cNvSpPr>
              <a:spLocks noChangeAspect="1"/>
            </p:cNvSpPr>
            <p:nvPr/>
          </p:nvSpPr>
          <p:spPr bwMode="auto">
            <a:xfrm>
              <a:off x="6353967" y="2796470"/>
              <a:ext cx="146050" cy="133646"/>
            </a:xfrm>
            <a:custGeom>
              <a:avLst/>
              <a:gdLst>
                <a:gd name="T0" fmla="*/ 0 w 164"/>
                <a:gd name="T1" fmla="*/ 2147483647 h 195"/>
                <a:gd name="T2" fmla="*/ 0 w 164"/>
                <a:gd name="T3" fmla="*/ 0 h 195"/>
                <a:gd name="T4" fmla="*/ 2147483647 w 164"/>
                <a:gd name="T5" fmla="*/ 0 h 195"/>
                <a:gd name="T6" fmla="*/ 0 60000 65536"/>
                <a:gd name="T7" fmla="*/ 0 60000 65536"/>
                <a:gd name="T8" fmla="*/ 0 60000 65536"/>
              </a:gdLst>
              <a:ahLst/>
              <a:cxnLst>
                <a:cxn ang="T6">
                  <a:pos x="T0" y="T1"/>
                </a:cxn>
                <a:cxn ang="T7">
                  <a:pos x="T2" y="T3"/>
                </a:cxn>
                <a:cxn ang="T8">
                  <a:pos x="T4" y="T5"/>
                </a:cxn>
              </a:cxnLst>
              <a:rect l="0" t="0" r="r" b="b"/>
              <a:pathLst>
                <a:path w="164" h="195">
                  <a:moveTo>
                    <a:pt x="0" y="195"/>
                  </a:moveTo>
                  <a:lnTo>
                    <a:pt x="0" y="0"/>
                  </a:lnTo>
                  <a:lnTo>
                    <a:pt x="164"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44" name="Freeform 446"/>
            <p:cNvSpPr>
              <a:spLocks noChangeAspect="1"/>
            </p:cNvSpPr>
            <p:nvPr/>
          </p:nvSpPr>
          <p:spPr bwMode="auto">
            <a:xfrm>
              <a:off x="6446042" y="2992600"/>
              <a:ext cx="347662" cy="71162"/>
            </a:xfrm>
            <a:custGeom>
              <a:avLst/>
              <a:gdLst>
                <a:gd name="T0" fmla="*/ 0 w 391"/>
                <a:gd name="T1" fmla="*/ 2147483647 h 105"/>
                <a:gd name="T2" fmla="*/ 0 w 391"/>
                <a:gd name="T3" fmla="*/ 0 h 105"/>
                <a:gd name="T4" fmla="*/ 2147483647 w 391"/>
                <a:gd name="T5" fmla="*/ 0 h 105"/>
                <a:gd name="T6" fmla="*/ 0 60000 65536"/>
                <a:gd name="T7" fmla="*/ 0 60000 65536"/>
                <a:gd name="T8" fmla="*/ 0 60000 65536"/>
              </a:gdLst>
              <a:ahLst/>
              <a:cxnLst>
                <a:cxn ang="T6">
                  <a:pos x="T0" y="T1"/>
                </a:cxn>
                <a:cxn ang="T7">
                  <a:pos x="T2" y="T3"/>
                </a:cxn>
                <a:cxn ang="T8">
                  <a:pos x="T4" y="T5"/>
                </a:cxn>
              </a:cxnLst>
              <a:rect l="0" t="0" r="r" b="b"/>
              <a:pathLst>
                <a:path w="391" h="105">
                  <a:moveTo>
                    <a:pt x="0" y="105"/>
                  </a:moveTo>
                  <a:lnTo>
                    <a:pt x="0" y="0"/>
                  </a:lnTo>
                  <a:lnTo>
                    <a:pt x="391"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45" name="Freeform 448"/>
            <p:cNvSpPr>
              <a:spLocks noChangeAspect="1"/>
            </p:cNvSpPr>
            <p:nvPr/>
          </p:nvSpPr>
          <p:spPr bwMode="auto">
            <a:xfrm>
              <a:off x="6573042" y="3089796"/>
              <a:ext cx="46037" cy="48598"/>
            </a:xfrm>
            <a:custGeom>
              <a:avLst/>
              <a:gdLst>
                <a:gd name="T0" fmla="*/ 0 w 52"/>
                <a:gd name="T1" fmla="*/ 2147483647 h 69"/>
                <a:gd name="T2" fmla="*/ 0 w 52"/>
                <a:gd name="T3" fmla="*/ 0 h 69"/>
                <a:gd name="T4" fmla="*/ 2147483647 w 52"/>
                <a:gd name="T5" fmla="*/ 0 h 69"/>
                <a:gd name="T6" fmla="*/ 0 60000 65536"/>
                <a:gd name="T7" fmla="*/ 0 60000 65536"/>
                <a:gd name="T8" fmla="*/ 0 60000 65536"/>
              </a:gdLst>
              <a:ahLst/>
              <a:cxnLst>
                <a:cxn ang="T6">
                  <a:pos x="T0" y="T1"/>
                </a:cxn>
                <a:cxn ang="T7">
                  <a:pos x="T2" y="T3"/>
                </a:cxn>
                <a:cxn ang="T8">
                  <a:pos x="T4" y="T5"/>
                </a:cxn>
              </a:cxnLst>
              <a:rect l="0" t="0" r="r" b="b"/>
              <a:pathLst>
                <a:path w="52" h="69">
                  <a:moveTo>
                    <a:pt x="0" y="69"/>
                  </a:moveTo>
                  <a:lnTo>
                    <a:pt x="0" y="0"/>
                  </a:lnTo>
                  <a:lnTo>
                    <a:pt x="52"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46" name="Freeform 450"/>
            <p:cNvSpPr>
              <a:spLocks noChangeAspect="1"/>
            </p:cNvSpPr>
            <p:nvPr/>
          </p:nvSpPr>
          <p:spPr bwMode="auto">
            <a:xfrm>
              <a:off x="6573042" y="3141866"/>
              <a:ext cx="200025" cy="45127"/>
            </a:xfrm>
            <a:custGeom>
              <a:avLst/>
              <a:gdLst>
                <a:gd name="T0" fmla="*/ 0 w 225"/>
                <a:gd name="T1" fmla="*/ 0 h 69"/>
                <a:gd name="T2" fmla="*/ 0 w 225"/>
                <a:gd name="T3" fmla="*/ 2147483647 h 69"/>
                <a:gd name="T4" fmla="*/ 2147483647 w 225"/>
                <a:gd name="T5" fmla="*/ 2147483647 h 69"/>
                <a:gd name="T6" fmla="*/ 0 60000 65536"/>
                <a:gd name="T7" fmla="*/ 0 60000 65536"/>
                <a:gd name="T8" fmla="*/ 0 60000 65536"/>
              </a:gdLst>
              <a:ahLst/>
              <a:cxnLst>
                <a:cxn ang="T6">
                  <a:pos x="T0" y="T1"/>
                </a:cxn>
                <a:cxn ang="T7">
                  <a:pos x="T2" y="T3"/>
                </a:cxn>
                <a:cxn ang="T8">
                  <a:pos x="T4" y="T5"/>
                </a:cxn>
              </a:cxnLst>
              <a:rect l="0" t="0" r="r" b="b"/>
              <a:pathLst>
                <a:path w="225" h="69">
                  <a:moveTo>
                    <a:pt x="0" y="0"/>
                  </a:moveTo>
                  <a:lnTo>
                    <a:pt x="0" y="69"/>
                  </a:lnTo>
                  <a:lnTo>
                    <a:pt x="225" y="6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47" name="Freeform 451"/>
            <p:cNvSpPr>
              <a:spLocks noChangeAspect="1"/>
            </p:cNvSpPr>
            <p:nvPr/>
          </p:nvSpPr>
          <p:spPr bwMode="auto">
            <a:xfrm>
              <a:off x="6446042" y="3068969"/>
              <a:ext cx="127000" cy="69426"/>
            </a:xfrm>
            <a:custGeom>
              <a:avLst/>
              <a:gdLst>
                <a:gd name="T0" fmla="*/ 0 w 143"/>
                <a:gd name="T1" fmla="*/ 0 h 105"/>
                <a:gd name="T2" fmla="*/ 0 w 143"/>
                <a:gd name="T3" fmla="*/ 2147483647 h 105"/>
                <a:gd name="T4" fmla="*/ 2147483647 w 143"/>
                <a:gd name="T5" fmla="*/ 2147483647 h 105"/>
                <a:gd name="T6" fmla="*/ 0 60000 65536"/>
                <a:gd name="T7" fmla="*/ 0 60000 65536"/>
                <a:gd name="T8" fmla="*/ 0 60000 65536"/>
              </a:gdLst>
              <a:ahLst/>
              <a:cxnLst>
                <a:cxn ang="T6">
                  <a:pos x="T0" y="T1"/>
                </a:cxn>
                <a:cxn ang="T7">
                  <a:pos x="T2" y="T3"/>
                </a:cxn>
                <a:cxn ang="T8">
                  <a:pos x="T4" y="T5"/>
                </a:cxn>
              </a:cxnLst>
              <a:rect l="0" t="0" r="r" b="b"/>
              <a:pathLst>
                <a:path w="143" h="105">
                  <a:moveTo>
                    <a:pt x="0" y="0"/>
                  </a:moveTo>
                  <a:lnTo>
                    <a:pt x="0" y="105"/>
                  </a:lnTo>
                  <a:lnTo>
                    <a:pt x="143" y="105"/>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48" name="Freeform 452"/>
            <p:cNvSpPr>
              <a:spLocks noChangeAspect="1"/>
            </p:cNvSpPr>
            <p:nvPr/>
          </p:nvSpPr>
          <p:spPr bwMode="auto">
            <a:xfrm>
              <a:off x="6353967" y="2933587"/>
              <a:ext cx="92075" cy="131910"/>
            </a:xfrm>
            <a:custGeom>
              <a:avLst/>
              <a:gdLst>
                <a:gd name="T0" fmla="*/ 0 w 102"/>
                <a:gd name="T1" fmla="*/ 0 h 195"/>
                <a:gd name="T2" fmla="*/ 0 w 102"/>
                <a:gd name="T3" fmla="*/ 2147483647 h 195"/>
                <a:gd name="T4" fmla="*/ 2147483647 w 102"/>
                <a:gd name="T5" fmla="*/ 2147483647 h 195"/>
                <a:gd name="T6" fmla="*/ 0 60000 65536"/>
                <a:gd name="T7" fmla="*/ 0 60000 65536"/>
                <a:gd name="T8" fmla="*/ 0 60000 65536"/>
              </a:gdLst>
              <a:ahLst/>
              <a:cxnLst>
                <a:cxn ang="T6">
                  <a:pos x="T0" y="T1"/>
                </a:cxn>
                <a:cxn ang="T7">
                  <a:pos x="T2" y="T3"/>
                </a:cxn>
                <a:cxn ang="T8">
                  <a:pos x="T4" y="T5"/>
                </a:cxn>
              </a:cxnLst>
              <a:rect l="0" t="0" r="r" b="b"/>
              <a:pathLst>
                <a:path w="102" h="195">
                  <a:moveTo>
                    <a:pt x="0" y="0"/>
                  </a:moveTo>
                  <a:lnTo>
                    <a:pt x="0" y="195"/>
                  </a:lnTo>
                  <a:lnTo>
                    <a:pt x="102" y="195"/>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49" name="Freeform 453"/>
            <p:cNvSpPr>
              <a:spLocks noChangeAspect="1"/>
            </p:cNvSpPr>
            <p:nvPr/>
          </p:nvSpPr>
          <p:spPr bwMode="auto">
            <a:xfrm>
              <a:off x="6217442" y="2930116"/>
              <a:ext cx="136525" cy="177037"/>
            </a:xfrm>
            <a:custGeom>
              <a:avLst/>
              <a:gdLst>
                <a:gd name="T0" fmla="*/ 0 w 153"/>
                <a:gd name="T1" fmla="*/ 2147483647 h 258"/>
                <a:gd name="T2" fmla="*/ 0 w 153"/>
                <a:gd name="T3" fmla="*/ 0 h 258"/>
                <a:gd name="T4" fmla="*/ 2147483647 w 153"/>
                <a:gd name="T5" fmla="*/ 0 h 258"/>
                <a:gd name="T6" fmla="*/ 0 60000 65536"/>
                <a:gd name="T7" fmla="*/ 0 60000 65536"/>
                <a:gd name="T8" fmla="*/ 0 60000 65536"/>
              </a:gdLst>
              <a:ahLst/>
              <a:cxnLst>
                <a:cxn ang="T6">
                  <a:pos x="T0" y="T1"/>
                </a:cxn>
                <a:cxn ang="T7">
                  <a:pos x="T2" y="T3"/>
                </a:cxn>
                <a:cxn ang="T8">
                  <a:pos x="T4" y="T5"/>
                </a:cxn>
              </a:cxnLst>
              <a:rect l="0" t="0" r="r" b="b"/>
              <a:pathLst>
                <a:path w="153" h="258">
                  <a:moveTo>
                    <a:pt x="0" y="258"/>
                  </a:moveTo>
                  <a:lnTo>
                    <a:pt x="0" y="0"/>
                  </a:lnTo>
                  <a:lnTo>
                    <a:pt x="153"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50" name="Freeform 455"/>
            <p:cNvSpPr>
              <a:spLocks noChangeAspect="1"/>
            </p:cNvSpPr>
            <p:nvPr/>
          </p:nvSpPr>
          <p:spPr bwMode="auto">
            <a:xfrm>
              <a:off x="6217442" y="3110624"/>
              <a:ext cx="269875" cy="175301"/>
            </a:xfrm>
            <a:custGeom>
              <a:avLst/>
              <a:gdLst>
                <a:gd name="T0" fmla="*/ 0 w 303"/>
                <a:gd name="T1" fmla="*/ 0 h 258"/>
                <a:gd name="T2" fmla="*/ 0 w 303"/>
                <a:gd name="T3" fmla="*/ 2147483647 h 258"/>
                <a:gd name="T4" fmla="*/ 2147483647 w 303"/>
                <a:gd name="T5" fmla="*/ 2147483647 h 258"/>
                <a:gd name="T6" fmla="*/ 0 60000 65536"/>
                <a:gd name="T7" fmla="*/ 0 60000 65536"/>
                <a:gd name="T8" fmla="*/ 0 60000 65536"/>
              </a:gdLst>
              <a:ahLst/>
              <a:cxnLst>
                <a:cxn ang="T6">
                  <a:pos x="T0" y="T1"/>
                </a:cxn>
                <a:cxn ang="T7">
                  <a:pos x="T2" y="T3"/>
                </a:cxn>
                <a:cxn ang="T8">
                  <a:pos x="T4" y="T5"/>
                </a:cxn>
              </a:cxnLst>
              <a:rect l="0" t="0" r="r" b="b"/>
              <a:pathLst>
                <a:path w="303" h="258">
                  <a:moveTo>
                    <a:pt x="0" y="0"/>
                  </a:moveTo>
                  <a:lnTo>
                    <a:pt x="0" y="258"/>
                  </a:lnTo>
                  <a:lnTo>
                    <a:pt x="303" y="258"/>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51" name="Freeform 456"/>
            <p:cNvSpPr>
              <a:spLocks noChangeAspect="1"/>
            </p:cNvSpPr>
            <p:nvPr/>
          </p:nvSpPr>
          <p:spPr bwMode="auto">
            <a:xfrm>
              <a:off x="6104730" y="3108889"/>
              <a:ext cx="112712" cy="215222"/>
            </a:xfrm>
            <a:custGeom>
              <a:avLst/>
              <a:gdLst>
                <a:gd name="T0" fmla="*/ 0 w 127"/>
                <a:gd name="T1" fmla="*/ 2147483647 h 316"/>
                <a:gd name="T2" fmla="*/ 0 w 127"/>
                <a:gd name="T3" fmla="*/ 0 h 316"/>
                <a:gd name="T4" fmla="*/ 2147483647 w 127"/>
                <a:gd name="T5" fmla="*/ 0 h 316"/>
                <a:gd name="T6" fmla="*/ 0 60000 65536"/>
                <a:gd name="T7" fmla="*/ 0 60000 65536"/>
                <a:gd name="T8" fmla="*/ 0 60000 65536"/>
              </a:gdLst>
              <a:ahLst/>
              <a:cxnLst>
                <a:cxn ang="T6">
                  <a:pos x="T0" y="T1"/>
                </a:cxn>
                <a:cxn ang="T7">
                  <a:pos x="T2" y="T3"/>
                </a:cxn>
                <a:cxn ang="T8">
                  <a:pos x="T4" y="T5"/>
                </a:cxn>
              </a:cxnLst>
              <a:rect l="0" t="0" r="r" b="b"/>
              <a:pathLst>
                <a:path w="127" h="316">
                  <a:moveTo>
                    <a:pt x="0" y="316"/>
                  </a:moveTo>
                  <a:lnTo>
                    <a:pt x="0" y="0"/>
                  </a:lnTo>
                  <a:lnTo>
                    <a:pt x="127"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52" name="Freeform 458"/>
            <p:cNvSpPr>
              <a:spLocks noChangeAspect="1"/>
            </p:cNvSpPr>
            <p:nvPr/>
          </p:nvSpPr>
          <p:spPr bwMode="auto">
            <a:xfrm>
              <a:off x="6444455" y="3384858"/>
              <a:ext cx="33337" cy="46863"/>
            </a:xfrm>
            <a:custGeom>
              <a:avLst/>
              <a:gdLst>
                <a:gd name="T0" fmla="*/ 0 w 37"/>
                <a:gd name="T1" fmla="*/ 2147483647 h 69"/>
                <a:gd name="T2" fmla="*/ 0 w 37"/>
                <a:gd name="T3" fmla="*/ 0 h 69"/>
                <a:gd name="T4" fmla="*/ 2147483647 w 37"/>
                <a:gd name="T5" fmla="*/ 0 h 69"/>
                <a:gd name="T6" fmla="*/ 0 60000 65536"/>
                <a:gd name="T7" fmla="*/ 0 60000 65536"/>
                <a:gd name="T8" fmla="*/ 0 60000 65536"/>
              </a:gdLst>
              <a:ahLst/>
              <a:cxnLst>
                <a:cxn ang="T6">
                  <a:pos x="T0" y="T1"/>
                </a:cxn>
                <a:cxn ang="T7">
                  <a:pos x="T2" y="T3"/>
                </a:cxn>
                <a:cxn ang="T8">
                  <a:pos x="T4" y="T5"/>
                </a:cxn>
              </a:cxnLst>
              <a:rect l="0" t="0" r="r" b="b"/>
              <a:pathLst>
                <a:path w="37" h="69">
                  <a:moveTo>
                    <a:pt x="0" y="69"/>
                  </a:moveTo>
                  <a:lnTo>
                    <a:pt x="0" y="0"/>
                  </a:lnTo>
                  <a:lnTo>
                    <a:pt x="37"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53" name="Freeform 460"/>
            <p:cNvSpPr>
              <a:spLocks noChangeAspect="1"/>
            </p:cNvSpPr>
            <p:nvPr/>
          </p:nvSpPr>
          <p:spPr bwMode="auto">
            <a:xfrm>
              <a:off x="6444455" y="3435192"/>
              <a:ext cx="15875" cy="46863"/>
            </a:xfrm>
            <a:custGeom>
              <a:avLst/>
              <a:gdLst>
                <a:gd name="T0" fmla="*/ 0 w 18"/>
                <a:gd name="T1" fmla="*/ 0 h 69"/>
                <a:gd name="T2" fmla="*/ 0 w 18"/>
                <a:gd name="T3" fmla="*/ 2147483647 h 69"/>
                <a:gd name="T4" fmla="*/ 2147483647 w 18"/>
                <a:gd name="T5" fmla="*/ 2147483647 h 69"/>
                <a:gd name="T6" fmla="*/ 0 60000 65536"/>
                <a:gd name="T7" fmla="*/ 0 60000 65536"/>
                <a:gd name="T8" fmla="*/ 0 60000 65536"/>
              </a:gdLst>
              <a:ahLst/>
              <a:cxnLst>
                <a:cxn ang="T6">
                  <a:pos x="T0" y="T1"/>
                </a:cxn>
                <a:cxn ang="T7">
                  <a:pos x="T2" y="T3"/>
                </a:cxn>
                <a:cxn ang="T8">
                  <a:pos x="T4" y="T5"/>
                </a:cxn>
              </a:cxnLst>
              <a:rect l="0" t="0" r="r" b="b"/>
              <a:pathLst>
                <a:path w="18" h="69">
                  <a:moveTo>
                    <a:pt x="0" y="0"/>
                  </a:moveTo>
                  <a:lnTo>
                    <a:pt x="0" y="69"/>
                  </a:lnTo>
                  <a:lnTo>
                    <a:pt x="18" y="6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54" name="Freeform 461"/>
            <p:cNvSpPr>
              <a:spLocks noChangeAspect="1"/>
            </p:cNvSpPr>
            <p:nvPr/>
          </p:nvSpPr>
          <p:spPr bwMode="auto">
            <a:xfrm>
              <a:off x="6368255" y="3433457"/>
              <a:ext cx="76200" cy="109346"/>
            </a:xfrm>
            <a:custGeom>
              <a:avLst/>
              <a:gdLst>
                <a:gd name="T0" fmla="*/ 0 w 86"/>
                <a:gd name="T1" fmla="*/ 2147483647 h 159"/>
                <a:gd name="T2" fmla="*/ 0 w 86"/>
                <a:gd name="T3" fmla="*/ 0 h 159"/>
                <a:gd name="T4" fmla="*/ 2147483647 w 86"/>
                <a:gd name="T5" fmla="*/ 0 h 159"/>
                <a:gd name="T6" fmla="*/ 0 60000 65536"/>
                <a:gd name="T7" fmla="*/ 0 60000 65536"/>
                <a:gd name="T8" fmla="*/ 0 60000 65536"/>
              </a:gdLst>
              <a:ahLst/>
              <a:cxnLst>
                <a:cxn ang="T6">
                  <a:pos x="T0" y="T1"/>
                </a:cxn>
                <a:cxn ang="T7">
                  <a:pos x="T2" y="T3"/>
                </a:cxn>
                <a:cxn ang="T8">
                  <a:pos x="T4" y="T5"/>
                </a:cxn>
              </a:cxnLst>
              <a:rect l="0" t="0" r="r" b="b"/>
              <a:pathLst>
                <a:path w="86" h="159">
                  <a:moveTo>
                    <a:pt x="0" y="159"/>
                  </a:moveTo>
                  <a:lnTo>
                    <a:pt x="0" y="0"/>
                  </a:lnTo>
                  <a:lnTo>
                    <a:pt x="86"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55" name="Freeform 463"/>
            <p:cNvSpPr>
              <a:spLocks noChangeAspect="1"/>
            </p:cNvSpPr>
            <p:nvPr/>
          </p:nvSpPr>
          <p:spPr bwMode="auto">
            <a:xfrm>
              <a:off x="6415880" y="3580988"/>
              <a:ext cx="114300" cy="71162"/>
            </a:xfrm>
            <a:custGeom>
              <a:avLst/>
              <a:gdLst>
                <a:gd name="T0" fmla="*/ 0 w 129"/>
                <a:gd name="T1" fmla="*/ 2147483647 h 105"/>
                <a:gd name="T2" fmla="*/ 0 w 129"/>
                <a:gd name="T3" fmla="*/ 0 h 105"/>
                <a:gd name="T4" fmla="*/ 2147483647 w 129"/>
                <a:gd name="T5" fmla="*/ 0 h 105"/>
                <a:gd name="T6" fmla="*/ 0 60000 65536"/>
                <a:gd name="T7" fmla="*/ 0 60000 65536"/>
                <a:gd name="T8" fmla="*/ 0 60000 65536"/>
              </a:gdLst>
              <a:ahLst/>
              <a:cxnLst>
                <a:cxn ang="T6">
                  <a:pos x="T0" y="T1"/>
                </a:cxn>
                <a:cxn ang="T7">
                  <a:pos x="T2" y="T3"/>
                </a:cxn>
                <a:cxn ang="T8">
                  <a:pos x="T4" y="T5"/>
                </a:cxn>
              </a:cxnLst>
              <a:rect l="0" t="0" r="r" b="b"/>
              <a:pathLst>
                <a:path w="129" h="105">
                  <a:moveTo>
                    <a:pt x="0" y="105"/>
                  </a:moveTo>
                  <a:lnTo>
                    <a:pt x="0" y="0"/>
                  </a:lnTo>
                  <a:lnTo>
                    <a:pt x="129"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56" name="Freeform 465"/>
            <p:cNvSpPr>
              <a:spLocks noChangeAspect="1"/>
            </p:cNvSpPr>
            <p:nvPr/>
          </p:nvSpPr>
          <p:spPr bwMode="auto">
            <a:xfrm>
              <a:off x="6449217" y="3678184"/>
              <a:ext cx="58737" cy="46863"/>
            </a:xfrm>
            <a:custGeom>
              <a:avLst/>
              <a:gdLst>
                <a:gd name="T0" fmla="*/ 0 w 66"/>
                <a:gd name="T1" fmla="*/ 2147483647 h 69"/>
                <a:gd name="T2" fmla="*/ 0 w 66"/>
                <a:gd name="T3" fmla="*/ 0 h 69"/>
                <a:gd name="T4" fmla="*/ 2147483647 w 66"/>
                <a:gd name="T5" fmla="*/ 0 h 69"/>
                <a:gd name="T6" fmla="*/ 0 60000 65536"/>
                <a:gd name="T7" fmla="*/ 0 60000 65536"/>
                <a:gd name="T8" fmla="*/ 0 60000 65536"/>
              </a:gdLst>
              <a:ahLst/>
              <a:cxnLst>
                <a:cxn ang="T6">
                  <a:pos x="T0" y="T1"/>
                </a:cxn>
                <a:cxn ang="T7">
                  <a:pos x="T2" y="T3"/>
                </a:cxn>
                <a:cxn ang="T8">
                  <a:pos x="T4" y="T5"/>
                </a:cxn>
              </a:cxnLst>
              <a:rect l="0" t="0" r="r" b="b"/>
              <a:pathLst>
                <a:path w="66" h="69">
                  <a:moveTo>
                    <a:pt x="0" y="69"/>
                  </a:moveTo>
                  <a:lnTo>
                    <a:pt x="0" y="0"/>
                  </a:lnTo>
                  <a:lnTo>
                    <a:pt x="66"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57" name="Freeform 467"/>
            <p:cNvSpPr>
              <a:spLocks noChangeAspect="1"/>
            </p:cNvSpPr>
            <p:nvPr/>
          </p:nvSpPr>
          <p:spPr bwMode="auto">
            <a:xfrm>
              <a:off x="6449217" y="3730254"/>
              <a:ext cx="241300" cy="46863"/>
            </a:xfrm>
            <a:custGeom>
              <a:avLst/>
              <a:gdLst>
                <a:gd name="T0" fmla="*/ 0 w 269"/>
                <a:gd name="T1" fmla="*/ 0 h 69"/>
                <a:gd name="T2" fmla="*/ 0 w 269"/>
                <a:gd name="T3" fmla="*/ 2147483647 h 69"/>
                <a:gd name="T4" fmla="*/ 2147483647 w 269"/>
                <a:gd name="T5" fmla="*/ 2147483647 h 69"/>
                <a:gd name="T6" fmla="*/ 0 60000 65536"/>
                <a:gd name="T7" fmla="*/ 0 60000 65536"/>
                <a:gd name="T8" fmla="*/ 0 60000 65536"/>
              </a:gdLst>
              <a:ahLst/>
              <a:cxnLst>
                <a:cxn ang="T6">
                  <a:pos x="T0" y="T1"/>
                </a:cxn>
                <a:cxn ang="T7">
                  <a:pos x="T2" y="T3"/>
                </a:cxn>
                <a:cxn ang="T8">
                  <a:pos x="T4" y="T5"/>
                </a:cxn>
              </a:cxnLst>
              <a:rect l="0" t="0" r="r" b="b"/>
              <a:pathLst>
                <a:path w="269" h="69">
                  <a:moveTo>
                    <a:pt x="0" y="0"/>
                  </a:moveTo>
                  <a:lnTo>
                    <a:pt x="0" y="69"/>
                  </a:lnTo>
                  <a:lnTo>
                    <a:pt x="269" y="6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58" name="Freeform 468"/>
            <p:cNvSpPr>
              <a:spLocks noChangeAspect="1"/>
            </p:cNvSpPr>
            <p:nvPr/>
          </p:nvSpPr>
          <p:spPr bwMode="auto">
            <a:xfrm>
              <a:off x="6415880" y="3655621"/>
              <a:ext cx="33337" cy="72898"/>
            </a:xfrm>
            <a:custGeom>
              <a:avLst/>
              <a:gdLst>
                <a:gd name="T0" fmla="*/ 0 w 38"/>
                <a:gd name="T1" fmla="*/ 0 h 105"/>
                <a:gd name="T2" fmla="*/ 0 w 38"/>
                <a:gd name="T3" fmla="*/ 2147483647 h 105"/>
                <a:gd name="T4" fmla="*/ 2147483647 w 38"/>
                <a:gd name="T5" fmla="*/ 2147483647 h 105"/>
                <a:gd name="T6" fmla="*/ 0 60000 65536"/>
                <a:gd name="T7" fmla="*/ 0 60000 65536"/>
                <a:gd name="T8" fmla="*/ 0 60000 65536"/>
              </a:gdLst>
              <a:ahLst/>
              <a:cxnLst>
                <a:cxn ang="T6">
                  <a:pos x="T0" y="T1"/>
                </a:cxn>
                <a:cxn ang="T7">
                  <a:pos x="T2" y="T3"/>
                </a:cxn>
                <a:cxn ang="T8">
                  <a:pos x="T4" y="T5"/>
                </a:cxn>
              </a:cxnLst>
              <a:rect l="0" t="0" r="r" b="b"/>
              <a:pathLst>
                <a:path w="38" h="105">
                  <a:moveTo>
                    <a:pt x="0" y="0"/>
                  </a:moveTo>
                  <a:lnTo>
                    <a:pt x="0" y="105"/>
                  </a:lnTo>
                  <a:lnTo>
                    <a:pt x="38" y="105"/>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59" name="Freeform 469"/>
            <p:cNvSpPr>
              <a:spLocks noChangeAspect="1"/>
            </p:cNvSpPr>
            <p:nvPr/>
          </p:nvSpPr>
          <p:spPr bwMode="auto">
            <a:xfrm>
              <a:off x="6368255" y="3546274"/>
              <a:ext cx="47625" cy="107611"/>
            </a:xfrm>
            <a:custGeom>
              <a:avLst/>
              <a:gdLst>
                <a:gd name="T0" fmla="*/ 0 w 54"/>
                <a:gd name="T1" fmla="*/ 0 h 159"/>
                <a:gd name="T2" fmla="*/ 0 w 54"/>
                <a:gd name="T3" fmla="*/ 2147483647 h 159"/>
                <a:gd name="T4" fmla="*/ 2147483647 w 54"/>
                <a:gd name="T5" fmla="*/ 2147483647 h 159"/>
                <a:gd name="T6" fmla="*/ 0 60000 65536"/>
                <a:gd name="T7" fmla="*/ 0 60000 65536"/>
                <a:gd name="T8" fmla="*/ 0 60000 65536"/>
              </a:gdLst>
              <a:ahLst/>
              <a:cxnLst>
                <a:cxn ang="T6">
                  <a:pos x="T0" y="T1"/>
                </a:cxn>
                <a:cxn ang="T7">
                  <a:pos x="T2" y="T3"/>
                </a:cxn>
                <a:cxn ang="T8">
                  <a:pos x="T4" y="T5"/>
                </a:cxn>
              </a:cxnLst>
              <a:rect l="0" t="0" r="r" b="b"/>
              <a:pathLst>
                <a:path w="54" h="159">
                  <a:moveTo>
                    <a:pt x="0" y="0"/>
                  </a:moveTo>
                  <a:lnTo>
                    <a:pt x="0" y="159"/>
                  </a:lnTo>
                  <a:lnTo>
                    <a:pt x="54" y="15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60" name="Freeform 470"/>
            <p:cNvSpPr>
              <a:spLocks noChangeAspect="1"/>
            </p:cNvSpPr>
            <p:nvPr/>
          </p:nvSpPr>
          <p:spPr bwMode="auto">
            <a:xfrm>
              <a:off x="6104730" y="3327582"/>
              <a:ext cx="263525" cy="215222"/>
            </a:xfrm>
            <a:custGeom>
              <a:avLst/>
              <a:gdLst>
                <a:gd name="T0" fmla="*/ 0 w 295"/>
                <a:gd name="T1" fmla="*/ 0 h 317"/>
                <a:gd name="T2" fmla="*/ 0 w 295"/>
                <a:gd name="T3" fmla="*/ 2147483647 h 317"/>
                <a:gd name="T4" fmla="*/ 2147483647 w 295"/>
                <a:gd name="T5" fmla="*/ 2147483647 h 317"/>
                <a:gd name="T6" fmla="*/ 0 60000 65536"/>
                <a:gd name="T7" fmla="*/ 0 60000 65536"/>
                <a:gd name="T8" fmla="*/ 0 60000 65536"/>
              </a:gdLst>
              <a:ahLst/>
              <a:cxnLst>
                <a:cxn ang="T6">
                  <a:pos x="T0" y="T1"/>
                </a:cxn>
                <a:cxn ang="T7">
                  <a:pos x="T2" y="T3"/>
                </a:cxn>
                <a:cxn ang="T8">
                  <a:pos x="T4" y="T5"/>
                </a:cxn>
              </a:cxnLst>
              <a:rect l="0" t="0" r="r" b="b"/>
              <a:pathLst>
                <a:path w="295" h="317">
                  <a:moveTo>
                    <a:pt x="0" y="0"/>
                  </a:moveTo>
                  <a:lnTo>
                    <a:pt x="0" y="317"/>
                  </a:lnTo>
                  <a:lnTo>
                    <a:pt x="295" y="317"/>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61" name="Freeform 472"/>
            <p:cNvSpPr>
              <a:spLocks noChangeAspect="1"/>
            </p:cNvSpPr>
            <p:nvPr/>
          </p:nvSpPr>
          <p:spPr bwMode="auto">
            <a:xfrm>
              <a:off x="6141242" y="3876049"/>
              <a:ext cx="246062" cy="177037"/>
            </a:xfrm>
            <a:custGeom>
              <a:avLst/>
              <a:gdLst>
                <a:gd name="T0" fmla="*/ 0 w 276"/>
                <a:gd name="T1" fmla="*/ 2147483647 h 262"/>
                <a:gd name="T2" fmla="*/ 0 w 276"/>
                <a:gd name="T3" fmla="*/ 0 h 262"/>
                <a:gd name="T4" fmla="*/ 2147483647 w 276"/>
                <a:gd name="T5" fmla="*/ 0 h 262"/>
                <a:gd name="T6" fmla="*/ 0 60000 65536"/>
                <a:gd name="T7" fmla="*/ 0 60000 65536"/>
                <a:gd name="T8" fmla="*/ 0 60000 65536"/>
              </a:gdLst>
              <a:ahLst/>
              <a:cxnLst>
                <a:cxn ang="T6">
                  <a:pos x="T0" y="T1"/>
                </a:cxn>
                <a:cxn ang="T7">
                  <a:pos x="T2" y="T3"/>
                </a:cxn>
                <a:cxn ang="T8">
                  <a:pos x="T4" y="T5"/>
                </a:cxn>
              </a:cxnLst>
              <a:rect l="0" t="0" r="r" b="b"/>
              <a:pathLst>
                <a:path w="276" h="262">
                  <a:moveTo>
                    <a:pt x="0" y="262"/>
                  </a:moveTo>
                  <a:lnTo>
                    <a:pt x="0" y="0"/>
                  </a:lnTo>
                  <a:lnTo>
                    <a:pt x="276"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62" name="Freeform 474"/>
            <p:cNvSpPr>
              <a:spLocks noChangeAspect="1"/>
            </p:cNvSpPr>
            <p:nvPr/>
          </p:nvSpPr>
          <p:spPr bwMode="auto">
            <a:xfrm>
              <a:off x="6326980" y="3973246"/>
              <a:ext cx="53975" cy="46863"/>
            </a:xfrm>
            <a:custGeom>
              <a:avLst/>
              <a:gdLst>
                <a:gd name="T0" fmla="*/ 0 w 60"/>
                <a:gd name="T1" fmla="*/ 2147483647 h 69"/>
                <a:gd name="T2" fmla="*/ 0 w 60"/>
                <a:gd name="T3" fmla="*/ 0 h 69"/>
                <a:gd name="T4" fmla="*/ 2147483647 w 60"/>
                <a:gd name="T5" fmla="*/ 0 h 69"/>
                <a:gd name="T6" fmla="*/ 0 60000 65536"/>
                <a:gd name="T7" fmla="*/ 0 60000 65536"/>
                <a:gd name="T8" fmla="*/ 0 60000 65536"/>
              </a:gdLst>
              <a:ahLst/>
              <a:cxnLst>
                <a:cxn ang="T6">
                  <a:pos x="T0" y="T1"/>
                </a:cxn>
                <a:cxn ang="T7">
                  <a:pos x="T2" y="T3"/>
                </a:cxn>
                <a:cxn ang="T8">
                  <a:pos x="T4" y="T5"/>
                </a:cxn>
              </a:cxnLst>
              <a:rect l="0" t="0" r="r" b="b"/>
              <a:pathLst>
                <a:path w="60" h="69">
                  <a:moveTo>
                    <a:pt x="0" y="69"/>
                  </a:moveTo>
                  <a:lnTo>
                    <a:pt x="0" y="0"/>
                  </a:lnTo>
                  <a:lnTo>
                    <a:pt x="60"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63" name="Freeform 476"/>
            <p:cNvSpPr>
              <a:spLocks noChangeAspect="1"/>
            </p:cNvSpPr>
            <p:nvPr/>
          </p:nvSpPr>
          <p:spPr bwMode="auto">
            <a:xfrm>
              <a:off x="6326980" y="4023580"/>
              <a:ext cx="95250" cy="48598"/>
            </a:xfrm>
            <a:custGeom>
              <a:avLst/>
              <a:gdLst>
                <a:gd name="T0" fmla="*/ 0 w 107"/>
                <a:gd name="T1" fmla="*/ 0 h 69"/>
                <a:gd name="T2" fmla="*/ 0 w 107"/>
                <a:gd name="T3" fmla="*/ 2147483647 h 69"/>
                <a:gd name="T4" fmla="*/ 2147483647 w 107"/>
                <a:gd name="T5" fmla="*/ 2147483647 h 69"/>
                <a:gd name="T6" fmla="*/ 0 60000 65536"/>
                <a:gd name="T7" fmla="*/ 0 60000 65536"/>
                <a:gd name="T8" fmla="*/ 0 60000 65536"/>
              </a:gdLst>
              <a:ahLst/>
              <a:cxnLst>
                <a:cxn ang="T6">
                  <a:pos x="T0" y="T1"/>
                </a:cxn>
                <a:cxn ang="T7">
                  <a:pos x="T2" y="T3"/>
                </a:cxn>
                <a:cxn ang="T8">
                  <a:pos x="T4" y="T5"/>
                </a:cxn>
              </a:cxnLst>
              <a:rect l="0" t="0" r="r" b="b"/>
              <a:pathLst>
                <a:path w="107" h="69">
                  <a:moveTo>
                    <a:pt x="0" y="0"/>
                  </a:moveTo>
                  <a:lnTo>
                    <a:pt x="0" y="69"/>
                  </a:lnTo>
                  <a:lnTo>
                    <a:pt x="107" y="6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64" name="Freeform 477"/>
            <p:cNvSpPr>
              <a:spLocks noChangeAspect="1"/>
            </p:cNvSpPr>
            <p:nvPr/>
          </p:nvSpPr>
          <p:spPr bwMode="auto">
            <a:xfrm>
              <a:off x="6301580" y="4021845"/>
              <a:ext cx="25400" cy="71162"/>
            </a:xfrm>
            <a:custGeom>
              <a:avLst/>
              <a:gdLst>
                <a:gd name="T0" fmla="*/ 0 w 30"/>
                <a:gd name="T1" fmla="*/ 2147483647 h 105"/>
                <a:gd name="T2" fmla="*/ 0 w 30"/>
                <a:gd name="T3" fmla="*/ 0 h 105"/>
                <a:gd name="T4" fmla="*/ 2147483647 w 30"/>
                <a:gd name="T5" fmla="*/ 0 h 105"/>
                <a:gd name="T6" fmla="*/ 0 60000 65536"/>
                <a:gd name="T7" fmla="*/ 0 60000 65536"/>
                <a:gd name="T8" fmla="*/ 0 60000 65536"/>
              </a:gdLst>
              <a:ahLst/>
              <a:cxnLst>
                <a:cxn ang="T6">
                  <a:pos x="T0" y="T1"/>
                </a:cxn>
                <a:cxn ang="T7">
                  <a:pos x="T2" y="T3"/>
                </a:cxn>
                <a:cxn ang="T8">
                  <a:pos x="T4" y="T5"/>
                </a:cxn>
              </a:cxnLst>
              <a:rect l="0" t="0" r="r" b="b"/>
              <a:pathLst>
                <a:path w="30" h="105">
                  <a:moveTo>
                    <a:pt x="0" y="105"/>
                  </a:moveTo>
                  <a:lnTo>
                    <a:pt x="0" y="0"/>
                  </a:lnTo>
                  <a:lnTo>
                    <a:pt x="30"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65" name="Freeform 479"/>
            <p:cNvSpPr>
              <a:spLocks noChangeAspect="1"/>
            </p:cNvSpPr>
            <p:nvPr/>
          </p:nvSpPr>
          <p:spPr bwMode="auto">
            <a:xfrm>
              <a:off x="6301580" y="4098214"/>
              <a:ext cx="171450" cy="71162"/>
            </a:xfrm>
            <a:custGeom>
              <a:avLst/>
              <a:gdLst>
                <a:gd name="T0" fmla="*/ 0 w 194"/>
                <a:gd name="T1" fmla="*/ 0 h 105"/>
                <a:gd name="T2" fmla="*/ 0 w 194"/>
                <a:gd name="T3" fmla="*/ 2147483647 h 105"/>
                <a:gd name="T4" fmla="*/ 2147483647 w 194"/>
                <a:gd name="T5" fmla="*/ 2147483647 h 105"/>
                <a:gd name="T6" fmla="*/ 0 60000 65536"/>
                <a:gd name="T7" fmla="*/ 0 60000 65536"/>
                <a:gd name="T8" fmla="*/ 0 60000 65536"/>
              </a:gdLst>
              <a:ahLst/>
              <a:cxnLst>
                <a:cxn ang="T6">
                  <a:pos x="T0" y="T1"/>
                </a:cxn>
                <a:cxn ang="T7">
                  <a:pos x="T2" y="T3"/>
                </a:cxn>
                <a:cxn ang="T8">
                  <a:pos x="T4" y="T5"/>
                </a:cxn>
              </a:cxnLst>
              <a:rect l="0" t="0" r="r" b="b"/>
              <a:pathLst>
                <a:path w="194" h="105">
                  <a:moveTo>
                    <a:pt x="0" y="0"/>
                  </a:moveTo>
                  <a:lnTo>
                    <a:pt x="0" y="105"/>
                  </a:lnTo>
                  <a:lnTo>
                    <a:pt x="194" y="105"/>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66" name="Freeform 480"/>
            <p:cNvSpPr>
              <a:spLocks noChangeAspect="1"/>
            </p:cNvSpPr>
            <p:nvPr/>
          </p:nvSpPr>
          <p:spPr bwMode="auto">
            <a:xfrm>
              <a:off x="6211092" y="4094742"/>
              <a:ext cx="90487" cy="140588"/>
            </a:xfrm>
            <a:custGeom>
              <a:avLst/>
              <a:gdLst>
                <a:gd name="T0" fmla="*/ 0 w 102"/>
                <a:gd name="T1" fmla="*/ 2147483647 h 205"/>
                <a:gd name="T2" fmla="*/ 0 w 102"/>
                <a:gd name="T3" fmla="*/ 0 h 205"/>
                <a:gd name="T4" fmla="*/ 2147483647 w 102"/>
                <a:gd name="T5" fmla="*/ 0 h 205"/>
                <a:gd name="T6" fmla="*/ 0 60000 65536"/>
                <a:gd name="T7" fmla="*/ 0 60000 65536"/>
                <a:gd name="T8" fmla="*/ 0 60000 65536"/>
              </a:gdLst>
              <a:ahLst/>
              <a:cxnLst>
                <a:cxn ang="T6">
                  <a:pos x="T0" y="T1"/>
                </a:cxn>
                <a:cxn ang="T7">
                  <a:pos x="T2" y="T3"/>
                </a:cxn>
                <a:cxn ang="T8">
                  <a:pos x="T4" y="T5"/>
                </a:cxn>
              </a:cxnLst>
              <a:rect l="0" t="0" r="r" b="b"/>
              <a:pathLst>
                <a:path w="102" h="205">
                  <a:moveTo>
                    <a:pt x="0" y="205"/>
                  </a:moveTo>
                  <a:lnTo>
                    <a:pt x="0" y="0"/>
                  </a:lnTo>
                  <a:lnTo>
                    <a:pt x="102"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67" name="Freeform 482"/>
            <p:cNvSpPr>
              <a:spLocks noChangeAspect="1"/>
            </p:cNvSpPr>
            <p:nvPr/>
          </p:nvSpPr>
          <p:spPr bwMode="auto">
            <a:xfrm>
              <a:off x="6398417" y="4268308"/>
              <a:ext cx="100012" cy="111082"/>
            </a:xfrm>
            <a:custGeom>
              <a:avLst/>
              <a:gdLst>
                <a:gd name="T0" fmla="*/ 0 w 113"/>
                <a:gd name="T1" fmla="*/ 2147483647 h 163"/>
                <a:gd name="T2" fmla="*/ 0 w 113"/>
                <a:gd name="T3" fmla="*/ 0 h 163"/>
                <a:gd name="T4" fmla="*/ 2147483647 w 113"/>
                <a:gd name="T5" fmla="*/ 0 h 163"/>
                <a:gd name="T6" fmla="*/ 0 60000 65536"/>
                <a:gd name="T7" fmla="*/ 0 60000 65536"/>
                <a:gd name="T8" fmla="*/ 0 60000 65536"/>
              </a:gdLst>
              <a:ahLst/>
              <a:cxnLst>
                <a:cxn ang="T6">
                  <a:pos x="T0" y="T1"/>
                </a:cxn>
                <a:cxn ang="T7">
                  <a:pos x="T2" y="T3"/>
                </a:cxn>
                <a:cxn ang="T8">
                  <a:pos x="T4" y="T5"/>
                </a:cxn>
              </a:cxnLst>
              <a:rect l="0" t="0" r="r" b="b"/>
              <a:pathLst>
                <a:path w="113" h="163">
                  <a:moveTo>
                    <a:pt x="0" y="163"/>
                  </a:moveTo>
                  <a:lnTo>
                    <a:pt x="0" y="0"/>
                  </a:lnTo>
                  <a:lnTo>
                    <a:pt x="113"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68" name="Freeform 484"/>
            <p:cNvSpPr>
              <a:spLocks noChangeAspect="1"/>
            </p:cNvSpPr>
            <p:nvPr/>
          </p:nvSpPr>
          <p:spPr bwMode="auto">
            <a:xfrm>
              <a:off x="6441280" y="4365505"/>
              <a:ext cx="174625" cy="126703"/>
            </a:xfrm>
            <a:custGeom>
              <a:avLst/>
              <a:gdLst>
                <a:gd name="T0" fmla="*/ 0 w 196"/>
                <a:gd name="T1" fmla="*/ 2147483647 h 186"/>
                <a:gd name="T2" fmla="*/ 0 w 196"/>
                <a:gd name="T3" fmla="*/ 0 h 186"/>
                <a:gd name="T4" fmla="*/ 2147483647 w 196"/>
                <a:gd name="T5" fmla="*/ 0 h 186"/>
                <a:gd name="T6" fmla="*/ 0 60000 65536"/>
                <a:gd name="T7" fmla="*/ 0 60000 65536"/>
                <a:gd name="T8" fmla="*/ 0 60000 65536"/>
              </a:gdLst>
              <a:ahLst/>
              <a:cxnLst>
                <a:cxn ang="T6">
                  <a:pos x="T0" y="T1"/>
                </a:cxn>
                <a:cxn ang="T7">
                  <a:pos x="T2" y="T3"/>
                </a:cxn>
                <a:cxn ang="T8">
                  <a:pos x="T4" y="T5"/>
                </a:cxn>
              </a:cxnLst>
              <a:rect l="0" t="0" r="r" b="b"/>
              <a:pathLst>
                <a:path w="196" h="186">
                  <a:moveTo>
                    <a:pt x="0" y="186"/>
                  </a:moveTo>
                  <a:lnTo>
                    <a:pt x="0" y="0"/>
                  </a:lnTo>
                  <a:lnTo>
                    <a:pt x="196"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69" name="Freeform 486"/>
            <p:cNvSpPr>
              <a:spLocks noChangeAspect="1"/>
            </p:cNvSpPr>
            <p:nvPr/>
          </p:nvSpPr>
          <p:spPr bwMode="auto">
            <a:xfrm>
              <a:off x="6527005" y="4462702"/>
              <a:ext cx="85725" cy="48598"/>
            </a:xfrm>
            <a:custGeom>
              <a:avLst/>
              <a:gdLst>
                <a:gd name="T0" fmla="*/ 0 w 96"/>
                <a:gd name="T1" fmla="*/ 2147483647 h 69"/>
                <a:gd name="T2" fmla="*/ 0 w 96"/>
                <a:gd name="T3" fmla="*/ 0 h 69"/>
                <a:gd name="T4" fmla="*/ 2147483647 w 96"/>
                <a:gd name="T5" fmla="*/ 0 h 69"/>
                <a:gd name="T6" fmla="*/ 0 60000 65536"/>
                <a:gd name="T7" fmla="*/ 0 60000 65536"/>
                <a:gd name="T8" fmla="*/ 0 60000 65536"/>
              </a:gdLst>
              <a:ahLst/>
              <a:cxnLst>
                <a:cxn ang="T6">
                  <a:pos x="T0" y="T1"/>
                </a:cxn>
                <a:cxn ang="T7">
                  <a:pos x="T2" y="T3"/>
                </a:cxn>
                <a:cxn ang="T8">
                  <a:pos x="T4" y="T5"/>
                </a:cxn>
              </a:cxnLst>
              <a:rect l="0" t="0" r="r" b="b"/>
              <a:pathLst>
                <a:path w="96" h="69">
                  <a:moveTo>
                    <a:pt x="0" y="69"/>
                  </a:moveTo>
                  <a:lnTo>
                    <a:pt x="0" y="0"/>
                  </a:lnTo>
                  <a:lnTo>
                    <a:pt x="96"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70" name="Freeform 488"/>
            <p:cNvSpPr>
              <a:spLocks noChangeAspect="1"/>
            </p:cNvSpPr>
            <p:nvPr/>
          </p:nvSpPr>
          <p:spPr bwMode="auto">
            <a:xfrm>
              <a:off x="6527005" y="4514771"/>
              <a:ext cx="14287" cy="46863"/>
            </a:xfrm>
            <a:custGeom>
              <a:avLst/>
              <a:gdLst>
                <a:gd name="T0" fmla="*/ 0 w 15"/>
                <a:gd name="T1" fmla="*/ 0 h 69"/>
                <a:gd name="T2" fmla="*/ 0 w 15"/>
                <a:gd name="T3" fmla="*/ 2147483647 h 69"/>
                <a:gd name="T4" fmla="*/ 2147483647 w 15"/>
                <a:gd name="T5" fmla="*/ 2147483647 h 69"/>
                <a:gd name="T6" fmla="*/ 0 60000 65536"/>
                <a:gd name="T7" fmla="*/ 0 60000 65536"/>
                <a:gd name="T8" fmla="*/ 0 60000 65536"/>
              </a:gdLst>
              <a:ahLst/>
              <a:cxnLst>
                <a:cxn ang="T6">
                  <a:pos x="T0" y="T1"/>
                </a:cxn>
                <a:cxn ang="T7">
                  <a:pos x="T2" y="T3"/>
                </a:cxn>
                <a:cxn ang="T8">
                  <a:pos x="T4" y="T5"/>
                </a:cxn>
              </a:cxnLst>
              <a:rect l="0" t="0" r="r" b="b"/>
              <a:pathLst>
                <a:path w="15" h="69">
                  <a:moveTo>
                    <a:pt x="0" y="0"/>
                  </a:moveTo>
                  <a:lnTo>
                    <a:pt x="0" y="69"/>
                  </a:lnTo>
                  <a:lnTo>
                    <a:pt x="15" y="6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71" name="Freeform 489"/>
            <p:cNvSpPr>
              <a:spLocks noChangeAspect="1"/>
            </p:cNvSpPr>
            <p:nvPr/>
          </p:nvSpPr>
          <p:spPr bwMode="auto">
            <a:xfrm>
              <a:off x="6490492" y="4511300"/>
              <a:ext cx="36512" cy="109346"/>
            </a:xfrm>
            <a:custGeom>
              <a:avLst/>
              <a:gdLst>
                <a:gd name="T0" fmla="*/ 0 w 41"/>
                <a:gd name="T1" fmla="*/ 2147483647 h 159"/>
                <a:gd name="T2" fmla="*/ 0 w 41"/>
                <a:gd name="T3" fmla="*/ 0 h 159"/>
                <a:gd name="T4" fmla="*/ 2147483647 w 41"/>
                <a:gd name="T5" fmla="*/ 0 h 159"/>
                <a:gd name="T6" fmla="*/ 0 60000 65536"/>
                <a:gd name="T7" fmla="*/ 0 60000 65536"/>
                <a:gd name="T8" fmla="*/ 0 60000 65536"/>
              </a:gdLst>
              <a:ahLst/>
              <a:cxnLst>
                <a:cxn ang="T6">
                  <a:pos x="T0" y="T1"/>
                </a:cxn>
                <a:cxn ang="T7">
                  <a:pos x="T2" y="T3"/>
                </a:cxn>
                <a:cxn ang="T8">
                  <a:pos x="T4" y="T5"/>
                </a:cxn>
              </a:cxnLst>
              <a:rect l="0" t="0" r="r" b="b"/>
              <a:pathLst>
                <a:path w="41" h="159">
                  <a:moveTo>
                    <a:pt x="0" y="159"/>
                  </a:moveTo>
                  <a:lnTo>
                    <a:pt x="0" y="0"/>
                  </a:lnTo>
                  <a:lnTo>
                    <a:pt x="41"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72" name="Freeform 490"/>
            <p:cNvSpPr>
              <a:spLocks noChangeAspect="1"/>
            </p:cNvSpPr>
            <p:nvPr/>
          </p:nvSpPr>
          <p:spPr bwMode="auto">
            <a:xfrm>
              <a:off x="6441280" y="4497415"/>
              <a:ext cx="49212" cy="124967"/>
            </a:xfrm>
            <a:custGeom>
              <a:avLst/>
              <a:gdLst>
                <a:gd name="T0" fmla="*/ 0 w 55"/>
                <a:gd name="T1" fmla="*/ 0 h 186"/>
                <a:gd name="T2" fmla="*/ 0 w 55"/>
                <a:gd name="T3" fmla="*/ 2147483647 h 186"/>
                <a:gd name="T4" fmla="*/ 2147483647 w 55"/>
                <a:gd name="T5" fmla="*/ 2147483647 h 186"/>
                <a:gd name="T6" fmla="*/ 0 60000 65536"/>
                <a:gd name="T7" fmla="*/ 0 60000 65536"/>
                <a:gd name="T8" fmla="*/ 0 60000 65536"/>
              </a:gdLst>
              <a:ahLst/>
              <a:cxnLst>
                <a:cxn ang="T6">
                  <a:pos x="T0" y="T1"/>
                </a:cxn>
                <a:cxn ang="T7">
                  <a:pos x="T2" y="T3"/>
                </a:cxn>
                <a:cxn ang="T8">
                  <a:pos x="T4" y="T5"/>
                </a:cxn>
              </a:cxnLst>
              <a:rect l="0" t="0" r="r" b="b"/>
              <a:pathLst>
                <a:path w="55" h="186">
                  <a:moveTo>
                    <a:pt x="0" y="0"/>
                  </a:moveTo>
                  <a:lnTo>
                    <a:pt x="0" y="186"/>
                  </a:lnTo>
                  <a:lnTo>
                    <a:pt x="55" y="186"/>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73" name="Freeform 491"/>
            <p:cNvSpPr>
              <a:spLocks noChangeAspect="1"/>
            </p:cNvSpPr>
            <p:nvPr/>
          </p:nvSpPr>
          <p:spPr bwMode="auto">
            <a:xfrm>
              <a:off x="6398417" y="4382861"/>
              <a:ext cx="42862" cy="111082"/>
            </a:xfrm>
            <a:custGeom>
              <a:avLst/>
              <a:gdLst>
                <a:gd name="T0" fmla="*/ 0 w 49"/>
                <a:gd name="T1" fmla="*/ 0 h 164"/>
                <a:gd name="T2" fmla="*/ 0 w 49"/>
                <a:gd name="T3" fmla="*/ 2147483647 h 164"/>
                <a:gd name="T4" fmla="*/ 2147483647 w 49"/>
                <a:gd name="T5" fmla="*/ 2147483647 h 164"/>
                <a:gd name="T6" fmla="*/ 0 60000 65536"/>
                <a:gd name="T7" fmla="*/ 0 60000 65536"/>
                <a:gd name="T8" fmla="*/ 0 60000 65536"/>
              </a:gdLst>
              <a:ahLst/>
              <a:cxnLst>
                <a:cxn ang="T6">
                  <a:pos x="T0" y="T1"/>
                </a:cxn>
                <a:cxn ang="T7">
                  <a:pos x="T2" y="T3"/>
                </a:cxn>
                <a:cxn ang="T8">
                  <a:pos x="T4" y="T5"/>
                </a:cxn>
              </a:cxnLst>
              <a:rect l="0" t="0" r="r" b="b"/>
              <a:pathLst>
                <a:path w="49" h="164">
                  <a:moveTo>
                    <a:pt x="0" y="0"/>
                  </a:moveTo>
                  <a:lnTo>
                    <a:pt x="0" y="164"/>
                  </a:lnTo>
                  <a:lnTo>
                    <a:pt x="49" y="164"/>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74" name="Freeform 492"/>
            <p:cNvSpPr>
              <a:spLocks noChangeAspect="1"/>
            </p:cNvSpPr>
            <p:nvPr/>
          </p:nvSpPr>
          <p:spPr bwMode="auto">
            <a:xfrm>
              <a:off x="6211092" y="4240537"/>
              <a:ext cx="187325" cy="138853"/>
            </a:xfrm>
            <a:custGeom>
              <a:avLst/>
              <a:gdLst>
                <a:gd name="T0" fmla="*/ 0 w 211"/>
                <a:gd name="T1" fmla="*/ 0 h 207"/>
                <a:gd name="T2" fmla="*/ 0 w 211"/>
                <a:gd name="T3" fmla="*/ 2147483647 h 207"/>
                <a:gd name="T4" fmla="*/ 2147483647 w 211"/>
                <a:gd name="T5" fmla="*/ 2147483647 h 207"/>
                <a:gd name="T6" fmla="*/ 0 60000 65536"/>
                <a:gd name="T7" fmla="*/ 0 60000 65536"/>
                <a:gd name="T8" fmla="*/ 0 60000 65536"/>
              </a:gdLst>
              <a:ahLst/>
              <a:cxnLst>
                <a:cxn ang="T6">
                  <a:pos x="T0" y="T1"/>
                </a:cxn>
                <a:cxn ang="T7">
                  <a:pos x="T2" y="T3"/>
                </a:cxn>
                <a:cxn ang="T8">
                  <a:pos x="T4" y="T5"/>
                </a:cxn>
              </a:cxnLst>
              <a:rect l="0" t="0" r="r" b="b"/>
              <a:pathLst>
                <a:path w="211" h="207">
                  <a:moveTo>
                    <a:pt x="0" y="0"/>
                  </a:moveTo>
                  <a:lnTo>
                    <a:pt x="0" y="207"/>
                  </a:lnTo>
                  <a:lnTo>
                    <a:pt x="211" y="207"/>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75" name="Freeform 493"/>
            <p:cNvSpPr>
              <a:spLocks noChangeAspect="1"/>
            </p:cNvSpPr>
            <p:nvPr/>
          </p:nvSpPr>
          <p:spPr bwMode="auto">
            <a:xfrm>
              <a:off x="6141242" y="4058293"/>
              <a:ext cx="69850" cy="178773"/>
            </a:xfrm>
            <a:custGeom>
              <a:avLst/>
              <a:gdLst>
                <a:gd name="T0" fmla="*/ 0 w 77"/>
                <a:gd name="T1" fmla="*/ 0 h 264"/>
                <a:gd name="T2" fmla="*/ 0 w 77"/>
                <a:gd name="T3" fmla="*/ 2147483647 h 264"/>
                <a:gd name="T4" fmla="*/ 2147483647 w 77"/>
                <a:gd name="T5" fmla="*/ 2147483647 h 264"/>
                <a:gd name="T6" fmla="*/ 0 60000 65536"/>
                <a:gd name="T7" fmla="*/ 0 60000 65536"/>
                <a:gd name="T8" fmla="*/ 0 60000 65536"/>
              </a:gdLst>
              <a:ahLst/>
              <a:cxnLst>
                <a:cxn ang="T6">
                  <a:pos x="T0" y="T1"/>
                </a:cxn>
                <a:cxn ang="T7">
                  <a:pos x="T2" y="T3"/>
                </a:cxn>
                <a:cxn ang="T8">
                  <a:pos x="T4" y="T5"/>
                </a:cxn>
              </a:cxnLst>
              <a:rect l="0" t="0" r="r" b="b"/>
              <a:pathLst>
                <a:path w="77" h="264">
                  <a:moveTo>
                    <a:pt x="0" y="0"/>
                  </a:moveTo>
                  <a:lnTo>
                    <a:pt x="0" y="264"/>
                  </a:lnTo>
                  <a:lnTo>
                    <a:pt x="77" y="264"/>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76" name="Rectangle 494"/>
            <p:cNvSpPr>
              <a:spLocks noChangeAspect="1" noChangeArrowheads="1"/>
            </p:cNvSpPr>
            <p:nvPr/>
          </p:nvSpPr>
          <p:spPr bwMode="auto">
            <a:xfrm>
              <a:off x="6292055" y="4388068"/>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600" b="1">
                  <a:solidFill>
                    <a:srgbClr val="000000"/>
                  </a:solidFill>
                  <a:cs typeface="Arial" charset="0"/>
                </a:rPr>
                <a:t>89</a:t>
              </a:r>
              <a:endParaRPr lang="en-US" altLang="ja-JP" sz="600" b="1">
                <a:cs typeface="Arial" charset="0"/>
              </a:endParaRPr>
            </a:p>
          </p:txBody>
        </p:sp>
        <p:sp>
          <p:nvSpPr>
            <p:cNvPr id="13377" name="Rectangle 495"/>
            <p:cNvSpPr>
              <a:spLocks noChangeAspect="1" noChangeArrowheads="1"/>
            </p:cNvSpPr>
            <p:nvPr/>
          </p:nvSpPr>
          <p:spPr bwMode="auto">
            <a:xfrm>
              <a:off x="6109492" y="4245744"/>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600" b="1">
                  <a:solidFill>
                    <a:srgbClr val="000000"/>
                  </a:solidFill>
                  <a:cs typeface="Arial" charset="0"/>
                </a:rPr>
                <a:t>62</a:t>
              </a:r>
              <a:endParaRPr lang="en-US" altLang="ja-JP" sz="600" b="1">
                <a:cs typeface="Arial" charset="0"/>
              </a:endParaRPr>
            </a:p>
          </p:txBody>
        </p:sp>
        <p:sp>
          <p:nvSpPr>
            <p:cNvPr id="13378" name="Rectangle 496"/>
            <p:cNvSpPr>
              <a:spLocks noChangeAspect="1" noChangeArrowheads="1"/>
            </p:cNvSpPr>
            <p:nvPr/>
          </p:nvSpPr>
          <p:spPr bwMode="auto">
            <a:xfrm>
              <a:off x="6473030" y="3141866"/>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600" b="1">
                  <a:solidFill>
                    <a:srgbClr val="000000"/>
                  </a:solidFill>
                  <a:cs typeface="Arial" charset="0"/>
                </a:rPr>
                <a:t>92</a:t>
              </a:r>
              <a:endParaRPr lang="en-US" altLang="ja-JP" sz="600" b="1">
                <a:cs typeface="Arial" charset="0"/>
              </a:endParaRPr>
            </a:p>
          </p:txBody>
        </p:sp>
        <p:sp>
          <p:nvSpPr>
            <p:cNvPr id="13379" name="Rectangle 497"/>
            <p:cNvSpPr>
              <a:spLocks noChangeAspect="1" noChangeArrowheads="1"/>
            </p:cNvSpPr>
            <p:nvPr/>
          </p:nvSpPr>
          <p:spPr bwMode="auto">
            <a:xfrm>
              <a:off x="6438105" y="2595134"/>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600" b="1">
                  <a:solidFill>
                    <a:srgbClr val="000000"/>
                  </a:solidFill>
                  <a:cs typeface="Arial" charset="0"/>
                </a:rPr>
                <a:t>75</a:t>
              </a:r>
              <a:endParaRPr lang="en-US" altLang="ja-JP" sz="600" b="1">
                <a:cs typeface="Arial" charset="0"/>
              </a:endParaRPr>
            </a:p>
          </p:txBody>
        </p:sp>
        <p:sp>
          <p:nvSpPr>
            <p:cNvPr id="13380" name="Rectangle 498"/>
            <p:cNvSpPr>
              <a:spLocks noChangeAspect="1" noChangeArrowheads="1"/>
            </p:cNvSpPr>
            <p:nvPr/>
          </p:nvSpPr>
          <p:spPr bwMode="auto">
            <a:xfrm>
              <a:off x="6400005" y="2695802"/>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600" b="1">
                  <a:solidFill>
                    <a:srgbClr val="000000"/>
                  </a:solidFill>
                  <a:cs typeface="Arial" charset="0"/>
                </a:rPr>
                <a:t>99</a:t>
              </a:r>
              <a:endParaRPr lang="en-US" altLang="ja-JP" sz="600" b="1">
                <a:cs typeface="Arial" charset="0"/>
              </a:endParaRPr>
            </a:p>
          </p:txBody>
        </p:sp>
        <p:sp>
          <p:nvSpPr>
            <p:cNvPr id="13381" name="Rectangle 499"/>
            <p:cNvSpPr>
              <a:spLocks noChangeAspect="1" noChangeArrowheads="1"/>
            </p:cNvSpPr>
            <p:nvPr/>
          </p:nvSpPr>
          <p:spPr bwMode="auto">
            <a:xfrm>
              <a:off x="6349205" y="3337996"/>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600" b="1">
                  <a:solidFill>
                    <a:srgbClr val="000000"/>
                  </a:solidFill>
                  <a:cs typeface="Arial" charset="0"/>
                </a:rPr>
                <a:t>91</a:t>
              </a:r>
              <a:endParaRPr lang="en-US" altLang="ja-JP" sz="600" b="1">
                <a:cs typeface="Arial" charset="0"/>
              </a:endParaRPr>
            </a:p>
          </p:txBody>
        </p:sp>
        <p:sp>
          <p:nvSpPr>
            <p:cNvPr id="13382" name="Rectangle 500"/>
            <p:cNvSpPr>
              <a:spLocks noChangeAspect="1" noChangeArrowheads="1"/>
            </p:cNvSpPr>
            <p:nvPr/>
          </p:nvSpPr>
          <p:spPr bwMode="auto">
            <a:xfrm>
              <a:off x="6258717" y="3546274"/>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600" b="1">
                  <a:solidFill>
                    <a:srgbClr val="000000"/>
                  </a:solidFill>
                  <a:cs typeface="Arial" charset="0"/>
                </a:rPr>
                <a:t>98</a:t>
              </a:r>
              <a:endParaRPr lang="en-US" altLang="ja-JP" sz="600" b="1">
                <a:cs typeface="Arial" charset="0"/>
              </a:endParaRPr>
            </a:p>
          </p:txBody>
        </p:sp>
        <p:sp>
          <p:nvSpPr>
            <p:cNvPr id="13383" name="Rectangle 501"/>
            <p:cNvSpPr>
              <a:spLocks noChangeAspect="1" noChangeArrowheads="1"/>
            </p:cNvSpPr>
            <p:nvPr/>
          </p:nvSpPr>
          <p:spPr bwMode="auto">
            <a:xfrm>
              <a:off x="6253955" y="2831184"/>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600" b="1">
                  <a:solidFill>
                    <a:srgbClr val="000000"/>
                  </a:solidFill>
                  <a:cs typeface="Arial" charset="0"/>
                </a:rPr>
                <a:t>68</a:t>
              </a:r>
              <a:endParaRPr lang="en-US" altLang="ja-JP" sz="600" b="1">
                <a:cs typeface="Arial" charset="0"/>
              </a:endParaRPr>
            </a:p>
          </p:txBody>
        </p:sp>
        <p:sp>
          <p:nvSpPr>
            <p:cNvPr id="13384" name="Rectangle 502"/>
            <p:cNvSpPr>
              <a:spLocks noChangeAspect="1" noChangeArrowheads="1"/>
            </p:cNvSpPr>
            <p:nvPr/>
          </p:nvSpPr>
          <p:spPr bwMode="auto">
            <a:xfrm>
              <a:off x="6114255" y="3008221"/>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600" b="1">
                  <a:solidFill>
                    <a:srgbClr val="000000"/>
                  </a:solidFill>
                  <a:cs typeface="Arial" charset="0"/>
                </a:rPr>
                <a:t>70</a:t>
              </a:r>
              <a:endParaRPr lang="en-US" altLang="ja-JP" sz="600" b="1">
                <a:cs typeface="Arial" charset="0"/>
              </a:endParaRPr>
            </a:p>
          </p:txBody>
        </p:sp>
        <p:sp>
          <p:nvSpPr>
            <p:cNvPr id="13385" name="Line 503"/>
            <p:cNvSpPr>
              <a:spLocks noChangeAspect="1" noChangeShapeType="1"/>
            </p:cNvSpPr>
            <p:nvPr/>
          </p:nvSpPr>
          <p:spPr bwMode="auto">
            <a:xfrm>
              <a:off x="8417147" y="2550007"/>
              <a:ext cx="0" cy="1247938"/>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86" name="Line 504"/>
            <p:cNvSpPr>
              <a:spLocks noChangeAspect="1" noChangeShapeType="1"/>
            </p:cNvSpPr>
            <p:nvPr/>
          </p:nvSpPr>
          <p:spPr bwMode="auto">
            <a:xfrm>
              <a:off x="8417147" y="3843072"/>
              <a:ext cx="0" cy="1048337"/>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87" name="Text Box 505"/>
            <p:cNvSpPr txBox="1">
              <a:spLocks noChangeAspect="1" noChangeArrowheads="1"/>
            </p:cNvSpPr>
            <p:nvPr/>
          </p:nvSpPr>
          <p:spPr bwMode="auto">
            <a:xfrm rot="-5400000">
              <a:off x="8266494" y="2984631"/>
              <a:ext cx="80021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en-US" altLang="ja-JP" sz="1000" b="1">
                  <a:cs typeface="Arial" charset="0"/>
                </a:rPr>
                <a:t>clade I</a:t>
              </a:r>
            </a:p>
            <a:p>
              <a:pPr algn="ctr" eaLnBrk="1" hangingPunct="1">
                <a:spcBef>
                  <a:spcPct val="0"/>
                </a:spcBef>
                <a:buFontTx/>
                <a:buNone/>
              </a:pPr>
              <a:r>
                <a:rPr lang="en-US" altLang="ja-JP" sz="1000" b="1">
                  <a:cs typeface="Arial" charset="0"/>
                </a:rPr>
                <a:t>(+ Malawi)</a:t>
              </a:r>
            </a:p>
          </p:txBody>
        </p:sp>
        <p:sp>
          <p:nvSpPr>
            <p:cNvPr id="13388" name="Text Box 506"/>
            <p:cNvSpPr txBox="1">
              <a:spLocks noChangeAspect="1" noChangeArrowheads="1"/>
            </p:cNvSpPr>
            <p:nvPr/>
          </p:nvSpPr>
          <p:spPr bwMode="auto">
            <a:xfrm rot="-5400000">
              <a:off x="8281722" y="4148965"/>
              <a:ext cx="61587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en-US" altLang="ja-JP" sz="1000" b="1">
                  <a:cs typeface="Arial" charset="0"/>
                </a:rPr>
                <a:t>clade II</a:t>
              </a:r>
            </a:p>
          </p:txBody>
        </p:sp>
        <p:sp>
          <p:nvSpPr>
            <p:cNvPr id="13389" name="Freeform 509"/>
            <p:cNvSpPr>
              <a:spLocks noChangeAspect="1"/>
            </p:cNvSpPr>
            <p:nvPr/>
          </p:nvSpPr>
          <p:spPr bwMode="auto">
            <a:xfrm>
              <a:off x="6579393" y="4658831"/>
              <a:ext cx="73025" cy="72898"/>
            </a:xfrm>
            <a:custGeom>
              <a:avLst/>
              <a:gdLst>
                <a:gd name="T0" fmla="*/ 0 w 83"/>
                <a:gd name="T1" fmla="*/ 2147483647 h 105"/>
                <a:gd name="T2" fmla="*/ 0 w 83"/>
                <a:gd name="T3" fmla="*/ 0 h 105"/>
                <a:gd name="T4" fmla="*/ 2147483647 w 83"/>
                <a:gd name="T5" fmla="*/ 0 h 105"/>
                <a:gd name="T6" fmla="*/ 0 60000 65536"/>
                <a:gd name="T7" fmla="*/ 0 60000 65536"/>
                <a:gd name="T8" fmla="*/ 0 60000 65536"/>
              </a:gdLst>
              <a:ahLst/>
              <a:cxnLst>
                <a:cxn ang="T6">
                  <a:pos x="T0" y="T1"/>
                </a:cxn>
                <a:cxn ang="T7">
                  <a:pos x="T2" y="T3"/>
                </a:cxn>
                <a:cxn ang="T8">
                  <a:pos x="T4" y="T5"/>
                </a:cxn>
              </a:cxnLst>
              <a:rect l="0" t="0" r="r" b="b"/>
              <a:pathLst>
                <a:path w="83" h="105">
                  <a:moveTo>
                    <a:pt x="0" y="105"/>
                  </a:moveTo>
                  <a:lnTo>
                    <a:pt x="0" y="0"/>
                  </a:lnTo>
                  <a:lnTo>
                    <a:pt x="83"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90" name="Freeform 511"/>
            <p:cNvSpPr>
              <a:spLocks noChangeAspect="1"/>
            </p:cNvSpPr>
            <p:nvPr/>
          </p:nvSpPr>
          <p:spPr bwMode="auto">
            <a:xfrm>
              <a:off x="6604793" y="4757764"/>
              <a:ext cx="50800" cy="46863"/>
            </a:xfrm>
            <a:custGeom>
              <a:avLst/>
              <a:gdLst>
                <a:gd name="T0" fmla="*/ 0 w 57"/>
                <a:gd name="T1" fmla="*/ 2147483647 h 69"/>
                <a:gd name="T2" fmla="*/ 0 w 57"/>
                <a:gd name="T3" fmla="*/ 0 h 69"/>
                <a:gd name="T4" fmla="*/ 2147483647 w 57"/>
                <a:gd name="T5" fmla="*/ 0 h 69"/>
                <a:gd name="T6" fmla="*/ 0 60000 65536"/>
                <a:gd name="T7" fmla="*/ 0 60000 65536"/>
                <a:gd name="T8" fmla="*/ 0 60000 65536"/>
              </a:gdLst>
              <a:ahLst/>
              <a:cxnLst>
                <a:cxn ang="T6">
                  <a:pos x="T0" y="T1"/>
                </a:cxn>
                <a:cxn ang="T7">
                  <a:pos x="T2" y="T3"/>
                </a:cxn>
                <a:cxn ang="T8">
                  <a:pos x="T4" y="T5"/>
                </a:cxn>
              </a:cxnLst>
              <a:rect l="0" t="0" r="r" b="b"/>
              <a:pathLst>
                <a:path w="57" h="69">
                  <a:moveTo>
                    <a:pt x="0" y="69"/>
                  </a:moveTo>
                  <a:lnTo>
                    <a:pt x="0" y="0"/>
                  </a:lnTo>
                  <a:lnTo>
                    <a:pt x="57"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91" name="Freeform 513"/>
            <p:cNvSpPr>
              <a:spLocks noChangeAspect="1"/>
            </p:cNvSpPr>
            <p:nvPr/>
          </p:nvSpPr>
          <p:spPr bwMode="auto">
            <a:xfrm>
              <a:off x="6604793" y="4809833"/>
              <a:ext cx="47625" cy="45127"/>
            </a:xfrm>
            <a:custGeom>
              <a:avLst/>
              <a:gdLst>
                <a:gd name="T0" fmla="*/ 0 w 54"/>
                <a:gd name="T1" fmla="*/ 0 h 69"/>
                <a:gd name="T2" fmla="*/ 0 w 54"/>
                <a:gd name="T3" fmla="*/ 2147483647 h 69"/>
                <a:gd name="T4" fmla="*/ 2147483647 w 54"/>
                <a:gd name="T5" fmla="*/ 2147483647 h 69"/>
                <a:gd name="T6" fmla="*/ 0 60000 65536"/>
                <a:gd name="T7" fmla="*/ 0 60000 65536"/>
                <a:gd name="T8" fmla="*/ 0 60000 65536"/>
              </a:gdLst>
              <a:ahLst/>
              <a:cxnLst>
                <a:cxn ang="T6">
                  <a:pos x="T0" y="T1"/>
                </a:cxn>
                <a:cxn ang="T7">
                  <a:pos x="T2" y="T3"/>
                </a:cxn>
                <a:cxn ang="T8">
                  <a:pos x="T4" y="T5"/>
                </a:cxn>
              </a:cxnLst>
              <a:rect l="0" t="0" r="r" b="b"/>
              <a:pathLst>
                <a:path w="54" h="69">
                  <a:moveTo>
                    <a:pt x="0" y="0"/>
                  </a:moveTo>
                  <a:lnTo>
                    <a:pt x="0" y="69"/>
                  </a:lnTo>
                  <a:lnTo>
                    <a:pt x="54" y="6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92" name="Freeform 514"/>
            <p:cNvSpPr>
              <a:spLocks noChangeAspect="1"/>
            </p:cNvSpPr>
            <p:nvPr/>
          </p:nvSpPr>
          <p:spPr bwMode="auto">
            <a:xfrm>
              <a:off x="6579393" y="4735200"/>
              <a:ext cx="25400" cy="71162"/>
            </a:xfrm>
            <a:custGeom>
              <a:avLst/>
              <a:gdLst>
                <a:gd name="T0" fmla="*/ 0 w 29"/>
                <a:gd name="T1" fmla="*/ 0 h 105"/>
                <a:gd name="T2" fmla="*/ 0 w 29"/>
                <a:gd name="T3" fmla="*/ 2147483647 h 105"/>
                <a:gd name="T4" fmla="*/ 2147483647 w 29"/>
                <a:gd name="T5" fmla="*/ 2147483647 h 105"/>
                <a:gd name="T6" fmla="*/ 0 60000 65536"/>
                <a:gd name="T7" fmla="*/ 0 60000 65536"/>
                <a:gd name="T8" fmla="*/ 0 60000 65536"/>
              </a:gdLst>
              <a:ahLst/>
              <a:cxnLst>
                <a:cxn ang="T6">
                  <a:pos x="T0" y="T1"/>
                </a:cxn>
                <a:cxn ang="T7">
                  <a:pos x="T2" y="T3"/>
                </a:cxn>
                <a:cxn ang="T8">
                  <a:pos x="T4" y="T5"/>
                </a:cxn>
              </a:cxnLst>
              <a:rect l="0" t="0" r="r" b="b"/>
              <a:pathLst>
                <a:path w="29" h="105">
                  <a:moveTo>
                    <a:pt x="0" y="0"/>
                  </a:moveTo>
                  <a:lnTo>
                    <a:pt x="0" y="105"/>
                  </a:lnTo>
                  <a:lnTo>
                    <a:pt x="29" y="105"/>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93" name="Freeform 515"/>
            <p:cNvSpPr>
              <a:spLocks noChangeAspect="1"/>
            </p:cNvSpPr>
            <p:nvPr/>
          </p:nvSpPr>
          <p:spPr bwMode="auto">
            <a:xfrm>
              <a:off x="6490493" y="4624118"/>
              <a:ext cx="88900" cy="109346"/>
            </a:xfrm>
            <a:custGeom>
              <a:avLst/>
              <a:gdLst>
                <a:gd name="T0" fmla="*/ 0 w 99"/>
                <a:gd name="T1" fmla="*/ 0 h 159"/>
                <a:gd name="T2" fmla="*/ 0 w 99"/>
                <a:gd name="T3" fmla="*/ 2147483647 h 159"/>
                <a:gd name="T4" fmla="*/ 2147483647 w 99"/>
                <a:gd name="T5" fmla="*/ 2147483647 h 159"/>
                <a:gd name="T6" fmla="*/ 0 60000 65536"/>
                <a:gd name="T7" fmla="*/ 0 60000 65536"/>
                <a:gd name="T8" fmla="*/ 0 60000 65536"/>
              </a:gdLst>
              <a:ahLst/>
              <a:cxnLst>
                <a:cxn ang="T6">
                  <a:pos x="T0" y="T1"/>
                </a:cxn>
                <a:cxn ang="T7">
                  <a:pos x="T2" y="T3"/>
                </a:cxn>
                <a:cxn ang="T8">
                  <a:pos x="T4" y="T5"/>
                </a:cxn>
              </a:cxnLst>
              <a:rect l="0" t="0" r="r" b="b"/>
              <a:pathLst>
                <a:path w="99" h="159">
                  <a:moveTo>
                    <a:pt x="0" y="0"/>
                  </a:moveTo>
                  <a:lnTo>
                    <a:pt x="0" y="159"/>
                  </a:lnTo>
                  <a:lnTo>
                    <a:pt x="99" y="15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94" name="Freeform 517"/>
            <p:cNvSpPr>
              <a:spLocks noChangeAspect="1"/>
            </p:cNvSpPr>
            <p:nvPr/>
          </p:nvSpPr>
          <p:spPr bwMode="auto">
            <a:xfrm>
              <a:off x="6179343" y="4953893"/>
              <a:ext cx="223837" cy="46863"/>
            </a:xfrm>
            <a:custGeom>
              <a:avLst/>
              <a:gdLst>
                <a:gd name="T0" fmla="*/ 0 w 251"/>
                <a:gd name="T1" fmla="*/ 2147483647 h 69"/>
                <a:gd name="T2" fmla="*/ 0 w 251"/>
                <a:gd name="T3" fmla="*/ 0 h 69"/>
                <a:gd name="T4" fmla="*/ 2147483647 w 251"/>
                <a:gd name="T5" fmla="*/ 0 h 69"/>
                <a:gd name="T6" fmla="*/ 0 60000 65536"/>
                <a:gd name="T7" fmla="*/ 0 60000 65536"/>
                <a:gd name="T8" fmla="*/ 0 60000 65536"/>
              </a:gdLst>
              <a:ahLst/>
              <a:cxnLst>
                <a:cxn ang="T6">
                  <a:pos x="T0" y="T1"/>
                </a:cxn>
                <a:cxn ang="T7">
                  <a:pos x="T2" y="T3"/>
                </a:cxn>
                <a:cxn ang="T8">
                  <a:pos x="T4" y="T5"/>
                </a:cxn>
              </a:cxnLst>
              <a:rect l="0" t="0" r="r" b="b"/>
              <a:pathLst>
                <a:path w="251" h="69">
                  <a:moveTo>
                    <a:pt x="0" y="69"/>
                  </a:moveTo>
                  <a:lnTo>
                    <a:pt x="0" y="0"/>
                  </a:lnTo>
                  <a:lnTo>
                    <a:pt x="251"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95" name="Freeform 519"/>
            <p:cNvSpPr>
              <a:spLocks noChangeAspect="1"/>
            </p:cNvSpPr>
            <p:nvPr/>
          </p:nvSpPr>
          <p:spPr bwMode="auto">
            <a:xfrm>
              <a:off x="6179343" y="5005962"/>
              <a:ext cx="225425" cy="45127"/>
            </a:xfrm>
            <a:custGeom>
              <a:avLst/>
              <a:gdLst>
                <a:gd name="T0" fmla="*/ 0 w 254"/>
                <a:gd name="T1" fmla="*/ 0 h 69"/>
                <a:gd name="T2" fmla="*/ 0 w 254"/>
                <a:gd name="T3" fmla="*/ 2147483647 h 69"/>
                <a:gd name="T4" fmla="*/ 2147483647 w 254"/>
                <a:gd name="T5" fmla="*/ 2147483647 h 69"/>
                <a:gd name="T6" fmla="*/ 0 60000 65536"/>
                <a:gd name="T7" fmla="*/ 0 60000 65536"/>
                <a:gd name="T8" fmla="*/ 0 60000 65536"/>
              </a:gdLst>
              <a:ahLst/>
              <a:cxnLst>
                <a:cxn ang="T6">
                  <a:pos x="T0" y="T1"/>
                </a:cxn>
                <a:cxn ang="T7">
                  <a:pos x="T2" y="T3"/>
                </a:cxn>
                <a:cxn ang="T8">
                  <a:pos x="T4" y="T5"/>
                </a:cxn>
              </a:cxnLst>
              <a:rect l="0" t="0" r="r" b="b"/>
              <a:pathLst>
                <a:path w="254" h="69">
                  <a:moveTo>
                    <a:pt x="0" y="0"/>
                  </a:moveTo>
                  <a:lnTo>
                    <a:pt x="0" y="69"/>
                  </a:lnTo>
                  <a:lnTo>
                    <a:pt x="254" y="6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96" name="Freeform 520"/>
            <p:cNvSpPr>
              <a:spLocks noChangeAspect="1"/>
            </p:cNvSpPr>
            <p:nvPr/>
          </p:nvSpPr>
          <p:spPr bwMode="auto">
            <a:xfrm>
              <a:off x="5717380" y="5002491"/>
              <a:ext cx="461962" cy="72898"/>
            </a:xfrm>
            <a:custGeom>
              <a:avLst/>
              <a:gdLst>
                <a:gd name="T0" fmla="*/ 0 w 519"/>
                <a:gd name="T1" fmla="*/ 2147483647 h 105"/>
                <a:gd name="T2" fmla="*/ 0 w 519"/>
                <a:gd name="T3" fmla="*/ 0 h 105"/>
                <a:gd name="T4" fmla="*/ 2147483647 w 519"/>
                <a:gd name="T5" fmla="*/ 0 h 105"/>
                <a:gd name="T6" fmla="*/ 0 60000 65536"/>
                <a:gd name="T7" fmla="*/ 0 60000 65536"/>
                <a:gd name="T8" fmla="*/ 0 60000 65536"/>
              </a:gdLst>
              <a:ahLst/>
              <a:cxnLst>
                <a:cxn ang="T6">
                  <a:pos x="T0" y="T1"/>
                </a:cxn>
                <a:cxn ang="T7">
                  <a:pos x="T2" y="T3"/>
                </a:cxn>
                <a:cxn ang="T8">
                  <a:pos x="T4" y="T5"/>
                </a:cxn>
              </a:cxnLst>
              <a:rect l="0" t="0" r="r" b="b"/>
              <a:pathLst>
                <a:path w="519" h="105">
                  <a:moveTo>
                    <a:pt x="0" y="105"/>
                  </a:moveTo>
                  <a:lnTo>
                    <a:pt x="0" y="0"/>
                  </a:lnTo>
                  <a:lnTo>
                    <a:pt x="519"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97" name="Freeform 522"/>
            <p:cNvSpPr>
              <a:spLocks noChangeAspect="1"/>
            </p:cNvSpPr>
            <p:nvPr/>
          </p:nvSpPr>
          <p:spPr bwMode="auto">
            <a:xfrm>
              <a:off x="5717380" y="5078860"/>
              <a:ext cx="990600" cy="71162"/>
            </a:xfrm>
            <a:custGeom>
              <a:avLst/>
              <a:gdLst>
                <a:gd name="T0" fmla="*/ 0 w 1113"/>
                <a:gd name="T1" fmla="*/ 0 h 105"/>
                <a:gd name="T2" fmla="*/ 0 w 1113"/>
                <a:gd name="T3" fmla="*/ 2147483647 h 105"/>
                <a:gd name="T4" fmla="*/ 2147483647 w 1113"/>
                <a:gd name="T5" fmla="*/ 2147483647 h 105"/>
                <a:gd name="T6" fmla="*/ 0 60000 65536"/>
                <a:gd name="T7" fmla="*/ 0 60000 65536"/>
                <a:gd name="T8" fmla="*/ 0 60000 65536"/>
              </a:gdLst>
              <a:ahLst/>
              <a:cxnLst>
                <a:cxn ang="T6">
                  <a:pos x="T0" y="T1"/>
                </a:cxn>
                <a:cxn ang="T7">
                  <a:pos x="T2" y="T3"/>
                </a:cxn>
                <a:cxn ang="T8">
                  <a:pos x="T4" y="T5"/>
                </a:cxn>
              </a:cxnLst>
              <a:rect l="0" t="0" r="r" b="b"/>
              <a:pathLst>
                <a:path w="1113" h="105">
                  <a:moveTo>
                    <a:pt x="0" y="0"/>
                  </a:moveTo>
                  <a:lnTo>
                    <a:pt x="0" y="105"/>
                  </a:lnTo>
                  <a:lnTo>
                    <a:pt x="1113" y="105"/>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98" name="Freeform 523"/>
            <p:cNvSpPr>
              <a:spLocks noChangeAspect="1"/>
            </p:cNvSpPr>
            <p:nvPr/>
          </p:nvSpPr>
          <p:spPr bwMode="auto">
            <a:xfrm>
              <a:off x="5696743" y="5075389"/>
              <a:ext cx="20637" cy="121496"/>
            </a:xfrm>
            <a:custGeom>
              <a:avLst/>
              <a:gdLst>
                <a:gd name="T0" fmla="*/ 0 w 22"/>
                <a:gd name="T1" fmla="*/ 2147483647 h 177"/>
                <a:gd name="T2" fmla="*/ 0 w 22"/>
                <a:gd name="T3" fmla="*/ 0 h 177"/>
                <a:gd name="T4" fmla="*/ 2147483647 w 22"/>
                <a:gd name="T5" fmla="*/ 0 h 177"/>
                <a:gd name="T6" fmla="*/ 0 60000 65536"/>
                <a:gd name="T7" fmla="*/ 0 60000 65536"/>
                <a:gd name="T8" fmla="*/ 0 60000 65536"/>
              </a:gdLst>
              <a:ahLst/>
              <a:cxnLst>
                <a:cxn ang="T6">
                  <a:pos x="T0" y="T1"/>
                </a:cxn>
                <a:cxn ang="T7">
                  <a:pos x="T2" y="T3"/>
                </a:cxn>
                <a:cxn ang="T8">
                  <a:pos x="T4" y="T5"/>
                </a:cxn>
              </a:cxnLst>
              <a:rect l="0" t="0" r="r" b="b"/>
              <a:pathLst>
                <a:path w="22" h="177">
                  <a:moveTo>
                    <a:pt x="0" y="177"/>
                  </a:moveTo>
                  <a:lnTo>
                    <a:pt x="0" y="0"/>
                  </a:lnTo>
                  <a:lnTo>
                    <a:pt x="22"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99" name="Freeform 525"/>
            <p:cNvSpPr>
              <a:spLocks noChangeAspect="1"/>
            </p:cNvSpPr>
            <p:nvPr/>
          </p:nvSpPr>
          <p:spPr bwMode="auto">
            <a:xfrm>
              <a:off x="5907880" y="5248955"/>
              <a:ext cx="300037" cy="71162"/>
            </a:xfrm>
            <a:custGeom>
              <a:avLst/>
              <a:gdLst>
                <a:gd name="T0" fmla="*/ 0 w 338"/>
                <a:gd name="T1" fmla="*/ 2147483647 h 105"/>
                <a:gd name="T2" fmla="*/ 0 w 338"/>
                <a:gd name="T3" fmla="*/ 0 h 105"/>
                <a:gd name="T4" fmla="*/ 2147483647 w 338"/>
                <a:gd name="T5" fmla="*/ 0 h 105"/>
                <a:gd name="T6" fmla="*/ 0 60000 65536"/>
                <a:gd name="T7" fmla="*/ 0 60000 65536"/>
                <a:gd name="T8" fmla="*/ 0 60000 65536"/>
              </a:gdLst>
              <a:ahLst/>
              <a:cxnLst>
                <a:cxn ang="T6">
                  <a:pos x="T0" y="T1"/>
                </a:cxn>
                <a:cxn ang="T7">
                  <a:pos x="T2" y="T3"/>
                </a:cxn>
                <a:cxn ang="T8">
                  <a:pos x="T4" y="T5"/>
                </a:cxn>
              </a:cxnLst>
              <a:rect l="0" t="0" r="r" b="b"/>
              <a:pathLst>
                <a:path w="338" h="105">
                  <a:moveTo>
                    <a:pt x="0" y="105"/>
                  </a:moveTo>
                  <a:lnTo>
                    <a:pt x="0" y="0"/>
                  </a:lnTo>
                  <a:lnTo>
                    <a:pt x="338"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00" name="Freeform 527"/>
            <p:cNvSpPr>
              <a:spLocks noChangeAspect="1"/>
            </p:cNvSpPr>
            <p:nvPr/>
          </p:nvSpPr>
          <p:spPr bwMode="auto">
            <a:xfrm>
              <a:off x="6309518" y="5346151"/>
              <a:ext cx="100012" cy="46863"/>
            </a:xfrm>
            <a:custGeom>
              <a:avLst/>
              <a:gdLst>
                <a:gd name="T0" fmla="*/ 0 w 114"/>
                <a:gd name="T1" fmla="*/ 2147483647 h 69"/>
                <a:gd name="T2" fmla="*/ 0 w 114"/>
                <a:gd name="T3" fmla="*/ 0 h 69"/>
                <a:gd name="T4" fmla="*/ 2147483647 w 114"/>
                <a:gd name="T5" fmla="*/ 0 h 69"/>
                <a:gd name="T6" fmla="*/ 0 60000 65536"/>
                <a:gd name="T7" fmla="*/ 0 60000 65536"/>
                <a:gd name="T8" fmla="*/ 0 60000 65536"/>
              </a:gdLst>
              <a:ahLst/>
              <a:cxnLst>
                <a:cxn ang="T6">
                  <a:pos x="T0" y="T1"/>
                </a:cxn>
                <a:cxn ang="T7">
                  <a:pos x="T2" y="T3"/>
                </a:cxn>
                <a:cxn ang="T8">
                  <a:pos x="T4" y="T5"/>
                </a:cxn>
              </a:cxnLst>
              <a:rect l="0" t="0" r="r" b="b"/>
              <a:pathLst>
                <a:path w="114" h="69">
                  <a:moveTo>
                    <a:pt x="0" y="69"/>
                  </a:moveTo>
                  <a:lnTo>
                    <a:pt x="0" y="0"/>
                  </a:lnTo>
                  <a:lnTo>
                    <a:pt x="114"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01" name="Freeform 529"/>
            <p:cNvSpPr>
              <a:spLocks noChangeAspect="1"/>
            </p:cNvSpPr>
            <p:nvPr/>
          </p:nvSpPr>
          <p:spPr bwMode="auto">
            <a:xfrm>
              <a:off x="6309518" y="5396485"/>
              <a:ext cx="0" cy="48598"/>
            </a:xfrm>
            <a:custGeom>
              <a:avLst/>
              <a:gdLst>
                <a:gd name="T0" fmla="*/ 0 h 69"/>
                <a:gd name="T1" fmla="*/ 2147483647 h 69"/>
                <a:gd name="T2" fmla="*/ 2147483647 h 69"/>
                <a:gd name="T3" fmla="*/ 0 60000 65536"/>
                <a:gd name="T4" fmla="*/ 0 60000 65536"/>
                <a:gd name="T5" fmla="*/ 0 60000 65536"/>
              </a:gdLst>
              <a:ahLst/>
              <a:cxnLst>
                <a:cxn ang="T3">
                  <a:pos x="0" y="T0"/>
                </a:cxn>
                <a:cxn ang="T4">
                  <a:pos x="0" y="T1"/>
                </a:cxn>
                <a:cxn ang="T5">
                  <a:pos x="0" y="T2"/>
                </a:cxn>
              </a:cxnLst>
              <a:rect l="0" t="0" r="r" b="b"/>
              <a:pathLst>
                <a:path h="69">
                  <a:moveTo>
                    <a:pt x="0" y="0"/>
                  </a:moveTo>
                  <a:lnTo>
                    <a:pt x="0" y="6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02" name="Freeform 530"/>
            <p:cNvSpPr>
              <a:spLocks noChangeAspect="1"/>
            </p:cNvSpPr>
            <p:nvPr/>
          </p:nvSpPr>
          <p:spPr bwMode="auto">
            <a:xfrm>
              <a:off x="5907880" y="5323588"/>
              <a:ext cx="401637" cy="72898"/>
            </a:xfrm>
            <a:custGeom>
              <a:avLst/>
              <a:gdLst>
                <a:gd name="T0" fmla="*/ 0 w 451"/>
                <a:gd name="T1" fmla="*/ 0 h 105"/>
                <a:gd name="T2" fmla="*/ 0 w 451"/>
                <a:gd name="T3" fmla="*/ 2147483647 h 105"/>
                <a:gd name="T4" fmla="*/ 2147483647 w 451"/>
                <a:gd name="T5" fmla="*/ 2147483647 h 105"/>
                <a:gd name="T6" fmla="*/ 0 60000 65536"/>
                <a:gd name="T7" fmla="*/ 0 60000 65536"/>
                <a:gd name="T8" fmla="*/ 0 60000 65536"/>
              </a:gdLst>
              <a:ahLst/>
              <a:cxnLst>
                <a:cxn ang="T6">
                  <a:pos x="T0" y="T1"/>
                </a:cxn>
                <a:cxn ang="T7">
                  <a:pos x="T2" y="T3"/>
                </a:cxn>
                <a:cxn ang="T8">
                  <a:pos x="T4" y="T5"/>
                </a:cxn>
              </a:cxnLst>
              <a:rect l="0" t="0" r="r" b="b"/>
              <a:pathLst>
                <a:path w="451" h="105">
                  <a:moveTo>
                    <a:pt x="0" y="0"/>
                  </a:moveTo>
                  <a:lnTo>
                    <a:pt x="0" y="105"/>
                  </a:lnTo>
                  <a:lnTo>
                    <a:pt x="451" y="105"/>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03" name="Freeform 531"/>
            <p:cNvSpPr>
              <a:spLocks noChangeAspect="1"/>
            </p:cNvSpPr>
            <p:nvPr/>
          </p:nvSpPr>
          <p:spPr bwMode="auto">
            <a:xfrm>
              <a:off x="5696743" y="5202092"/>
              <a:ext cx="211137" cy="119760"/>
            </a:xfrm>
            <a:custGeom>
              <a:avLst/>
              <a:gdLst>
                <a:gd name="T0" fmla="*/ 0 w 236"/>
                <a:gd name="T1" fmla="*/ 0 h 177"/>
                <a:gd name="T2" fmla="*/ 0 w 236"/>
                <a:gd name="T3" fmla="*/ 2147483647 h 177"/>
                <a:gd name="T4" fmla="*/ 2147483647 w 236"/>
                <a:gd name="T5" fmla="*/ 2147483647 h 177"/>
                <a:gd name="T6" fmla="*/ 0 60000 65536"/>
                <a:gd name="T7" fmla="*/ 0 60000 65536"/>
                <a:gd name="T8" fmla="*/ 0 60000 65536"/>
              </a:gdLst>
              <a:ahLst/>
              <a:cxnLst>
                <a:cxn ang="T6">
                  <a:pos x="T0" y="T1"/>
                </a:cxn>
                <a:cxn ang="T7">
                  <a:pos x="T2" y="T3"/>
                </a:cxn>
                <a:cxn ang="T8">
                  <a:pos x="T4" y="T5"/>
                </a:cxn>
              </a:cxnLst>
              <a:rect l="0" t="0" r="r" b="b"/>
              <a:pathLst>
                <a:path w="236" h="177">
                  <a:moveTo>
                    <a:pt x="0" y="0"/>
                  </a:moveTo>
                  <a:lnTo>
                    <a:pt x="0" y="177"/>
                  </a:lnTo>
                  <a:lnTo>
                    <a:pt x="236" y="177"/>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04" name="Freeform 533"/>
            <p:cNvSpPr>
              <a:spLocks noChangeAspect="1"/>
            </p:cNvSpPr>
            <p:nvPr/>
          </p:nvSpPr>
          <p:spPr bwMode="auto">
            <a:xfrm>
              <a:off x="5644355" y="5542281"/>
              <a:ext cx="669925" cy="95461"/>
            </a:xfrm>
            <a:custGeom>
              <a:avLst/>
              <a:gdLst>
                <a:gd name="T0" fmla="*/ 0 w 753"/>
                <a:gd name="T1" fmla="*/ 2147483647 h 141"/>
                <a:gd name="T2" fmla="*/ 0 w 753"/>
                <a:gd name="T3" fmla="*/ 0 h 141"/>
                <a:gd name="T4" fmla="*/ 2147483647 w 753"/>
                <a:gd name="T5" fmla="*/ 0 h 141"/>
                <a:gd name="T6" fmla="*/ 0 60000 65536"/>
                <a:gd name="T7" fmla="*/ 0 60000 65536"/>
                <a:gd name="T8" fmla="*/ 0 60000 65536"/>
              </a:gdLst>
              <a:ahLst/>
              <a:cxnLst>
                <a:cxn ang="T6">
                  <a:pos x="T0" y="T1"/>
                </a:cxn>
                <a:cxn ang="T7">
                  <a:pos x="T2" y="T3"/>
                </a:cxn>
                <a:cxn ang="T8">
                  <a:pos x="T4" y="T5"/>
                </a:cxn>
              </a:cxnLst>
              <a:rect l="0" t="0" r="r" b="b"/>
              <a:pathLst>
                <a:path w="753" h="141">
                  <a:moveTo>
                    <a:pt x="0" y="141"/>
                  </a:moveTo>
                  <a:lnTo>
                    <a:pt x="0" y="0"/>
                  </a:lnTo>
                  <a:lnTo>
                    <a:pt x="753"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05" name="Freeform 535"/>
            <p:cNvSpPr>
              <a:spLocks noChangeAspect="1"/>
            </p:cNvSpPr>
            <p:nvPr/>
          </p:nvSpPr>
          <p:spPr bwMode="auto">
            <a:xfrm>
              <a:off x="5679280" y="5641213"/>
              <a:ext cx="455612" cy="95461"/>
            </a:xfrm>
            <a:custGeom>
              <a:avLst/>
              <a:gdLst>
                <a:gd name="T0" fmla="*/ 0 w 511"/>
                <a:gd name="T1" fmla="*/ 2147483647 h 141"/>
                <a:gd name="T2" fmla="*/ 0 w 511"/>
                <a:gd name="T3" fmla="*/ 0 h 141"/>
                <a:gd name="T4" fmla="*/ 2147483647 w 511"/>
                <a:gd name="T5" fmla="*/ 0 h 141"/>
                <a:gd name="T6" fmla="*/ 0 60000 65536"/>
                <a:gd name="T7" fmla="*/ 0 60000 65536"/>
                <a:gd name="T8" fmla="*/ 0 60000 65536"/>
              </a:gdLst>
              <a:ahLst/>
              <a:cxnLst>
                <a:cxn ang="T6">
                  <a:pos x="T0" y="T1"/>
                </a:cxn>
                <a:cxn ang="T7">
                  <a:pos x="T2" y="T3"/>
                </a:cxn>
                <a:cxn ang="T8">
                  <a:pos x="T4" y="T5"/>
                </a:cxn>
              </a:cxnLst>
              <a:rect l="0" t="0" r="r" b="b"/>
              <a:pathLst>
                <a:path w="511" h="141">
                  <a:moveTo>
                    <a:pt x="0" y="141"/>
                  </a:moveTo>
                  <a:lnTo>
                    <a:pt x="0" y="0"/>
                  </a:lnTo>
                  <a:lnTo>
                    <a:pt x="511"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06" name="Freeform 537"/>
            <p:cNvSpPr>
              <a:spLocks noChangeAspect="1"/>
            </p:cNvSpPr>
            <p:nvPr/>
          </p:nvSpPr>
          <p:spPr bwMode="auto">
            <a:xfrm>
              <a:off x="5726905" y="5738410"/>
              <a:ext cx="0" cy="97197"/>
            </a:xfrm>
            <a:custGeom>
              <a:avLst/>
              <a:gdLst>
                <a:gd name="T0" fmla="*/ 2147483647 h 141"/>
                <a:gd name="T1" fmla="*/ 0 h 141"/>
                <a:gd name="T2" fmla="*/ 0 h 141"/>
                <a:gd name="T3" fmla="*/ 0 60000 65536"/>
                <a:gd name="T4" fmla="*/ 0 60000 65536"/>
                <a:gd name="T5" fmla="*/ 0 60000 65536"/>
              </a:gdLst>
              <a:ahLst/>
              <a:cxnLst>
                <a:cxn ang="T3">
                  <a:pos x="0" y="T0"/>
                </a:cxn>
                <a:cxn ang="T4">
                  <a:pos x="0" y="T1"/>
                </a:cxn>
                <a:cxn ang="T5">
                  <a:pos x="0" y="T2"/>
                </a:cxn>
              </a:cxnLst>
              <a:rect l="0" t="0" r="r" b="b"/>
              <a:pathLst>
                <a:path h="141">
                  <a:moveTo>
                    <a:pt x="0" y="141"/>
                  </a:moveTo>
                  <a:lnTo>
                    <a:pt x="0"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07" name="Freeform 539"/>
            <p:cNvSpPr>
              <a:spLocks noChangeAspect="1"/>
            </p:cNvSpPr>
            <p:nvPr/>
          </p:nvSpPr>
          <p:spPr bwMode="auto">
            <a:xfrm>
              <a:off x="5726905" y="5835607"/>
              <a:ext cx="0" cy="48598"/>
            </a:xfrm>
            <a:custGeom>
              <a:avLst/>
              <a:gdLst>
                <a:gd name="T0" fmla="*/ 2147483647 h 69"/>
                <a:gd name="T1" fmla="*/ 0 h 69"/>
                <a:gd name="T2" fmla="*/ 0 h 69"/>
                <a:gd name="T3" fmla="*/ 0 60000 65536"/>
                <a:gd name="T4" fmla="*/ 0 60000 65536"/>
                <a:gd name="T5" fmla="*/ 0 60000 65536"/>
              </a:gdLst>
              <a:ahLst/>
              <a:cxnLst>
                <a:cxn ang="T3">
                  <a:pos x="0" y="T0"/>
                </a:cxn>
                <a:cxn ang="T4">
                  <a:pos x="0" y="T1"/>
                </a:cxn>
                <a:cxn ang="T5">
                  <a:pos x="0" y="T2"/>
                </a:cxn>
              </a:cxnLst>
              <a:rect l="0" t="0" r="r" b="b"/>
              <a:pathLst>
                <a:path h="69">
                  <a:moveTo>
                    <a:pt x="0" y="69"/>
                  </a:moveTo>
                  <a:lnTo>
                    <a:pt x="0" y="0"/>
                  </a:lnTo>
                </a:path>
              </a:pathLst>
            </a:custGeom>
            <a:noFill/>
            <a:ln w="9525"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08" name="Freeform 541"/>
            <p:cNvSpPr>
              <a:spLocks noChangeAspect="1"/>
            </p:cNvSpPr>
            <p:nvPr/>
          </p:nvSpPr>
          <p:spPr bwMode="auto">
            <a:xfrm>
              <a:off x="5726905" y="5887676"/>
              <a:ext cx="549275" cy="46863"/>
            </a:xfrm>
            <a:custGeom>
              <a:avLst/>
              <a:gdLst>
                <a:gd name="T0" fmla="*/ 0 w 618"/>
                <a:gd name="T1" fmla="*/ 0 h 69"/>
                <a:gd name="T2" fmla="*/ 0 w 618"/>
                <a:gd name="T3" fmla="*/ 2147483647 h 69"/>
                <a:gd name="T4" fmla="*/ 2147483647 w 618"/>
                <a:gd name="T5" fmla="*/ 2147483647 h 69"/>
                <a:gd name="T6" fmla="*/ 0 60000 65536"/>
                <a:gd name="T7" fmla="*/ 0 60000 65536"/>
                <a:gd name="T8" fmla="*/ 0 60000 65536"/>
              </a:gdLst>
              <a:ahLst/>
              <a:cxnLst>
                <a:cxn ang="T6">
                  <a:pos x="T0" y="T1"/>
                </a:cxn>
                <a:cxn ang="T7">
                  <a:pos x="T2" y="T3"/>
                </a:cxn>
                <a:cxn ang="T8">
                  <a:pos x="T4" y="T5"/>
                </a:cxn>
              </a:cxnLst>
              <a:rect l="0" t="0" r="r" b="b"/>
              <a:pathLst>
                <a:path w="618" h="69">
                  <a:moveTo>
                    <a:pt x="0" y="0"/>
                  </a:moveTo>
                  <a:lnTo>
                    <a:pt x="0" y="69"/>
                  </a:lnTo>
                  <a:lnTo>
                    <a:pt x="618" y="69"/>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09" name="Line 542"/>
            <p:cNvSpPr>
              <a:spLocks noChangeAspect="1" noChangeShapeType="1"/>
            </p:cNvSpPr>
            <p:nvPr/>
          </p:nvSpPr>
          <p:spPr bwMode="auto">
            <a:xfrm>
              <a:off x="5726905" y="5839078"/>
              <a:ext cx="0" cy="95461"/>
            </a:xfrm>
            <a:prstGeom prst="line">
              <a:avLst/>
            </a:prstGeom>
            <a:noFill/>
            <a:ln w="19050" cap="sq">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ja-JP" altLang="en-US"/>
            </a:p>
          </p:txBody>
        </p:sp>
        <p:sp>
          <p:nvSpPr>
            <p:cNvPr id="13410" name="Freeform 543"/>
            <p:cNvSpPr>
              <a:spLocks noChangeAspect="1"/>
            </p:cNvSpPr>
            <p:nvPr/>
          </p:nvSpPr>
          <p:spPr bwMode="auto">
            <a:xfrm>
              <a:off x="5679280" y="5740145"/>
              <a:ext cx="47625" cy="95461"/>
            </a:xfrm>
            <a:custGeom>
              <a:avLst/>
              <a:gdLst>
                <a:gd name="T0" fmla="*/ 0 w 53"/>
                <a:gd name="T1" fmla="*/ 0 h 141"/>
                <a:gd name="T2" fmla="*/ 0 w 53"/>
                <a:gd name="T3" fmla="*/ 2147483647 h 141"/>
                <a:gd name="T4" fmla="*/ 2147483647 w 53"/>
                <a:gd name="T5" fmla="*/ 2147483647 h 141"/>
                <a:gd name="T6" fmla="*/ 0 60000 65536"/>
                <a:gd name="T7" fmla="*/ 0 60000 65536"/>
                <a:gd name="T8" fmla="*/ 0 60000 65536"/>
              </a:gdLst>
              <a:ahLst/>
              <a:cxnLst>
                <a:cxn ang="T6">
                  <a:pos x="T0" y="T1"/>
                </a:cxn>
                <a:cxn ang="T7">
                  <a:pos x="T2" y="T3"/>
                </a:cxn>
                <a:cxn ang="T8">
                  <a:pos x="T4" y="T5"/>
                </a:cxn>
              </a:cxnLst>
              <a:rect l="0" t="0" r="r" b="b"/>
              <a:pathLst>
                <a:path w="53" h="141">
                  <a:moveTo>
                    <a:pt x="0" y="0"/>
                  </a:moveTo>
                  <a:lnTo>
                    <a:pt x="0" y="141"/>
                  </a:lnTo>
                  <a:lnTo>
                    <a:pt x="53" y="141"/>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11" name="Freeform 544"/>
            <p:cNvSpPr>
              <a:spLocks noChangeAspect="1"/>
            </p:cNvSpPr>
            <p:nvPr/>
          </p:nvSpPr>
          <p:spPr bwMode="auto">
            <a:xfrm>
              <a:off x="5644355" y="5641213"/>
              <a:ext cx="34925" cy="97197"/>
            </a:xfrm>
            <a:custGeom>
              <a:avLst/>
              <a:gdLst>
                <a:gd name="T0" fmla="*/ 0 w 40"/>
                <a:gd name="T1" fmla="*/ 0 h 141"/>
                <a:gd name="T2" fmla="*/ 0 w 40"/>
                <a:gd name="T3" fmla="*/ 2147483647 h 141"/>
                <a:gd name="T4" fmla="*/ 2147483647 w 40"/>
                <a:gd name="T5" fmla="*/ 2147483647 h 141"/>
                <a:gd name="T6" fmla="*/ 0 60000 65536"/>
                <a:gd name="T7" fmla="*/ 0 60000 65536"/>
                <a:gd name="T8" fmla="*/ 0 60000 65536"/>
              </a:gdLst>
              <a:ahLst/>
              <a:cxnLst>
                <a:cxn ang="T6">
                  <a:pos x="T0" y="T1"/>
                </a:cxn>
                <a:cxn ang="T7">
                  <a:pos x="T2" y="T3"/>
                </a:cxn>
                <a:cxn ang="T8">
                  <a:pos x="T4" y="T5"/>
                </a:cxn>
              </a:cxnLst>
              <a:rect l="0" t="0" r="r" b="b"/>
              <a:pathLst>
                <a:path w="40" h="141">
                  <a:moveTo>
                    <a:pt x="0" y="0"/>
                  </a:moveTo>
                  <a:lnTo>
                    <a:pt x="0" y="141"/>
                  </a:lnTo>
                  <a:lnTo>
                    <a:pt x="40" y="141"/>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12" name="Freeform 545"/>
            <p:cNvSpPr>
              <a:spLocks noChangeAspect="1"/>
            </p:cNvSpPr>
            <p:nvPr/>
          </p:nvSpPr>
          <p:spPr bwMode="auto">
            <a:xfrm>
              <a:off x="5568155" y="5044147"/>
              <a:ext cx="76200" cy="597066"/>
            </a:xfrm>
            <a:custGeom>
              <a:avLst/>
              <a:gdLst>
                <a:gd name="T0" fmla="*/ 0 w 86"/>
                <a:gd name="T1" fmla="*/ 0 h 875"/>
                <a:gd name="T2" fmla="*/ 0 w 86"/>
                <a:gd name="T3" fmla="*/ 2147483647 h 875"/>
                <a:gd name="T4" fmla="*/ 2147483647 w 86"/>
                <a:gd name="T5" fmla="*/ 2147483647 h 875"/>
                <a:gd name="T6" fmla="*/ 0 60000 65536"/>
                <a:gd name="T7" fmla="*/ 0 60000 65536"/>
                <a:gd name="T8" fmla="*/ 0 60000 65536"/>
              </a:gdLst>
              <a:ahLst/>
              <a:cxnLst>
                <a:cxn ang="T6">
                  <a:pos x="T0" y="T1"/>
                </a:cxn>
                <a:cxn ang="T7">
                  <a:pos x="T2" y="T3"/>
                </a:cxn>
                <a:cxn ang="T8">
                  <a:pos x="T4" y="T5"/>
                </a:cxn>
              </a:cxnLst>
              <a:rect l="0" t="0" r="r" b="b"/>
              <a:pathLst>
                <a:path w="86" h="875">
                  <a:moveTo>
                    <a:pt x="0" y="0"/>
                  </a:moveTo>
                  <a:lnTo>
                    <a:pt x="0" y="875"/>
                  </a:lnTo>
                  <a:lnTo>
                    <a:pt x="86" y="875"/>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13" name="Freeform 546"/>
            <p:cNvSpPr>
              <a:spLocks noChangeAspect="1"/>
            </p:cNvSpPr>
            <p:nvPr/>
          </p:nvSpPr>
          <p:spPr bwMode="auto">
            <a:xfrm>
              <a:off x="4652168" y="5042411"/>
              <a:ext cx="915987" cy="492927"/>
            </a:xfrm>
            <a:custGeom>
              <a:avLst/>
              <a:gdLst>
                <a:gd name="T0" fmla="*/ 0 w 1028"/>
                <a:gd name="T1" fmla="*/ 2147483647 h 723"/>
                <a:gd name="T2" fmla="*/ 0 w 1028"/>
                <a:gd name="T3" fmla="*/ 0 h 723"/>
                <a:gd name="T4" fmla="*/ 2147483647 w 1028"/>
                <a:gd name="T5" fmla="*/ 0 h 723"/>
                <a:gd name="T6" fmla="*/ 0 60000 65536"/>
                <a:gd name="T7" fmla="*/ 0 60000 65536"/>
                <a:gd name="T8" fmla="*/ 0 60000 65536"/>
              </a:gdLst>
              <a:ahLst/>
              <a:cxnLst>
                <a:cxn ang="T6">
                  <a:pos x="T0" y="T1"/>
                </a:cxn>
                <a:cxn ang="T7">
                  <a:pos x="T2" y="T3"/>
                </a:cxn>
                <a:cxn ang="T8">
                  <a:pos x="T4" y="T5"/>
                </a:cxn>
              </a:cxnLst>
              <a:rect l="0" t="0" r="r" b="b"/>
              <a:pathLst>
                <a:path w="1028" h="723">
                  <a:moveTo>
                    <a:pt x="0" y="723"/>
                  </a:moveTo>
                  <a:lnTo>
                    <a:pt x="0" y="0"/>
                  </a:lnTo>
                  <a:lnTo>
                    <a:pt x="1028" y="0"/>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14" name="Freeform 548"/>
            <p:cNvSpPr>
              <a:spLocks noChangeAspect="1"/>
            </p:cNvSpPr>
            <p:nvPr/>
          </p:nvSpPr>
          <p:spPr bwMode="auto">
            <a:xfrm>
              <a:off x="4652168" y="5538809"/>
              <a:ext cx="2141537" cy="492927"/>
            </a:xfrm>
            <a:custGeom>
              <a:avLst/>
              <a:gdLst>
                <a:gd name="T0" fmla="*/ 0 w 2405"/>
                <a:gd name="T1" fmla="*/ 0 h 725"/>
                <a:gd name="T2" fmla="*/ 0 w 2405"/>
                <a:gd name="T3" fmla="*/ 2147483647 h 725"/>
                <a:gd name="T4" fmla="*/ 2147483647 w 2405"/>
                <a:gd name="T5" fmla="*/ 2147483647 h 725"/>
                <a:gd name="T6" fmla="*/ 0 60000 65536"/>
                <a:gd name="T7" fmla="*/ 0 60000 65536"/>
                <a:gd name="T8" fmla="*/ 0 60000 65536"/>
              </a:gdLst>
              <a:ahLst/>
              <a:cxnLst>
                <a:cxn ang="T6">
                  <a:pos x="T0" y="T1"/>
                </a:cxn>
                <a:cxn ang="T7">
                  <a:pos x="T2" y="T3"/>
                </a:cxn>
                <a:cxn ang="T8">
                  <a:pos x="T4" y="T5"/>
                </a:cxn>
              </a:cxnLst>
              <a:rect l="0" t="0" r="r" b="b"/>
              <a:pathLst>
                <a:path w="2405" h="725">
                  <a:moveTo>
                    <a:pt x="0" y="0"/>
                  </a:moveTo>
                  <a:lnTo>
                    <a:pt x="0" y="725"/>
                  </a:lnTo>
                  <a:lnTo>
                    <a:pt x="2405" y="725"/>
                  </a:lnTo>
                </a:path>
              </a:pathLst>
            </a:custGeom>
            <a:noFill/>
            <a:ln w="19050" cap="sq" cmpd="sng">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415" name="Rectangle 549"/>
            <p:cNvSpPr>
              <a:spLocks noChangeAspect="1" noChangeArrowheads="1"/>
            </p:cNvSpPr>
            <p:nvPr/>
          </p:nvSpPr>
          <p:spPr bwMode="auto">
            <a:xfrm>
              <a:off x="6149180" y="5408635"/>
              <a:ext cx="12984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600" b="1">
                  <a:solidFill>
                    <a:srgbClr val="000000"/>
                  </a:solidFill>
                  <a:cs typeface="Arial" charset="0"/>
                </a:rPr>
                <a:t>100</a:t>
              </a:r>
              <a:endParaRPr lang="en-US" altLang="ja-JP" sz="600" b="1">
                <a:cs typeface="Arial" charset="0"/>
              </a:endParaRPr>
            </a:p>
          </p:txBody>
        </p:sp>
        <p:sp>
          <p:nvSpPr>
            <p:cNvPr id="13416" name="Rectangle 550"/>
            <p:cNvSpPr>
              <a:spLocks noChangeAspect="1" noChangeArrowheads="1"/>
            </p:cNvSpPr>
            <p:nvPr/>
          </p:nvSpPr>
          <p:spPr bwMode="auto">
            <a:xfrm>
              <a:off x="6026943" y="4887938"/>
              <a:ext cx="12984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600" b="1">
                  <a:solidFill>
                    <a:srgbClr val="000000"/>
                  </a:solidFill>
                  <a:cs typeface="Arial" charset="0"/>
                </a:rPr>
                <a:t>100</a:t>
              </a:r>
              <a:endParaRPr lang="en-US" altLang="ja-JP" sz="600" b="1">
                <a:cs typeface="Arial" charset="0"/>
              </a:endParaRPr>
            </a:p>
          </p:txBody>
        </p:sp>
        <p:sp>
          <p:nvSpPr>
            <p:cNvPr id="13417" name="Rectangle 551"/>
            <p:cNvSpPr>
              <a:spLocks noChangeAspect="1" noChangeArrowheads="1"/>
            </p:cNvSpPr>
            <p:nvPr/>
          </p:nvSpPr>
          <p:spPr bwMode="auto">
            <a:xfrm>
              <a:off x="5779293" y="5330530"/>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600" b="1">
                  <a:solidFill>
                    <a:srgbClr val="000000"/>
                  </a:solidFill>
                  <a:cs typeface="Arial" charset="0"/>
                </a:rPr>
                <a:t>95</a:t>
              </a:r>
              <a:endParaRPr lang="en-US" altLang="ja-JP" sz="600" b="1">
                <a:cs typeface="Arial" charset="0"/>
              </a:endParaRPr>
            </a:p>
          </p:txBody>
        </p:sp>
        <p:sp>
          <p:nvSpPr>
            <p:cNvPr id="13418" name="Rectangle 552"/>
            <p:cNvSpPr>
              <a:spLocks noChangeAspect="1" noChangeArrowheads="1"/>
            </p:cNvSpPr>
            <p:nvPr/>
          </p:nvSpPr>
          <p:spPr bwMode="auto">
            <a:xfrm>
              <a:off x="5576093" y="5745352"/>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600" b="1">
                  <a:solidFill>
                    <a:srgbClr val="000000"/>
                  </a:solidFill>
                  <a:cs typeface="Arial" charset="0"/>
                </a:rPr>
                <a:t>71</a:t>
              </a:r>
              <a:endParaRPr lang="en-US" altLang="ja-JP" sz="600" b="1">
                <a:cs typeface="Arial" charset="0"/>
              </a:endParaRPr>
            </a:p>
          </p:txBody>
        </p:sp>
        <p:sp>
          <p:nvSpPr>
            <p:cNvPr id="13419" name="Rectangle 553"/>
            <p:cNvSpPr>
              <a:spLocks noChangeAspect="1" noChangeArrowheads="1"/>
            </p:cNvSpPr>
            <p:nvPr/>
          </p:nvSpPr>
          <p:spPr bwMode="auto">
            <a:xfrm>
              <a:off x="5623718" y="5842549"/>
              <a:ext cx="8656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600" b="1">
                  <a:solidFill>
                    <a:srgbClr val="000000"/>
                  </a:solidFill>
                  <a:cs typeface="Arial" charset="0"/>
                </a:rPr>
                <a:t>76</a:t>
              </a:r>
              <a:endParaRPr lang="en-US" altLang="ja-JP" sz="600" b="1">
                <a:cs typeface="Arial" charset="0"/>
              </a:endParaRPr>
            </a:p>
          </p:txBody>
        </p:sp>
        <p:sp>
          <p:nvSpPr>
            <p:cNvPr id="13420" name="Line 554"/>
            <p:cNvSpPr>
              <a:spLocks noChangeAspect="1" noChangeShapeType="1"/>
            </p:cNvSpPr>
            <p:nvPr/>
          </p:nvSpPr>
          <p:spPr bwMode="auto">
            <a:xfrm>
              <a:off x="4920455" y="6170588"/>
              <a:ext cx="465137" cy="0"/>
            </a:xfrm>
            <a:prstGeom prst="line">
              <a:avLst/>
            </a:prstGeom>
            <a:noFill/>
            <a:ln w="9525" cap="sq">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3421" name="Line 555"/>
            <p:cNvSpPr>
              <a:spLocks noChangeAspect="1" noChangeShapeType="1"/>
            </p:cNvSpPr>
            <p:nvPr/>
          </p:nvSpPr>
          <p:spPr bwMode="auto">
            <a:xfrm>
              <a:off x="4920455" y="6154968"/>
              <a:ext cx="1587" cy="31242"/>
            </a:xfrm>
            <a:prstGeom prst="line">
              <a:avLst/>
            </a:prstGeom>
            <a:noFill/>
            <a:ln w="9525" cap="sq">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3422" name="Line 556"/>
            <p:cNvSpPr>
              <a:spLocks noChangeAspect="1" noChangeShapeType="1"/>
            </p:cNvSpPr>
            <p:nvPr/>
          </p:nvSpPr>
          <p:spPr bwMode="auto">
            <a:xfrm>
              <a:off x="5385593" y="6154968"/>
              <a:ext cx="1587" cy="31242"/>
            </a:xfrm>
            <a:prstGeom prst="line">
              <a:avLst/>
            </a:prstGeom>
            <a:noFill/>
            <a:ln w="9525" cap="sq">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3423" name="Rectangle 557"/>
            <p:cNvSpPr>
              <a:spLocks noChangeAspect="1" noChangeArrowheads="1"/>
            </p:cNvSpPr>
            <p:nvPr/>
          </p:nvSpPr>
          <p:spPr bwMode="auto">
            <a:xfrm>
              <a:off x="5063330" y="6186209"/>
              <a:ext cx="20197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800" b="1">
                  <a:solidFill>
                    <a:srgbClr val="000000"/>
                  </a:solidFill>
                  <a:cs typeface="Arial" charset="0"/>
                </a:rPr>
                <a:t>0.01</a:t>
              </a:r>
              <a:endParaRPr lang="en-US" altLang="ja-JP" sz="1800" b="1">
                <a:cs typeface="Arial" charset="0"/>
              </a:endParaRPr>
            </a:p>
          </p:txBody>
        </p:sp>
        <p:sp>
          <p:nvSpPr>
            <p:cNvPr id="13424" name="Line 558"/>
            <p:cNvSpPr>
              <a:spLocks noChangeAspect="1" noChangeShapeType="1"/>
            </p:cNvSpPr>
            <p:nvPr/>
          </p:nvSpPr>
          <p:spPr bwMode="auto">
            <a:xfrm>
              <a:off x="8417148" y="4936536"/>
              <a:ext cx="0" cy="980646"/>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425" name="Text Box 559"/>
            <p:cNvSpPr txBox="1">
              <a:spLocks noChangeAspect="1" noChangeArrowheads="1"/>
            </p:cNvSpPr>
            <p:nvPr/>
          </p:nvSpPr>
          <p:spPr bwMode="auto">
            <a:xfrm rot="-5400000">
              <a:off x="7904990" y="5208786"/>
              <a:ext cx="152322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ctr" eaLnBrk="1" hangingPunct="1">
                <a:spcBef>
                  <a:spcPct val="0"/>
                </a:spcBef>
                <a:buFontTx/>
                <a:buNone/>
              </a:pPr>
              <a:r>
                <a:rPr lang="en-US" altLang="ja-JP" sz="1000" b="1">
                  <a:cs typeface="Arial" charset="0"/>
                </a:rPr>
                <a:t>Tanganyika </a:t>
              </a:r>
            </a:p>
            <a:p>
              <a:pPr algn="ctr" eaLnBrk="1" hangingPunct="1">
                <a:spcBef>
                  <a:spcPct val="0"/>
                </a:spcBef>
                <a:buFontTx/>
                <a:buNone/>
              </a:pPr>
              <a:r>
                <a:rPr lang="en-US" altLang="ja-JP" sz="1000" b="1">
                  <a:cs typeface="Arial" charset="0"/>
                </a:rPr>
                <a:t>(non-Tropheini)</a:t>
              </a:r>
            </a:p>
          </p:txBody>
        </p:sp>
        <p:sp>
          <p:nvSpPr>
            <p:cNvPr id="13426" name="Rectangle 322"/>
            <p:cNvSpPr>
              <a:spLocks noChangeArrowheads="1"/>
            </p:cNvSpPr>
            <p:nvPr/>
          </p:nvSpPr>
          <p:spPr bwMode="auto">
            <a:xfrm>
              <a:off x="6823298" y="5973470"/>
              <a:ext cx="119584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Oreochromis niloticus </a:t>
              </a:r>
              <a:r>
                <a:rPr lang="en-US" altLang="ja-JP" sz="700" b="1">
                  <a:solidFill>
                    <a:srgbClr val="000000"/>
                  </a:solidFill>
                  <a:cs typeface="Arial" charset="0"/>
                </a:rPr>
                <a:t>R (A)</a:t>
              </a:r>
              <a:endParaRPr lang="en-US" altLang="ja-JP" sz="700" b="1">
                <a:cs typeface="Arial" charset="0"/>
              </a:endParaRPr>
            </a:p>
          </p:txBody>
        </p:sp>
        <p:sp>
          <p:nvSpPr>
            <p:cNvPr id="13427" name="Rectangle 321"/>
            <p:cNvSpPr>
              <a:spLocks noChangeArrowheads="1"/>
            </p:cNvSpPr>
            <p:nvPr/>
          </p:nvSpPr>
          <p:spPr bwMode="auto">
            <a:xfrm>
              <a:off x="6266284" y="5872098"/>
              <a:ext cx="133530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 Trematocara marginatum </a:t>
              </a:r>
              <a:r>
                <a:rPr lang="en-US" altLang="ja-JP" sz="700" b="1">
                  <a:solidFill>
                    <a:srgbClr val="000000"/>
                  </a:solidFill>
                  <a:cs typeface="Arial" charset="0"/>
                </a:rPr>
                <a:t>T (A)</a:t>
              </a:r>
              <a:endParaRPr lang="en-US" altLang="ja-JP" sz="700" b="1">
                <a:cs typeface="Arial" charset="0"/>
              </a:endParaRPr>
            </a:p>
          </p:txBody>
        </p:sp>
        <p:sp>
          <p:nvSpPr>
            <p:cNvPr id="13428" name="Rectangle 319"/>
            <p:cNvSpPr>
              <a:spLocks noChangeArrowheads="1"/>
            </p:cNvSpPr>
            <p:nvPr/>
          </p:nvSpPr>
          <p:spPr bwMode="auto">
            <a:xfrm>
              <a:off x="5754994" y="5706522"/>
              <a:ext cx="155331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Boulengerochromis microlepis </a:t>
              </a:r>
              <a:r>
                <a:rPr lang="en-US" altLang="ja-JP" sz="700" b="1">
                  <a:solidFill>
                    <a:srgbClr val="000000"/>
                  </a:solidFill>
                  <a:cs typeface="Arial" charset="0"/>
                </a:rPr>
                <a:t>T (A)</a:t>
              </a:r>
              <a:endParaRPr lang="en-US" altLang="ja-JP" sz="700" b="1">
                <a:cs typeface="Arial" charset="0"/>
              </a:endParaRPr>
            </a:p>
          </p:txBody>
        </p:sp>
        <p:sp>
          <p:nvSpPr>
            <p:cNvPr id="13429" name="Rectangle 318"/>
            <p:cNvSpPr>
              <a:spLocks noChangeArrowheads="1"/>
            </p:cNvSpPr>
            <p:nvPr/>
          </p:nvSpPr>
          <p:spPr bwMode="auto">
            <a:xfrm>
              <a:off x="6174974" y="5581680"/>
              <a:ext cx="125194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Steatocranus casuarius </a:t>
              </a:r>
              <a:r>
                <a:rPr lang="en-US" altLang="ja-JP" sz="700" b="1">
                  <a:solidFill>
                    <a:srgbClr val="000000"/>
                  </a:solidFill>
                  <a:cs typeface="Arial" charset="0"/>
                </a:rPr>
                <a:t>R (A)</a:t>
              </a:r>
              <a:endParaRPr lang="en-US" altLang="ja-JP" sz="700" b="1">
                <a:cs typeface="Arial" charset="0"/>
              </a:endParaRPr>
            </a:p>
          </p:txBody>
        </p:sp>
        <p:sp>
          <p:nvSpPr>
            <p:cNvPr id="199" name="Rectangle 308"/>
            <p:cNvSpPr>
              <a:spLocks noChangeArrowheads="1"/>
            </p:cNvSpPr>
            <p:nvPr/>
          </p:nvSpPr>
          <p:spPr bwMode="auto">
            <a:xfrm>
              <a:off x="6303042" y="5478775"/>
              <a:ext cx="1179423" cy="106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auto">
                <a:spcBef>
                  <a:spcPts val="0"/>
                </a:spcBef>
                <a:spcAft>
                  <a:spcPts val="0"/>
                </a:spcAft>
                <a:defRPr/>
              </a:pPr>
              <a:r>
                <a:rPr kumimoji="0" lang="en-US" altLang="ja-JP" sz="700" b="1" kern="0" dirty="0">
                  <a:solidFill>
                    <a:srgbClr val="000000"/>
                  </a:solidFill>
                  <a:latin typeface="Arial" pitchFamily="34" charset="0"/>
                  <a:cs typeface="Arial" pitchFamily="34" charset="0"/>
                </a:rPr>
                <a:t> </a:t>
              </a:r>
              <a:r>
                <a:rPr kumimoji="0" lang="en-US" altLang="ja-JP" sz="700" b="1" i="1" kern="0" dirty="0" err="1">
                  <a:solidFill>
                    <a:srgbClr val="000000"/>
                  </a:solidFill>
                  <a:latin typeface="Arial" pitchFamily="34" charset="0"/>
                  <a:cs typeface="Arial" pitchFamily="34" charset="0"/>
                </a:rPr>
                <a:t>Spathodus</a:t>
              </a:r>
              <a:r>
                <a:rPr kumimoji="0" lang="en-US" altLang="ja-JP" sz="700" b="1" i="1" kern="0" dirty="0">
                  <a:solidFill>
                    <a:srgbClr val="000000"/>
                  </a:solidFill>
                  <a:latin typeface="Arial" pitchFamily="34" charset="0"/>
                  <a:cs typeface="Arial" pitchFamily="34" charset="0"/>
                </a:rPr>
                <a:t> </a:t>
              </a:r>
              <a:r>
                <a:rPr kumimoji="0" lang="en-US" altLang="ja-JP" sz="700" b="1" i="1" kern="0" dirty="0" err="1">
                  <a:solidFill>
                    <a:srgbClr val="000000"/>
                  </a:solidFill>
                  <a:latin typeface="Arial" pitchFamily="34" charset="0"/>
                  <a:cs typeface="Arial" pitchFamily="34" charset="0"/>
                </a:rPr>
                <a:t>erythrodon</a:t>
              </a:r>
              <a:r>
                <a:rPr kumimoji="0" lang="en-US" altLang="ja-JP" sz="700" b="1" i="1" kern="0" dirty="0">
                  <a:solidFill>
                    <a:srgbClr val="000000"/>
                  </a:solidFill>
                  <a:latin typeface="Arial" pitchFamily="34" charset="0"/>
                  <a:cs typeface="Arial" pitchFamily="34" charset="0"/>
                </a:rPr>
                <a:t> </a:t>
              </a:r>
              <a:r>
                <a:rPr kumimoji="0" lang="en-US" altLang="ja-JP" sz="700" b="1" kern="0" dirty="0">
                  <a:solidFill>
                    <a:srgbClr val="000000"/>
                  </a:solidFill>
                  <a:latin typeface="Arial" pitchFamily="34" charset="0"/>
                  <a:cs typeface="Arial" pitchFamily="34" charset="0"/>
                </a:rPr>
                <a:t>T (I)</a:t>
              </a:r>
              <a:endParaRPr kumimoji="0" lang="en-US" altLang="ja-JP" sz="700" b="1" kern="0" dirty="0">
                <a:solidFill>
                  <a:sysClr val="windowText" lastClr="000000"/>
                </a:solidFill>
                <a:latin typeface="Arial" pitchFamily="34" charset="0"/>
                <a:cs typeface="Arial" pitchFamily="34" charset="0"/>
              </a:endParaRPr>
            </a:p>
          </p:txBody>
        </p:sp>
        <p:sp>
          <p:nvSpPr>
            <p:cNvPr id="13431" name="Rectangle 302"/>
            <p:cNvSpPr>
              <a:spLocks noChangeArrowheads="1"/>
            </p:cNvSpPr>
            <p:nvPr/>
          </p:nvSpPr>
          <p:spPr bwMode="auto">
            <a:xfrm>
              <a:off x="6313564" y="5384706"/>
              <a:ext cx="1372171"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solidFill>
                    <a:srgbClr val="000000"/>
                  </a:solidFill>
                  <a:cs typeface="Arial" charset="0"/>
                </a:rPr>
                <a:t> </a:t>
              </a:r>
              <a:r>
                <a:rPr lang="en-US" altLang="ja-JP" sz="700" b="1" i="1">
                  <a:solidFill>
                    <a:srgbClr val="000000"/>
                  </a:solidFill>
                  <a:cs typeface="Arial" charset="0"/>
                </a:rPr>
                <a:t>Altolamprologus calvus </a:t>
              </a:r>
              <a:r>
                <a:rPr lang="en-US" altLang="ja-JP" sz="700" b="1">
                  <a:solidFill>
                    <a:srgbClr val="000000"/>
                  </a:solidFill>
                  <a:cs typeface="Arial" charset="0"/>
                </a:rPr>
                <a:t>(1)T (II)</a:t>
              </a:r>
              <a:endParaRPr lang="en-US" altLang="ja-JP" sz="700" b="1">
                <a:cs typeface="Arial" charset="0"/>
              </a:endParaRPr>
            </a:p>
          </p:txBody>
        </p:sp>
        <p:sp>
          <p:nvSpPr>
            <p:cNvPr id="13432" name="Rectangle 302"/>
            <p:cNvSpPr>
              <a:spLocks noChangeArrowheads="1"/>
            </p:cNvSpPr>
            <p:nvPr/>
          </p:nvSpPr>
          <p:spPr bwMode="auto">
            <a:xfrm>
              <a:off x="6403950" y="5287526"/>
              <a:ext cx="1397819"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solidFill>
                    <a:srgbClr val="000000"/>
                  </a:solidFill>
                  <a:cs typeface="Arial" charset="0"/>
                </a:rPr>
                <a:t> </a:t>
              </a:r>
              <a:r>
                <a:rPr lang="en-US" altLang="ja-JP" sz="700" b="1" i="1">
                  <a:solidFill>
                    <a:srgbClr val="000000"/>
                  </a:solidFill>
                  <a:cs typeface="Arial" charset="0"/>
                </a:rPr>
                <a:t>Altolamprologus calvus </a:t>
              </a:r>
              <a:r>
                <a:rPr lang="en-US" altLang="ja-JP" sz="700" b="1">
                  <a:solidFill>
                    <a:srgbClr val="000000"/>
                  </a:solidFill>
                  <a:cs typeface="Arial" charset="0"/>
                </a:rPr>
                <a:t>(2) T (II)</a:t>
              </a:r>
              <a:endParaRPr lang="en-US" altLang="ja-JP" sz="700" b="1">
                <a:cs typeface="Arial" charset="0"/>
              </a:endParaRPr>
            </a:p>
          </p:txBody>
        </p:sp>
        <p:sp>
          <p:nvSpPr>
            <p:cNvPr id="13433" name="Rectangle 303"/>
            <p:cNvSpPr>
              <a:spLocks noChangeArrowheads="1"/>
            </p:cNvSpPr>
            <p:nvPr/>
          </p:nvSpPr>
          <p:spPr bwMode="auto">
            <a:xfrm>
              <a:off x="6214920" y="5187732"/>
              <a:ext cx="134331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 Lamprologus congoensis </a:t>
              </a:r>
              <a:r>
                <a:rPr lang="en-US" altLang="ja-JP" sz="700" b="1">
                  <a:solidFill>
                    <a:srgbClr val="000000"/>
                  </a:solidFill>
                  <a:cs typeface="Arial" charset="0"/>
                </a:rPr>
                <a:t>R (II)</a:t>
              </a:r>
              <a:endParaRPr lang="en-US" altLang="ja-JP" sz="700" b="1">
                <a:cs typeface="Arial" charset="0"/>
              </a:endParaRPr>
            </a:p>
          </p:txBody>
        </p:sp>
        <p:sp>
          <p:nvSpPr>
            <p:cNvPr id="13434" name="Rectangle 284"/>
            <p:cNvSpPr>
              <a:spLocks noChangeAspect="1" noChangeArrowheads="1"/>
            </p:cNvSpPr>
            <p:nvPr/>
          </p:nvSpPr>
          <p:spPr bwMode="auto">
            <a:xfrm>
              <a:off x="6712756" y="5096674"/>
              <a:ext cx="121187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Callochromis macrops </a:t>
              </a:r>
              <a:r>
                <a:rPr lang="en-US" altLang="ja-JP" sz="700" b="1">
                  <a:cs typeface="Arial" charset="0"/>
                </a:rPr>
                <a:t>T (II)</a:t>
              </a:r>
            </a:p>
          </p:txBody>
        </p:sp>
        <p:sp>
          <p:nvSpPr>
            <p:cNvPr id="13435" name="Rectangle 314"/>
            <p:cNvSpPr>
              <a:spLocks noChangeArrowheads="1"/>
            </p:cNvSpPr>
            <p:nvPr/>
          </p:nvSpPr>
          <p:spPr bwMode="auto">
            <a:xfrm>
              <a:off x="6397162" y="4899700"/>
              <a:ext cx="1407437"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solidFill>
                    <a:srgbClr val="000000"/>
                  </a:solidFill>
                  <a:cs typeface="Arial" charset="0"/>
                </a:rPr>
                <a:t> </a:t>
              </a:r>
              <a:r>
                <a:rPr lang="en-US" altLang="ja-JP" sz="700" b="1" i="1">
                  <a:solidFill>
                    <a:srgbClr val="000000"/>
                  </a:solidFill>
                  <a:cs typeface="Arial" charset="0"/>
                </a:rPr>
                <a:t>Cyprichromis leptosoma </a:t>
              </a:r>
              <a:r>
                <a:rPr lang="en-US" altLang="ja-JP" sz="700" b="1">
                  <a:solidFill>
                    <a:srgbClr val="000000"/>
                  </a:solidFill>
                  <a:cs typeface="Arial" charset="0"/>
                </a:rPr>
                <a:t>(1)</a:t>
              </a:r>
              <a:r>
                <a:rPr lang="en-US" altLang="ja-JP" sz="700" b="1" i="1">
                  <a:solidFill>
                    <a:srgbClr val="000000"/>
                  </a:solidFill>
                  <a:cs typeface="Arial" charset="0"/>
                </a:rPr>
                <a:t> </a:t>
              </a:r>
              <a:r>
                <a:rPr lang="en-US" altLang="ja-JP" sz="700" b="1">
                  <a:solidFill>
                    <a:srgbClr val="000000"/>
                  </a:solidFill>
                  <a:cs typeface="Arial" charset="0"/>
                </a:rPr>
                <a:t>T (I)</a:t>
              </a:r>
              <a:endParaRPr lang="en-US" altLang="ja-JP" sz="700" b="1">
                <a:cs typeface="Arial" charset="0"/>
              </a:endParaRPr>
            </a:p>
          </p:txBody>
        </p:sp>
        <p:sp>
          <p:nvSpPr>
            <p:cNvPr id="13436" name="Rectangle 314"/>
            <p:cNvSpPr>
              <a:spLocks noChangeArrowheads="1"/>
            </p:cNvSpPr>
            <p:nvPr/>
          </p:nvSpPr>
          <p:spPr bwMode="auto">
            <a:xfrm>
              <a:off x="6397600" y="4990758"/>
              <a:ext cx="1407437"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solidFill>
                    <a:srgbClr val="000000"/>
                  </a:solidFill>
                  <a:cs typeface="Arial" charset="0"/>
                </a:rPr>
                <a:t> </a:t>
              </a:r>
              <a:r>
                <a:rPr lang="en-US" altLang="ja-JP" sz="700" b="1" i="1">
                  <a:solidFill>
                    <a:srgbClr val="000000"/>
                  </a:solidFill>
                  <a:cs typeface="Arial" charset="0"/>
                </a:rPr>
                <a:t>Cyprichromis leptosoma </a:t>
              </a:r>
              <a:r>
                <a:rPr lang="en-US" altLang="ja-JP" sz="700" b="1">
                  <a:solidFill>
                    <a:srgbClr val="000000"/>
                  </a:solidFill>
                  <a:cs typeface="Arial" charset="0"/>
                </a:rPr>
                <a:t>(2)</a:t>
              </a:r>
              <a:r>
                <a:rPr lang="en-US" altLang="ja-JP" sz="700" b="1" i="1">
                  <a:solidFill>
                    <a:srgbClr val="000000"/>
                  </a:solidFill>
                  <a:cs typeface="Arial" charset="0"/>
                </a:rPr>
                <a:t> </a:t>
              </a:r>
              <a:r>
                <a:rPr lang="en-US" altLang="ja-JP" sz="700" b="1">
                  <a:solidFill>
                    <a:srgbClr val="000000"/>
                  </a:solidFill>
                  <a:cs typeface="Arial" charset="0"/>
                </a:rPr>
                <a:t>T (I)</a:t>
              </a:r>
              <a:endParaRPr lang="en-US" altLang="ja-JP" sz="700" b="1">
                <a:cs typeface="Arial" charset="0"/>
              </a:endParaRPr>
            </a:p>
          </p:txBody>
        </p:sp>
        <p:sp>
          <p:nvSpPr>
            <p:cNvPr id="13437" name="Rectangle 219"/>
            <p:cNvSpPr>
              <a:spLocks noChangeAspect="1" noChangeArrowheads="1"/>
            </p:cNvSpPr>
            <p:nvPr/>
          </p:nvSpPr>
          <p:spPr bwMode="auto">
            <a:xfrm>
              <a:off x="6611069" y="4406538"/>
              <a:ext cx="1679947"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Haplochromis pyrrhocephalus </a:t>
              </a:r>
              <a:r>
                <a:rPr lang="en-US" altLang="ja-JP" sz="700" b="1">
                  <a:cs typeface="Arial" charset="0"/>
                </a:rPr>
                <a:t>(1) V (II)</a:t>
              </a:r>
            </a:p>
          </p:txBody>
        </p:sp>
        <p:sp>
          <p:nvSpPr>
            <p:cNvPr id="13438" name="Rectangle 219"/>
            <p:cNvSpPr>
              <a:spLocks noChangeAspect="1" noChangeArrowheads="1"/>
            </p:cNvSpPr>
            <p:nvPr/>
          </p:nvSpPr>
          <p:spPr bwMode="auto">
            <a:xfrm>
              <a:off x="6649169" y="4702726"/>
              <a:ext cx="1679947"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Haplochromis pyrrhocephalus </a:t>
              </a:r>
              <a:r>
                <a:rPr lang="en-US" altLang="ja-JP" sz="700" b="1">
                  <a:cs typeface="Arial" charset="0"/>
                </a:rPr>
                <a:t>(2) V (II)</a:t>
              </a:r>
            </a:p>
          </p:txBody>
        </p:sp>
        <p:sp>
          <p:nvSpPr>
            <p:cNvPr id="13439" name="Rectangle 221"/>
            <p:cNvSpPr>
              <a:spLocks noChangeAspect="1" noChangeArrowheads="1"/>
            </p:cNvSpPr>
            <p:nvPr/>
          </p:nvSpPr>
          <p:spPr bwMode="auto">
            <a:xfrm>
              <a:off x="6653506" y="4796170"/>
              <a:ext cx="126477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Pundamilia nyererei </a:t>
              </a:r>
              <a:r>
                <a:rPr lang="en-US" altLang="ja-JP" sz="700" b="1">
                  <a:cs typeface="Arial" charset="0"/>
                </a:rPr>
                <a:t>(2) V (II)</a:t>
              </a:r>
            </a:p>
          </p:txBody>
        </p:sp>
        <p:sp>
          <p:nvSpPr>
            <p:cNvPr id="13440" name="Rectangle 221"/>
            <p:cNvSpPr>
              <a:spLocks noChangeAspect="1" noChangeArrowheads="1"/>
            </p:cNvSpPr>
            <p:nvPr/>
          </p:nvSpPr>
          <p:spPr bwMode="auto">
            <a:xfrm>
              <a:off x="6524724" y="3527584"/>
              <a:ext cx="121347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Pundamilia nyererei </a:t>
              </a:r>
              <a:r>
                <a:rPr lang="en-US" altLang="ja-JP" sz="700" b="1">
                  <a:cs typeface="Arial" charset="0"/>
                </a:rPr>
                <a:t>(1) V (I)</a:t>
              </a:r>
            </a:p>
          </p:txBody>
        </p:sp>
        <p:sp>
          <p:nvSpPr>
            <p:cNvPr id="13441" name="Rectangle 227"/>
            <p:cNvSpPr>
              <a:spLocks noChangeAspect="1" noChangeArrowheads="1"/>
            </p:cNvSpPr>
            <p:nvPr/>
          </p:nvSpPr>
          <p:spPr bwMode="auto">
            <a:xfrm>
              <a:off x="6560340" y="4506491"/>
              <a:ext cx="160140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cs typeface="Arial" charset="0"/>
                </a:rPr>
                <a:t>Haplochromis laparogramma </a:t>
              </a:r>
              <a:r>
                <a:rPr lang="en-US" altLang="ja-JP" sz="700" b="1">
                  <a:cs typeface="Arial" charset="0"/>
                </a:rPr>
                <a:t>(1) V (II)</a:t>
              </a:r>
            </a:p>
          </p:txBody>
        </p:sp>
        <p:sp>
          <p:nvSpPr>
            <p:cNvPr id="13442" name="Rectangle 227"/>
            <p:cNvSpPr>
              <a:spLocks noChangeAspect="1" noChangeArrowheads="1"/>
            </p:cNvSpPr>
            <p:nvPr/>
          </p:nvSpPr>
          <p:spPr bwMode="auto">
            <a:xfrm>
              <a:off x="6674758" y="4598968"/>
              <a:ext cx="160140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cs typeface="Arial" charset="0"/>
                </a:rPr>
                <a:t>Haplochromis laparogramma </a:t>
              </a:r>
              <a:r>
                <a:rPr lang="en-US" altLang="ja-JP" sz="700" b="1">
                  <a:cs typeface="Arial" charset="0"/>
                </a:rPr>
                <a:t>(2) V (II)</a:t>
              </a:r>
            </a:p>
          </p:txBody>
        </p:sp>
        <p:sp>
          <p:nvSpPr>
            <p:cNvPr id="13443" name="Rectangle 229"/>
            <p:cNvSpPr>
              <a:spLocks noChangeAspect="1" noChangeArrowheads="1"/>
            </p:cNvSpPr>
            <p:nvPr/>
          </p:nvSpPr>
          <p:spPr bwMode="auto">
            <a:xfrm>
              <a:off x="6607274" y="4300622"/>
              <a:ext cx="1328890"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Haplochromis fischeri </a:t>
              </a:r>
              <a:r>
                <a:rPr lang="en-US" altLang="ja-JP" sz="700" b="1">
                  <a:cs typeface="Arial" charset="0"/>
                </a:rPr>
                <a:t>(2) V (II)</a:t>
              </a:r>
            </a:p>
          </p:txBody>
        </p:sp>
        <p:sp>
          <p:nvSpPr>
            <p:cNvPr id="13444" name="Rectangle 217"/>
            <p:cNvSpPr>
              <a:spLocks noChangeAspect="1" noChangeArrowheads="1"/>
            </p:cNvSpPr>
            <p:nvPr/>
          </p:nvSpPr>
          <p:spPr bwMode="auto">
            <a:xfrm>
              <a:off x="6494437" y="4209564"/>
              <a:ext cx="1461939"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Neochromis rufocaudalis </a:t>
              </a:r>
              <a:r>
                <a:rPr lang="en-US" altLang="ja-JP" sz="700" b="1">
                  <a:cs typeface="Arial" charset="0"/>
                </a:rPr>
                <a:t>(2) V (II)</a:t>
              </a:r>
            </a:p>
          </p:txBody>
        </p:sp>
        <p:sp>
          <p:nvSpPr>
            <p:cNvPr id="13445" name="Rectangle 257"/>
            <p:cNvSpPr>
              <a:spLocks noChangeAspect="1" noChangeArrowheads="1"/>
            </p:cNvSpPr>
            <p:nvPr/>
          </p:nvSpPr>
          <p:spPr bwMode="auto">
            <a:xfrm>
              <a:off x="6478531" y="4107612"/>
              <a:ext cx="1465145"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Petrochromis macrognathus </a:t>
              </a:r>
              <a:r>
                <a:rPr lang="en-US" altLang="ja-JP" sz="700" b="1">
                  <a:cs typeface="Arial" charset="0"/>
                </a:rPr>
                <a:t>T (II)</a:t>
              </a:r>
            </a:p>
          </p:txBody>
        </p:sp>
        <p:sp>
          <p:nvSpPr>
            <p:cNvPr id="13446" name="Rectangle 299"/>
            <p:cNvSpPr>
              <a:spLocks noChangeArrowheads="1"/>
            </p:cNvSpPr>
            <p:nvPr/>
          </p:nvSpPr>
          <p:spPr bwMode="auto">
            <a:xfrm>
              <a:off x="6432568" y="4008046"/>
              <a:ext cx="926536"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Tropheus moorii </a:t>
              </a:r>
              <a:r>
                <a:rPr lang="en-US" altLang="ja-JP" sz="700" b="1">
                  <a:solidFill>
                    <a:srgbClr val="000000"/>
                  </a:solidFill>
                  <a:cs typeface="Arial" charset="0"/>
                </a:rPr>
                <a:t>T (II)</a:t>
              </a:r>
              <a:endParaRPr lang="en-US" altLang="ja-JP" sz="700" b="1">
                <a:cs typeface="Arial" charset="0"/>
              </a:endParaRPr>
            </a:p>
          </p:txBody>
        </p:sp>
        <p:sp>
          <p:nvSpPr>
            <p:cNvPr id="13447" name="Rectangle 297"/>
            <p:cNvSpPr>
              <a:spLocks noChangeArrowheads="1"/>
            </p:cNvSpPr>
            <p:nvPr/>
          </p:nvSpPr>
          <p:spPr bwMode="auto">
            <a:xfrm>
              <a:off x="6372200" y="3910638"/>
              <a:ext cx="995465"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solidFill>
                    <a:srgbClr val="000000"/>
                  </a:solidFill>
                  <a:cs typeface="Arial" charset="0"/>
                </a:rPr>
                <a:t> </a:t>
              </a:r>
              <a:r>
                <a:rPr lang="en-US" altLang="ja-JP" sz="700" b="1" i="1">
                  <a:solidFill>
                    <a:srgbClr val="000000"/>
                  </a:solidFill>
                  <a:cs typeface="Arial" charset="0"/>
                </a:rPr>
                <a:t>Tropheus duboisi </a:t>
              </a:r>
              <a:r>
                <a:rPr lang="en-US" altLang="ja-JP" sz="700" b="1">
                  <a:solidFill>
                    <a:srgbClr val="000000"/>
                  </a:solidFill>
                  <a:cs typeface="Arial" charset="0"/>
                </a:rPr>
                <a:t>T (II)</a:t>
              </a:r>
              <a:endParaRPr lang="en-US" altLang="ja-JP" sz="700" b="1">
                <a:cs typeface="Arial" charset="0"/>
              </a:endParaRPr>
            </a:p>
          </p:txBody>
        </p:sp>
        <p:sp>
          <p:nvSpPr>
            <p:cNvPr id="13448" name="Rectangle 246"/>
            <p:cNvSpPr>
              <a:spLocks noChangeAspect="1" noChangeArrowheads="1"/>
            </p:cNvSpPr>
            <p:nvPr/>
          </p:nvSpPr>
          <p:spPr bwMode="auto">
            <a:xfrm>
              <a:off x="6491798" y="3224466"/>
              <a:ext cx="122950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 Astatotilapia burtoni </a:t>
              </a:r>
              <a:r>
                <a:rPr lang="en-US" altLang="ja-JP" sz="700" b="1">
                  <a:solidFill>
                    <a:srgbClr val="000000"/>
                  </a:solidFill>
                  <a:cs typeface="Arial" charset="0"/>
                </a:rPr>
                <a:t>(1) T (I)</a:t>
              </a:r>
              <a:endParaRPr lang="en-US" altLang="ja-JP" sz="700" b="1">
                <a:cs typeface="Arial" charset="0"/>
              </a:endParaRPr>
            </a:p>
          </p:txBody>
        </p:sp>
        <p:sp>
          <p:nvSpPr>
            <p:cNvPr id="13449" name="Rectangle 246"/>
            <p:cNvSpPr>
              <a:spLocks noChangeAspect="1" noChangeArrowheads="1"/>
            </p:cNvSpPr>
            <p:nvPr/>
          </p:nvSpPr>
          <p:spPr bwMode="auto">
            <a:xfrm>
              <a:off x="6394142" y="3819580"/>
              <a:ext cx="125515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 Astatotilapia burtoni </a:t>
              </a:r>
              <a:r>
                <a:rPr lang="en-US" altLang="ja-JP" sz="700" b="1">
                  <a:solidFill>
                    <a:srgbClr val="000000"/>
                  </a:solidFill>
                  <a:cs typeface="Arial" charset="0"/>
                </a:rPr>
                <a:t>(2) T (II)</a:t>
              </a:r>
              <a:endParaRPr lang="en-US" altLang="ja-JP" sz="700" b="1">
                <a:cs typeface="Arial" charset="0"/>
              </a:endParaRPr>
            </a:p>
          </p:txBody>
        </p:sp>
        <p:sp>
          <p:nvSpPr>
            <p:cNvPr id="13450" name="Rectangle 231"/>
            <p:cNvSpPr>
              <a:spLocks noChangeAspect="1" noChangeArrowheads="1"/>
            </p:cNvSpPr>
            <p:nvPr/>
          </p:nvSpPr>
          <p:spPr bwMode="auto">
            <a:xfrm>
              <a:off x="6698009" y="3716050"/>
              <a:ext cx="1436291"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Neochromis rufocaudalis </a:t>
              </a:r>
              <a:r>
                <a:rPr lang="en-US" altLang="ja-JP" sz="700" b="1">
                  <a:cs typeface="Arial" charset="0"/>
                </a:rPr>
                <a:t>(1) V (I)</a:t>
              </a:r>
            </a:p>
          </p:txBody>
        </p:sp>
        <p:sp>
          <p:nvSpPr>
            <p:cNvPr id="13451" name="Rectangle 224"/>
            <p:cNvSpPr>
              <a:spLocks noChangeAspect="1" noChangeArrowheads="1"/>
            </p:cNvSpPr>
            <p:nvPr/>
          </p:nvSpPr>
          <p:spPr bwMode="auto">
            <a:xfrm>
              <a:off x="6509866" y="3620800"/>
              <a:ext cx="130324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Haplochromis fischeri </a:t>
              </a:r>
              <a:r>
                <a:rPr lang="en-US" altLang="ja-JP" sz="700" b="1">
                  <a:cs typeface="Arial" charset="0"/>
                </a:rPr>
                <a:t>(1) V (I)</a:t>
              </a:r>
            </a:p>
          </p:txBody>
        </p:sp>
        <p:sp>
          <p:nvSpPr>
            <p:cNvPr id="13452" name="Rectangle 215"/>
            <p:cNvSpPr>
              <a:spLocks noChangeAspect="1" noChangeArrowheads="1"/>
            </p:cNvSpPr>
            <p:nvPr/>
          </p:nvSpPr>
          <p:spPr bwMode="auto">
            <a:xfrm>
              <a:off x="6469608" y="3326418"/>
              <a:ext cx="127118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Haplochromis tanaos </a:t>
              </a:r>
              <a:r>
                <a:rPr lang="en-US" altLang="ja-JP" sz="700" b="1">
                  <a:cs typeface="Arial" charset="0"/>
                </a:rPr>
                <a:t>(1) V (I)</a:t>
              </a:r>
            </a:p>
          </p:txBody>
        </p:sp>
        <p:sp>
          <p:nvSpPr>
            <p:cNvPr id="13453" name="Rectangle 215"/>
            <p:cNvSpPr>
              <a:spLocks noChangeAspect="1" noChangeArrowheads="1"/>
            </p:cNvSpPr>
            <p:nvPr/>
          </p:nvSpPr>
          <p:spPr bwMode="auto">
            <a:xfrm>
              <a:off x="6469608" y="3419282"/>
              <a:ext cx="1271182"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Haplochromis tanaos </a:t>
              </a:r>
              <a:r>
                <a:rPr lang="en-US" altLang="ja-JP" sz="700" b="1">
                  <a:cs typeface="Arial" charset="0"/>
                </a:rPr>
                <a:t>(2) V (I)</a:t>
              </a:r>
            </a:p>
          </p:txBody>
        </p:sp>
        <p:sp>
          <p:nvSpPr>
            <p:cNvPr id="13454" name="Rectangle 312"/>
            <p:cNvSpPr>
              <a:spLocks noChangeArrowheads="1"/>
            </p:cNvSpPr>
            <p:nvPr/>
          </p:nvSpPr>
          <p:spPr bwMode="auto">
            <a:xfrm>
              <a:off x="6631351" y="3032457"/>
              <a:ext cx="1471557"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Astatoreochromis alluaudi </a:t>
              </a:r>
              <a:r>
                <a:rPr lang="en-US" altLang="ja-JP" sz="700" b="1">
                  <a:solidFill>
                    <a:srgbClr val="000000"/>
                  </a:solidFill>
                  <a:cs typeface="Arial" charset="0"/>
                </a:rPr>
                <a:t>(1)</a:t>
              </a:r>
              <a:r>
                <a:rPr lang="en-US" altLang="ja-JP" sz="700" b="1" i="1">
                  <a:solidFill>
                    <a:srgbClr val="000000"/>
                  </a:solidFill>
                  <a:cs typeface="Arial" charset="0"/>
                </a:rPr>
                <a:t> </a:t>
              </a:r>
              <a:r>
                <a:rPr lang="en-US" altLang="ja-JP" sz="700" b="1">
                  <a:solidFill>
                    <a:srgbClr val="000000"/>
                  </a:solidFill>
                  <a:cs typeface="Arial" charset="0"/>
                </a:rPr>
                <a:t>R (I)</a:t>
              </a:r>
              <a:endParaRPr lang="en-US" altLang="ja-JP" sz="700" b="1">
                <a:cs typeface="Arial" charset="0"/>
              </a:endParaRPr>
            </a:p>
          </p:txBody>
        </p:sp>
        <p:sp>
          <p:nvSpPr>
            <p:cNvPr id="13455" name="Rectangle 312"/>
            <p:cNvSpPr>
              <a:spLocks noChangeArrowheads="1"/>
            </p:cNvSpPr>
            <p:nvPr/>
          </p:nvSpPr>
          <p:spPr bwMode="auto">
            <a:xfrm>
              <a:off x="6791548" y="3131250"/>
              <a:ext cx="1471557"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i="1">
                  <a:solidFill>
                    <a:srgbClr val="000000"/>
                  </a:solidFill>
                  <a:cs typeface="Arial" charset="0"/>
                </a:rPr>
                <a:t>Astatoreochromis alluaudi </a:t>
              </a:r>
              <a:r>
                <a:rPr lang="en-US" altLang="ja-JP" sz="700" b="1">
                  <a:solidFill>
                    <a:srgbClr val="000000"/>
                  </a:solidFill>
                  <a:cs typeface="Arial" charset="0"/>
                </a:rPr>
                <a:t>(2) R (I)</a:t>
              </a:r>
              <a:endParaRPr lang="en-US" altLang="ja-JP" sz="700" b="1">
                <a:cs typeface="Arial" charset="0"/>
              </a:endParaRPr>
            </a:p>
          </p:txBody>
        </p:sp>
        <p:sp>
          <p:nvSpPr>
            <p:cNvPr id="13456" name="Rectangle 251"/>
            <p:cNvSpPr>
              <a:spLocks noChangeAspect="1" noChangeArrowheads="1"/>
            </p:cNvSpPr>
            <p:nvPr/>
          </p:nvSpPr>
          <p:spPr bwMode="auto">
            <a:xfrm>
              <a:off x="6803690" y="2934276"/>
              <a:ext cx="122469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Petrochromis polyodon </a:t>
              </a:r>
              <a:r>
                <a:rPr lang="en-US" altLang="ja-JP" sz="700" b="1">
                  <a:cs typeface="Arial" charset="0"/>
                </a:rPr>
                <a:t>T (I)</a:t>
              </a:r>
            </a:p>
          </p:txBody>
        </p:sp>
        <p:sp>
          <p:nvSpPr>
            <p:cNvPr id="13457" name="Rectangle 244"/>
            <p:cNvSpPr>
              <a:spLocks noChangeAspect="1" noChangeArrowheads="1"/>
            </p:cNvSpPr>
            <p:nvPr/>
          </p:nvSpPr>
          <p:spPr bwMode="auto">
            <a:xfrm>
              <a:off x="6521744" y="2836868"/>
              <a:ext cx="1546898"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Pseudotropheus</a:t>
              </a:r>
              <a:r>
                <a:rPr lang="en-US" altLang="ja-JP" sz="700" b="1">
                  <a:cs typeface="Arial" charset="0"/>
                </a:rPr>
                <a:t> sp. "zebra'' M (I, II)</a:t>
              </a:r>
            </a:p>
          </p:txBody>
        </p:sp>
        <p:sp>
          <p:nvSpPr>
            <p:cNvPr id="13458" name="Rectangle 236"/>
            <p:cNvSpPr>
              <a:spLocks noChangeAspect="1" noChangeArrowheads="1"/>
            </p:cNvSpPr>
            <p:nvPr/>
          </p:nvSpPr>
          <p:spPr bwMode="auto">
            <a:xfrm>
              <a:off x="6533848" y="2542486"/>
              <a:ext cx="1149354"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cs typeface="Arial" charset="0"/>
                </a:rPr>
                <a:t> </a:t>
              </a:r>
              <a:r>
                <a:rPr lang="en-US" altLang="ja-JP" sz="700" b="1" i="1">
                  <a:cs typeface="Arial" charset="0"/>
                </a:rPr>
                <a:t>Chilotilapia rhoadesii </a:t>
              </a:r>
              <a:r>
                <a:rPr lang="en-US" altLang="ja-JP" sz="700" b="1">
                  <a:cs typeface="Arial" charset="0"/>
                </a:rPr>
                <a:t>M (I)</a:t>
              </a:r>
            </a:p>
          </p:txBody>
        </p:sp>
        <p:sp>
          <p:nvSpPr>
            <p:cNvPr id="13459" name="Rectangle 295"/>
            <p:cNvSpPr>
              <a:spLocks noChangeArrowheads="1"/>
            </p:cNvSpPr>
            <p:nvPr/>
          </p:nvSpPr>
          <p:spPr bwMode="auto">
            <a:xfrm>
              <a:off x="6586103" y="2642052"/>
              <a:ext cx="1622239"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solidFill>
                    <a:srgbClr val="000000"/>
                  </a:solidFill>
                  <a:cs typeface="Arial" charset="0"/>
                </a:rPr>
                <a:t> </a:t>
              </a:r>
              <a:r>
                <a:rPr lang="en-US" altLang="ja-JP" sz="700" b="1" i="1">
                  <a:solidFill>
                    <a:srgbClr val="000000"/>
                  </a:solidFill>
                  <a:cs typeface="Arial" charset="0"/>
                </a:rPr>
                <a:t>Dimidiochromis compressiceps </a:t>
              </a:r>
              <a:r>
                <a:rPr lang="en-US" altLang="ja-JP" sz="700" b="1">
                  <a:solidFill>
                    <a:srgbClr val="000000"/>
                  </a:solidFill>
                  <a:cs typeface="Arial" charset="0"/>
                </a:rPr>
                <a:t>M (II)</a:t>
              </a:r>
              <a:endParaRPr lang="en-US" altLang="ja-JP" sz="700" b="1">
                <a:cs typeface="Arial" charset="0"/>
              </a:endParaRPr>
            </a:p>
          </p:txBody>
        </p:sp>
        <p:sp>
          <p:nvSpPr>
            <p:cNvPr id="13460" name="Rectangle 242"/>
            <p:cNvSpPr>
              <a:spLocks noChangeAspect="1" noChangeArrowheads="1"/>
            </p:cNvSpPr>
            <p:nvPr/>
          </p:nvSpPr>
          <p:spPr bwMode="auto">
            <a:xfrm>
              <a:off x="6534698" y="2739460"/>
              <a:ext cx="1402628"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700" b="1">
                  <a:solidFill>
                    <a:srgbClr val="0066FF"/>
                  </a:solidFill>
                  <a:cs typeface="Arial" charset="0"/>
                </a:rPr>
                <a:t> </a:t>
              </a:r>
              <a:r>
                <a:rPr lang="en-US" altLang="ja-JP" sz="700" b="1" i="1">
                  <a:solidFill>
                    <a:srgbClr val="000000"/>
                  </a:solidFill>
                  <a:cs typeface="Arial" charset="0"/>
                </a:rPr>
                <a:t>Taeniochromis holotaenia </a:t>
              </a:r>
              <a:r>
                <a:rPr lang="en-US" altLang="ja-JP" sz="700" b="1">
                  <a:solidFill>
                    <a:srgbClr val="000000"/>
                  </a:solidFill>
                  <a:cs typeface="Arial" charset="0"/>
                </a:rPr>
                <a:t> M (II)</a:t>
              </a:r>
              <a:endParaRPr lang="en-US" altLang="ja-JP" sz="700" b="1">
                <a:cs typeface="Arial" charset="0"/>
              </a:endParaRPr>
            </a:p>
          </p:txBody>
        </p:sp>
      </p:grpSp>
      <p:sp>
        <p:nvSpPr>
          <p:cNvPr id="13318" name="Line 165"/>
          <p:cNvSpPr>
            <a:spLocks noChangeAspect="1" noChangeShapeType="1"/>
          </p:cNvSpPr>
          <p:nvPr/>
        </p:nvSpPr>
        <p:spPr bwMode="auto">
          <a:xfrm flipH="1">
            <a:off x="3000375" y="793750"/>
            <a:ext cx="39131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19" name="Line 166"/>
          <p:cNvSpPr>
            <a:spLocks noChangeAspect="1" noChangeShapeType="1"/>
          </p:cNvSpPr>
          <p:nvPr/>
        </p:nvSpPr>
        <p:spPr bwMode="auto">
          <a:xfrm flipH="1" flipV="1">
            <a:off x="4246563" y="469900"/>
            <a:ext cx="0" cy="32385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20" name="Line 167"/>
          <p:cNvSpPr>
            <a:spLocks noChangeAspect="1" noChangeShapeType="1"/>
          </p:cNvSpPr>
          <p:nvPr/>
        </p:nvSpPr>
        <p:spPr bwMode="auto">
          <a:xfrm>
            <a:off x="4244975" y="468313"/>
            <a:ext cx="23177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21" name="Rectangle 168"/>
          <p:cNvSpPr>
            <a:spLocks noChangeAspect="1" noChangeArrowheads="1"/>
          </p:cNvSpPr>
          <p:nvPr/>
        </p:nvSpPr>
        <p:spPr bwMode="auto">
          <a:xfrm flipH="1">
            <a:off x="4248150" y="657225"/>
            <a:ext cx="889000" cy="14128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endParaRPr lang="ja-JP" altLang="en-US" sz="1800"/>
          </a:p>
        </p:txBody>
      </p:sp>
      <p:sp>
        <p:nvSpPr>
          <p:cNvPr id="13322" name="Rectangle 169"/>
          <p:cNvSpPr>
            <a:spLocks noChangeAspect="1" noChangeArrowheads="1"/>
          </p:cNvSpPr>
          <p:nvPr/>
        </p:nvSpPr>
        <p:spPr bwMode="auto">
          <a:xfrm flipH="1">
            <a:off x="4283075" y="623888"/>
            <a:ext cx="852488"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800" b="1" i="1">
                <a:solidFill>
                  <a:schemeClr val="bg1"/>
                </a:solidFill>
              </a:rPr>
              <a:t>V1R2</a:t>
            </a:r>
            <a:r>
              <a:rPr lang="en-US" altLang="ja-JP" sz="800" b="1">
                <a:solidFill>
                  <a:schemeClr val="bg1"/>
                </a:solidFill>
              </a:rPr>
              <a:t> (</a:t>
            </a:r>
            <a:r>
              <a:rPr lang="en-US" altLang="ja-JP" sz="800" b="1" i="1">
                <a:solidFill>
                  <a:schemeClr val="bg1"/>
                </a:solidFill>
              </a:rPr>
              <a:t>ora1</a:t>
            </a:r>
            <a:r>
              <a:rPr lang="en-US" altLang="ja-JP" sz="800" b="1">
                <a:solidFill>
                  <a:schemeClr val="bg1"/>
                </a:solidFill>
              </a:rPr>
              <a:t>)</a:t>
            </a:r>
            <a:endParaRPr lang="en-US" altLang="ja-JP" sz="800" b="1" i="1">
              <a:solidFill>
                <a:schemeClr val="bg1"/>
              </a:solidFill>
            </a:endParaRPr>
          </a:p>
        </p:txBody>
      </p:sp>
      <p:sp>
        <p:nvSpPr>
          <p:cNvPr id="13323" name="Text Box 181"/>
          <p:cNvSpPr txBox="1">
            <a:spLocks noChangeAspect="1" noChangeArrowheads="1"/>
          </p:cNvSpPr>
          <p:nvPr/>
        </p:nvSpPr>
        <p:spPr bwMode="auto">
          <a:xfrm>
            <a:off x="4141788" y="777875"/>
            <a:ext cx="3111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200" b="1"/>
              <a:t>5’</a:t>
            </a:r>
          </a:p>
        </p:txBody>
      </p:sp>
      <p:sp>
        <p:nvSpPr>
          <p:cNvPr id="13324" name="Text Box 182"/>
          <p:cNvSpPr txBox="1">
            <a:spLocks noChangeAspect="1" noChangeArrowheads="1"/>
          </p:cNvSpPr>
          <p:nvPr/>
        </p:nvSpPr>
        <p:spPr bwMode="auto">
          <a:xfrm>
            <a:off x="5006975" y="781050"/>
            <a:ext cx="3111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200" b="1"/>
              <a:t>3’</a:t>
            </a:r>
          </a:p>
        </p:txBody>
      </p:sp>
      <p:sp>
        <p:nvSpPr>
          <p:cNvPr id="13325" name="Line 183"/>
          <p:cNvSpPr>
            <a:spLocks noChangeAspect="1" noChangeShapeType="1"/>
          </p:cNvSpPr>
          <p:nvPr/>
        </p:nvSpPr>
        <p:spPr bwMode="auto">
          <a:xfrm>
            <a:off x="3363913" y="911225"/>
            <a:ext cx="806450" cy="0"/>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26" name="Line 184"/>
          <p:cNvSpPr>
            <a:spLocks noChangeAspect="1" noChangeShapeType="1"/>
          </p:cNvSpPr>
          <p:nvPr/>
        </p:nvSpPr>
        <p:spPr bwMode="auto">
          <a:xfrm>
            <a:off x="5268913" y="909638"/>
            <a:ext cx="922337" cy="0"/>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31" name="フリーフォーム 430"/>
          <p:cNvSpPr/>
          <p:nvPr/>
        </p:nvSpPr>
        <p:spPr>
          <a:xfrm>
            <a:off x="2863850" y="985838"/>
            <a:ext cx="874713" cy="427037"/>
          </a:xfrm>
          <a:custGeom>
            <a:avLst/>
            <a:gdLst>
              <a:gd name="connsiteX0" fmla="*/ 840155 w 875921"/>
              <a:gd name="connsiteY0" fmla="*/ 0 h 426720"/>
              <a:gd name="connsiteX1" fmla="*/ 794435 w 875921"/>
              <a:gd name="connsiteY1" fmla="*/ 243840 h 426720"/>
              <a:gd name="connsiteX2" fmla="*/ 123875 w 875921"/>
              <a:gd name="connsiteY2" fmla="*/ 243840 h 426720"/>
              <a:gd name="connsiteX3" fmla="*/ 1955 w 875921"/>
              <a:gd name="connsiteY3" fmla="*/ 426720 h 426720"/>
            </a:gdLst>
            <a:ahLst/>
            <a:cxnLst>
              <a:cxn ang="0">
                <a:pos x="connsiteX0" y="connsiteY0"/>
              </a:cxn>
              <a:cxn ang="0">
                <a:pos x="connsiteX1" y="connsiteY1"/>
              </a:cxn>
              <a:cxn ang="0">
                <a:pos x="connsiteX2" y="connsiteY2"/>
              </a:cxn>
              <a:cxn ang="0">
                <a:pos x="connsiteX3" y="connsiteY3"/>
              </a:cxn>
            </a:cxnLst>
            <a:rect l="l" t="t" r="r" b="b"/>
            <a:pathLst>
              <a:path w="875921" h="426720">
                <a:moveTo>
                  <a:pt x="840155" y="0"/>
                </a:moveTo>
                <a:cubicBezTo>
                  <a:pt x="876985" y="101600"/>
                  <a:pt x="913815" y="203200"/>
                  <a:pt x="794435" y="243840"/>
                </a:cubicBezTo>
                <a:cubicBezTo>
                  <a:pt x="675055" y="284480"/>
                  <a:pt x="255955" y="213360"/>
                  <a:pt x="123875" y="243840"/>
                </a:cubicBezTo>
                <a:cubicBezTo>
                  <a:pt x="-8205" y="274320"/>
                  <a:pt x="-3125" y="350520"/>
                  <a:pt x="1955" y="426720"/>
                </a:cubicBezTo>
              </a:path>
            </a:pathLst>
          </a:custGeom>
          <a:noFill/>
          <a:ln>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32" name="フリーフォーム 431"/>
          <p:cNvSpPr/>
          <p:nvPr/>
        </p:nvSpPr>
        <p:spPr>
          <a:xfrm flipH="1">
            <a:off x="5795963" y="985838"/>
            <a:ext cx="876300" cy="427037"/>
          </a:xfrm>
          <a:custGeom>
            <a:avLst/>
            <a:gdLst>
              <a:gd name="connsiteX0" fmla="*/ 840155 w 875921"/>
              <a:gd name="connsiteY0" fmla="*/ 0 h 426720"/>
              <a:gd name="connsiteX1" fmla="*/ 794435 w 875921"/>
              <a:gd name="connsiteY1" fmla="*/ 243840 h 426720"/>
              <a:gd name="connsiteX2" fmla="*/ 123875 w 875921"/>
              <a:gd name="connsiteY2" fmla="*/ 243840 h 426720"/>
              <a:gd name="connsiteX3" fmla="*/ 1955 w 875921"/>
              <a:gd name="connsiteY3" fmla="*/ 426720 h 426720"/>
            </a:gdLst>
            <a:ahLst/>
            <a:cxnLst>
              <a:cxn ang="0">
                <a:pos x="connsiteX0" y="connsiteY0"/>
              </a:cxn>
              <a:cxn ang="0">
                <a:pos x="connsiteX1" y="connsiteY1"/>
              </a:cxn>
              <a:cxn ang="0">
                <a:pos x="connsiteX2" y="connsiteY2"/>
              </a:cxn>
              <a:cxn ang="0">
                <a:pos x="connsiteX3" y="connsiteY3"/>
              </a:cxn>
            </a:cxnLst>
            <a:rect l="l" t="t" r="r" b="b"/>
            <a:pathLst>
              <a:path w="875921" h="426720">
                <a:moveTo>
                  <a:pt x="840155" y="0"/>
                </a:moveTo>
                <a:cubicBezTo>
                  <a:pt x="876985" y="101600"/>
                  <a:pt x="913815" y="203200"/>
                  <a:pt x="794435" y="243840"/>
                </a:cubicBezTo>
                <a:cubicBezTo>
                  <a:pt x="675055" y="284480"/>
                  <a:pt x="255955" y="213360"/>
                  <a:pt x="123875" y="243840"/>
                </a:cubicBezTo>
                <a:cubicBezTo>
                  <a:pt x="-8205" y="274320"/>
                  <a:pt x="-3125" y="350520"/>
                  <a:pt x="1955" y="426720"/>
                </a:cubicBezTo>
              </a:path>
            </a:pathLst>
          </a:custGeom>
          <a:noFill/>
          <a:ln>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329" name="Text Box 436"/>
          <p:cNvSpPr txBox="1">
            <a:spLocks noChangeArrowheads="1"/>
          </p:cNvSpPr>
          <p:nvPr/>
        </p:nvSpPr>
        <p:spPr bwMode="auto">
          <a:xfrm>
            <a:off x="8102600" y="6491288"/>
            <a:ext cx="85792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600" b="1" dirty="0"/>
              <a:t>Fig. </a:t>
            </a:r>
            <a:r>
              <a:rPr lang="en-US" altLang="ja-JP" sz="1600" b="1" dirty="0" smtClean="0"/>
              <a:t>S4</a:t>
            </a:r>
            <a:endParaRPr lang="en-US" altLang="ja-JP" sz="1800" dirty="0"/>
          </a:p>
        </p:txBody>
      </p:sp>
    </p:spTree>
    <p:extLst>
      <p:ext uri="{BB962C8B-B14F-4D97-AF65-F5344CB8AC3E}">
        <p14:creationId xmlns:p14="http://schemas.microsoft.com/office/powerpoint/2010/main" val="20700978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Text Box 436"/>
          <p:cNvSpPr txBox="1">
            <a:spLocks noChangeArrowheads="1"/>
          </p:cNvSpPr>
          <p:nvPr/>
        </p:nvSpPr>
        <p:spPr bwMode="auto">
          <a:xfrm>
            <a:off x="7668345" y="6247398"/>
            <a:ext cx="86409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1600" b="1" dirty="0" smtClean="0">
                <a:latin typeface="Arial" panose="020B0604020202020204" pitchFamily="34" charset="0"/>
                <a:cs typeface="Arial" panose="020B0604020202020204" pitchFamily="34" charset="0"/>
              </a:rPr>
              <a:t>Fig. S5</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980728"/>
            <a:ext cx="5334000" cy="4906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6" name="Text Box 436"/>
          <p:cNvSpPr txBox="1">
            <a:spLocks noChangeArrowheads="1"/>
          </p:cNvSpPr>
          <p:nvPr/>
        </p:nvSpPr>
        <p:spPr bwMode="auto">
          <a:xfrm>
            <a:off x="1979712" y="1052736"/>
            <a:ext cx="50405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1600" b="1" dirty="0" smtClean="0">
                <a:latin typeface="Arial" panose="020B0604020202020204" pitchFamily="34" charset="0"/>
                <a:cs typeface="Arial" panose="020B0604020202020204" pitchFamily="34" charset="0"/>
              </a:rPr>
              <a:t>(A)</a:t>
            </a:r>
          </a:p>
        </p:txBody>
      </p:sp>
      <p:sp>
        <p:nvSpPr>
          <p:cNvPr id="2" name="テキスト ボックス 1"/>
          <p:cNvSpPr txBox="1"/>
          <p:nvPr/>
        </p:nvSpPr>
        <p:spPr>
          <a:xfrm>
            <a:off x="6185012" y="5013176"/>
            <a:ext cx="692818" cy="523220"/>
          </a:xfrm>
          <a:prstGeom prst="rect">
            <a:avLst/>
          </a:prstGeom>
          <a:noFill/>
        </p:spPr>
        <p:txBody>
          <a:bodyPr wrap="none" rtlCol="0">
            <a:spAutoFit/>
          </a:bodyPr>
          <a:lstStyle/>
          <a:p>
            <a:r>
              <a:rPr lang="en-US" altLang="ja-JP" sz="1400" b="1" dirty="0" smtClean="0"/>
              <a:t>V1R1</a:t>
            </a:r>
          </a:p>
          <a:p>
            <a:r>
              <a:rPr kumimoji="1" lang="en-US" altLang="ja-JP" sz="1400" b="1" dirty="0" smtClean="0"/>
              <a:t>HKY+G</a:t>
            </a:r>
            <a:endParaRPr kumimoji="1" lang="ja-JP" altLang="en-US" sz="1400" b="1" dirty="0"/>
          </a:p>
        </p:txBody>
      </p:sp>
    </p:spTree>
    <p:extLst>
      <p:ext uri="{BB962C8B-B14F-4D97-AF65-F5344CB8AC3E}">
        <p14:creationId xmlns:p14="http://schemas.microsoft.com/office/powerpoint/2010/main" val="21069844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テキスト ボックス 4"/>
          <p:cNvSpPr txBox="1">
            <a:spLocks noChangeArrowheads="1"/>
          </p:cNvSpPr>
          <p:nvPr/>
        </p:nvSpPr>
        <p:spPr bwMode="auto">
          <a:xfrm>
            <a:off x="8027988" y="5940425"/>
            <a:ext cx="8579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eaLnBrk="1" hangingPunct="1">
              <a:spcBef>
                <a:spcPct val="0"/>
              </a:spcBef>
              <a:buFontTx/>
              <a:buNone/>
            </a:pPr>
            <a:r>
              <a:rPr lang="en-US" altLang="ja-JP" sz="1600" b="1" dirty="0">
                <a:cs typeface="Arial" charset="0"/>
              </a:rPr>
              <a:t>Fig. </a:t>
            </a:r>
            <a:r>
              <a:rPr lang="en-US" altLang="ja-JP" sz="1600" b="1" dirty="0" smtClean="0">
                <a:cs typeface="Arial" charset="0"/>
              </a:rPr>
              <a:t>S5</a:t>
            </a:r>
            <a:endParaRPr lang="ja-JP" altLang="en-US" sz="1600" b="1" dirty="0">
              <a:cs typeface="Arial" charset="0"/>
            </a:endParaRPr>
          </a:p>
        </p:txBody>
      </p:sp>
      <p:pic>
        <p:nvPicPr>
          <p:cNvPr id="614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764704"/>
            <a:ext cx="5334489"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436"/>
          <p:cNvSpPr txBox="1">
            <a:spLocks noChangeArrowheads="1"/>
          </p:cNvSpPr>
          <p:nvPr/>
        </p:nvSpPr>
        <p:spPr bwMode="auto">
          <a:xfrm>
            <a:off x="1979712" y="836712"/>
            <a:ext cx="50405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1600" b="1" dirty="0" smtClean="0">
                <a:latin typeface="Arial" panose="020B0604020202020204" pitchFamily="34" charset="0"/>
                <a:cs typeface="Arial" panose="020B0604020202020204" pitchFamily="34" charset="0"/>
              </a:rPr>
              <a:t>(B)</a:t>
            </a:r>
          </a:p>
        </p:txBody>
      </p:sp>
      <p:sp>
        <p:nvSpPr>
          <p:cNvPr id="6" name="テキスト ボックス 5"/>
          <p:cNvSpPr txBox="1"/>
          <p:nvPr/>
        </p:nvSpPr>
        <p:spPr>
          <a:xfrm>
            <a:off x="6471470" y="5138028"/>
            <a:ext cx="777777" cy="523220"/>
          </a:xfrm>
          <a:prstGeom prst="rect">
            <a:avLst/>
          </a:prstGeom>
          <a:noFill/>
        </p:spPr>
        <p:txBody>
          <a:bodyPr wrap="none" rtlCol="0">
            <a:spAutoFit/>
          </a:bodyPr>
          <a:lstStyle/>
          <a:p>
            <a:r>
              <a:rPr lang="en-US" altLang="ja-JP" sz="1400" b="1" dirty="0" smtClean="0"/>
              <a:t>V1R3</a:t>
            </a:r>
          </a:p>
          <a:p>
            <a:r>
              <a:rPr lang="en-US" altLang="ja-JP" sz="1400" b="1" dirty="0" smtClean="0"/>
              <a:t>TN93</a:t>
            </a:r>
            <a:r>
              <a:rPr kumimoji="1" lang="en-US" altLang="ja-JP" sz="1400" b="1" dirty="0" smtClean="0"/>
              <a:t>+G</a:t>
            </a:r>
            <a:endParaRPr kumimoji="1" lang="ja-JP" altLang="en-US" sz="1400" b="1" dirty="0"/>
          </a:p>
        </p:txBody>
      </p:sp>
    </p:spTree>
    <p:extLst>
      <p:ext uri="{BB962C8B-B14F-4D97-AF65-F5344CB8AC3E}">
        <p14:creationId xmlns:p14="http://schemas.microsoft.com/office/powerpoint/2010/main" val="2465849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8200" y="1412776"/>
            <a:ext cx="4926013" cy="455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2" name="Text Box 436"/>
          <p:cNvSpPr txBox="1">
            <a:spLocks noChangeArrowheads="1"/>
          </p:cNvSpPr>
          <p:nvPr/>
        </p:nvSpPr>
        <p:spPr bwMode="auto">
          <a:xfrm>
            <a:off x="7668345" y="6247398"/>
            <a:ext cx="86409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1600" b="1" dirty="0" smtClean="0">
                <a:latin typeface="Arial" panose="020B0604020202020204" pitchFamily="34" charset="0"/>
                <a:cs typeface="Arial" panose="020B0604020202020204" pitchFamily="34" charset="0"/>
              </a:rPr>
              <a:t>Fig. S5</a:t>
            </a:r>
          </a:p>
        </p:txBody>
      </p:sp>
      <p:sp>
        <p:nvSpPr>
          <p:cNvPr id="183" name="Text Box 436"/>
          <p:cNvSpPr txBox="1">
            <a:spLocks noChangeArrowheads="1"/>
          </p:cNvSpPr>
          <p:nvPr/>
        </p:nvSpPr>
        <p:spPr bwMode="auto">
          <a:xfrm>
            <a:off x="2108200" y="1412776"/>
            <a:ext cx="50405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en-US" altLang="ja-JP" sz="1600" b="1" dirty="0" smtClean="0">
                <a:latin typeface="Arial" panose="020B0604020202020204" pitchFamily="34" charset="0"/>
                <a:cs typeface="Arial" panose="020B0604020202020204" pitchFamily="34" charset="0"/>
              </a:rPr>
              <a:t>(C)</a:t>
            </a:r>
          </a:p>
        </p:txBody>
      </p:sp>
      <p:sp>
        <p:nvSpPr>
          <p:cNvPr id="5" name="テキスト ボックス 4"/>
          <p:cNvSpPr txBox="1"/>
          <p:nvPr/>
        </p:nvSpPr>
        <p:spPr>
          <a:xfrm>
            <a:off x="6890567" y="5210036"/>
            <a:ext cx="692818" cy="523220"/>
          </a:xfrm>
          <a:prstGeom prst="rect">
            <a:avLst/>
          </a:prstGeom>
          <a:noFill/>
        </p:spPr>
        <p:txBody>
          <a:bodyPr wrap="none" rtlCol="0">
            <a:spAutoFit/>
          </a:bodyPr>
          <a:lstStyle/>
          <a:p>
            <a:r>
              <a:rPr lang="en-US" altLang="ja-JP" sz="1400" b="1" dirty="0" smtClean="0"/>
              <a:t>V1R4</a:t>
            </a:r>
          </a:p>
          <a:p>
            <a:r>
              <a:rPr lang="en-US" altLang="ja-JP" sz="1400" b="1" dirty="0" smtClean="0"/>
              <a:t>HKY</a:t>
            </a:r>
            <a:r>
              <a:rPr kumimoji="1" lang="en-US" altLang="ja-JP" sz="1400" b="1" dirty="0" smtClean="0"/>
              <a:t>+G</a:t>
            </a:r>
            <a:endParaRPr kumimoji="1" lang="ja-JP" altLang="en-US" sz="1400" b="1" dirty="0"/>
          </a:p>
        </p:txBody>
      </p:sp>
    </p:spTree>
    <p:extLst>
      <p:ext uri="{BB962C8B-B14F-4D97-AF65-F5344CB8AC3E}">
        <p14:creationId xmlns:p14="http://schemas.microsoft.com/office/powerpoint/2010/main" val="372769779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TotalTime>
  <Words>1165</Words>
  <Application>Microsoft Office PowerPoint</Application>
  <PresentationFormat>画面に合わせる (4:3)</PresentationFormat>
  <Paragraphs>259</Paragraphs>
  <Slides>12</Slides>
  <Notes>6</Notes>
  <HiddenSlides>0</HiddenSlides>
  <MMClips>0</MMClips>
  <ScaleCrop>false</ScaleCrop>
  <HeadingPairs>
    <vt:vector size="4" baseType="variant">
      <vt:variant>
        <vt:lpstr>テーマ</vt:lpstr>
      </vt:variant>
      <vt:variant>
        <vt:i4>1</vt:i4>
      </vt:variant>
      <vt:variant>
        <vt:lpstr>スライド タイトル</vt:lpstr>
      </vt:variant>
      <vt:variant>
        <vt:i4>12</vt:i4>
      </vt:variant>
    </vt:vector>
  </HeadingPairs>
  <TitlesOfParts>
    <vt:vector size="13"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東京工業大学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Masato</dc:creator>
  <cp:lastModifiedBy>Masato</cp:lastModifiedBy>
  <cp:revision>33</cp:revision>
  <cp:lastPrinted>2014-01-23T03:56:18Z</cp:lastPrinted>
  <dcterms:created xsi:type="dcterms:W3CDTF">2013-12-17T02:57:01Z</dcterms:created>
  <dcterms:modified xsi:type="dcterms:W3CDTF">2014-03-26T05:07:47Z</dcterms:modified>
</cp:coreProperties>
</file>