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312" y="-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510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585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966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8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554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214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2174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145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402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173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15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E023F-702E-49E5-B7C9-8CF0455DA487}" type="datetimeFigureOut">
              <a:rPr lang="fr-FR" smtClean="0"/>
              <a:t>17/02/2014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5DCF-8037-49CE-B2BD-EF27A83AFE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726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LSMBO\MANIPS\2011\2011'16_Coût de la reproduction _ F Criscuolo\ARTICLE\draft 2\Full 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875" y="1588864"/>
            <a:ext cx="5087018" cy="5096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0" y="12069"/>
            <a:ext cx="914400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/>
              <a:t>Title: </a:t>
            </a:r>
          </a:p>
          <a:p>
            <a:r>
              <a:rPr lang="en-GB" sz="1050" b="1" dirty="0"/>
              <a:t>Litter size manipulation in laboratory mice: an example of how proteomic analysis can uncover new mechanisms underlying the cost of reproduction</a:t>
            </a:r>
            <a:endParaRPr lang="fr-FR" sz="1050" dirty="0"/>
          </a:p>
          <a:p>
            <a:r>
              <a:rPr lang="fr-FR" sz="1050" dirty="0"/>
              <a:t>Marine I. Plumel</a:t>
            </a:r>
            <a:r>
              <a:rPr lang="fr-FR" sz="1050" baseline="30000" dirty="0"/>
              <a:t>1,3</a:t>
            </a:r>
            <a:r>
              <a:rPr lang="fr-FR" sz="1050" dirty="0"/>
              <a:t>, Antoine </a:t>
            </a:r>
            <a:r>
              <a:rPr lang="fr-FR" sz="1050" dirty="0" err="1"/>
              <a:t>Stier</a:t>
            </a:r>
            <a:r>
              <a:rPr lang="fr-FR" sz="1050" dirty="0"/>
              <a:t> </a:t>
            </a:r>
            <a:r>
              <a:rPr lang="fr-FR" sz="1050" baseline="30000" dirty="0"/>
              <a:t>2,3</a:t>
            </a:r>
            <a:r>
              <a:rPr lang="fr-FR" sz="1050" dirty="0"/>
              <a:t>, Danièle Thiersé</a:t>
            </a:r>
            <a:r>
              <a:rPr lang="fr-FR" sz="1050" baseline="30000" dirty="0"/>
              <a:t>1,3</a:t>
            </a:r>
            <a:r>
              <a:rPr lang="fr-FR" sz="1050" dirty="0"/>
              <a:t>, Alain van Dorsselaer</a:t>
            </a:r>
            <a:r>
              <a:rPr lang="fr-FR" sz="1050" baseline="30000" dirty="0"/>
              <a:t>1,3</a:t>
            </a:r>
            <a:r>
              <a:rPr lang="fr-FR" sz="1050" dirty="0"/>
              <a:t>, François Criscuolo</a:t>
            </a:r>
            <a:r>
              <a:rPr lang="fr-FR" sz="1050" baseline="30000" dirty="0"/>
              <a:t>2,3$ </a:t>
            </a:r>
            <a:r>
              <a:rPr lang="fr-FR" sz="1050" dirty="0"/>
              <a:t>and Fabrice Bertile</a:t>
            </a:r>
            <a:r>
              <a:rPr lang="fr-FR" sz="1050" baseline="30000" dirty="0"/>
              <a:t>1,3*$</a:t>
            </a:r>
            <a:endParaRPr lang="fr-FR" sz="1050" dirty="0"/>
          </a:p>
          <a:p>
            <a:r>
              <a:rPr lang="fr-FR" sz="1050" dirty="0"/>
              <a:t> </a:t>
            </a:r>
            <a:r>
              <a:rPr lang="fr-FR" sz="1050" baseline="30000" dirty="0"/>
              <a:t> </a:t>
            </a:r>
            <a:r>
              <a:rPr lang="fr-FR" sz="1050" baseline="30000" dirty="0" smtClean="0"/>
              <a:t>1 </a:t>
            </a:r>
            <a:r>
              <a:rPr lang="fr-FR" sz="1050" dirty="0"/>
              <a:t>Institut Pluridisciplinaire Hubert Curien, Département </a:t>
            </a:r>
            <a:r>
              <a:rPr lang="fr-FR" sz="1050" dirty="0" smtClean="0"/>
              <a:t>Sciences </a:t>
            </a:r>
            <a:r>
              <a:rPr lang="fr-FR" sz="1050" dirty="0"/>
              <a:t>Analytiques,  CNRS UMR7178, 25 rue Becquerel, 67087 Strasbourg Cedex 2, France</a:t>
            </a:r>
          </a:p>
          <a:p>
            <a:r>
              <a:rPr lang="fr-FR" sz="1050" dirty="0"/>
              <a:t> </a:t>
            </a:r>
            <a:r>
              <a:rPr lang="fr-FR" sz="1050" baseline="30000" dirty="0" smtClean="0"/>
              <a:t>2</a:t>
            </a:r>
            <a:r>
              <a:rPr lang="fr-FR" sz="1050" dirty="0" smtClean="0"/>
              <a:t> </a:t>
            </a:r>
            <a:r>
              <a:rPr lang="fr-FR" sz="1050" dirty="0"/>
              <a:t>Institut Pluridisciplinaire Hubert Curien, Département d’Ecologie, Physiologie et Ethologie,  CNRS UMR7178, 23 rue Becquerel, 67087 Strasbourg Cedex 2, France</a:t>
            </a:r>
          </a:p>
          <a:p>
            <a:r>
              <a:rPr lang="fr-FR" sz="1050" dirty="0"/>
              <a:t> </a:t>
            </a:r>
            <a:r>
              <a:rPr lang="en-GB" sz="1050" baseline="30000" dirty="0" smtClean="0"/>
              <a:t>3 </a:t>
            </a:r>
            <a:r>
              <a:rPr lang="en-GB" sz="1050" dirty="0"/>
              <a:t>University of Strasbourg, 4 rue Blaise Pascal, F-67081 Strasbourg </a:t>
            </a:r>
            <a:r>
              <a:rPr lang="en-GB" sz="1050" dirty="0" err="1"/>
              <a:t>Cedex</a:t>
            </a:r>
            <a:r>
              <a:rPr lang="en-GB" sz="1050" dirty="0"/>
              <a:t>, France</a:t>
            </a:r>
            <a:endParaRPr lang="fr-FR" sz="1050" dirty="0"/>
          </a:p>
          <a:p>
            <a:r>
              <a:rPr lang="en-GB" sz="1050" dirty="0"/>
              <a:t> </a:t>
            </a:r>
            <a:r>
              <a:rPr lang="en-GB" sz="1050" baseline="30000" dirty="0" smtClean="0"/>
              <a:t>$</a:t>
            </a:r>
            <a:r>
              <a:rPr lang="en-GB" sz="1050" dirty="0" smtClean="0"/>
              <a:t>: </a:t>
            </a:r>
            <a:r>
              <a:rPr lang="en-GB" sz="1050" dirty="0"/>
              <a:t>Equal contributors, shared </a:t>
            </a:r>
            <a:r>
              <a:rPr lang="en-GB" sz="1050" dirty="0" err="1"/>
              <a:t>seniorship</a:t>
            </a:r>
            <a:r>
              <a:rPr lang="en-GB" sz="1050" dirty="0"/>
              <a:t> of the paper</a:t>
            </a:r>
            <a:endParaRPr lang="fr-FR" sz="1050" dirty="0"/>
          </a:p>
          <a:p>
            <a:r>
              <a:rPr lang="en-GB" sz="1050" baseline="30000" dirty="0"/>
              <a:t>*</a:t>
            </a:r>
            <a:r>
              <a:rPr lang="en-GB" sz="1050" dirty="0"/>
              <a:t>: corresponding author: fbertile@unistra.fr</a:t>
            </a:r>
            <a:endParaRPr lang="fr-FR" sz="1050" dirty="0"/>
          </a:p>
          <a:p>
            <a:endParaRPr lang="en-US" sz="1050" b="0" i="0" u="none" strike="noStrike" dirty="0" smtClean="0">
              <a:effectLst/>
              <a:latin typeface="Corbel"/>
            </a:endParaRPr>
          </a:p>
          <a:p>
            <a:endParaRPr lang="fr-FR" sz="1050" dirty="0"/>
          </a:p>
        </p:txBody>
      </p:sp>
      <p:sp>
        <p:nvSpPr>
          <p:cNvPr id="6" name="Rectangle 5"/>
          <p:cNvSpPr/>
          <p:nvPr/>
        </p:nvSpPr>
        <p:spPr>
          <a:xfrm>
            <a:off x="133293" y="1770041"/>
            <a:ext cx="3246273" cy="12311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err="1" smtClean="0">
                <a:solidFill>
                  <a:srgbClr val="0000FF"/>
                </a:solidFill>
              </a:rPr>
              <a:t>Supplementary</a:t>
            </a:r>
            <a:r>
              <a:rPr lang="fr-FR" sz="1600" b="1" dirty="0" smtClean="0">
                <a:solidFill>
                  <a:srgbClr val="0000FF"/>
                </a:solidFill>
              </a:rPr>
              <a:t> Figure S1.</a:t>
            </a:r>
          </a:p>
          <a:p>
            <a:r>
              <a:rPr lang="fr-FR" sz="1600" b="1" dirty="0" err="1" smtClean="0">
                <a:solidFill>
                  <a:srgbClr val="0000FF"/>
                </a:solidFill>
              </a:rPr>
              <a:t>Representative</a:t>
            </a:r>
            <a:r>
              <a:rPr lang="fr-FR" sz="1600" b="1" dirty="0" smtClean="0">
                <a:solidFill>
                  <a:srgbClr val="0000FF"/>
                </a:solidFill>
              </a:rPr>
              <a:t> 2D-gel </a:t>
            </a:r>
            <a:r>
              <a:rPr lang="fr-FR" sz="1600" b="1" dirty="0" smtClean="0">
                <a:solidFill>
                  <a:srgbClr val="0000FF"/>
                </a:solidFill>
              </a:rPr>
              <a:t>image</a:t>
            </a:r>
            <a:endParaRPr lang="fr-FR" sz="1600" b="1" dirty="0" smtClean="0">
              <a:solidFill>
                <a:srgbClr val="0000FF"/>
              </a:solidFill>
            </a:endParaRPr>
          </a:p>
          <a:p>
            <a:r>
              <a:rPr lang="fr-FR" sz="1600" b="1" dirty="0" smtClean="0">
                <a:solidFill>
                  <a:srgbClr val="0000FF"/>
                </a:solidFill>
              </a:rPr>
              <a:t>of mouse </a:t>
            </a:r>
            <a:r>
              <a:rPr lang="fr-FR" sz="1600" b="1" dirty="0" err="1" smtClean="0">
                <a:solidFill>
                  <a:srgbClr val="0000FF"/>
                </a:solidFill>
              </a:rPr>
              <a:t>liver</a:t>
            </a:r>
            <a:r>
              <a:rPr lang="fr-FR" sz="1600" b="1" dirty="0" smtClean="0">
                <a:solidFill>
                  <a:srgbClr val="0000FF"/>
                </a:solidFill>
              </a:rPr>
              <a:t> </a:t>
            </a:r>
            <a:r>
              <a:rPr lang="fr-FR" sz="1600" b="1" dirty="0" err="1" smtClean="0">
                <a:solidFill>
                  <a:srgbClr val="0000FF"/>
                </a:solidFill>
              </a:rPr>
              <a:t>proteins</a:t>
            </a:r>
            <a:endParaRPr lang="fr-FR" sz="1600" b="1" dirty="0" smtClean="0">
              <a:solidFill>
                <a:srgbClr val="0000FF"/>
              </a:solidFill>
            </a:endParaRPr>
          </a:p>
          <a:p>
            <a:r>
              <a:rPr lang="fr-FR" sz="1200" dirty="0" err="1" smtClean="0"/>
              <a:t>Significantly</a:t>
            </a:r>
            <a:r>
              <a:rPr lang="fr-FR" sz="1200" dirty="0" smtClean="0"/>
              <a:t> </a:t>
            </a:r>
            <a:r>
              <a:rPr lang="fr-FR" sz="1200" dirty="0" err="1" smtClean="0"/>
              <a:t>different</a:t>
            </a:r>
            <a:r>
              <a:rPr lang="fr-FR" sz="1200" dirty="0" smtClean="0"/>
              <a:t> </a:t>
            </a:r>
            <a:r>
              <a:rPr lang="fr-FR" sz="1200" dirty="0" err="1" smtClean="0"/>
              <a:t>protein</a:t>
            </a:r>
            <a:r>
              <a:rPr lang="fr-FR" sz="1200" dirty="0" smtClean="0"/>
              <a:t> spots </a:t>
            </a:r>
          </a:p>
          <a:p>
            <a:r>
              <a:rPr lang="fr-FR" sz="1200" dirty="0" err="1" smtClean="0"/>
              <a:t>according</a:t>
            </a:r>
            <a:r>
              <a:rPr lang="fr-FR" sz="1200" dirty="0" smtClean="0"/>
              <a:t> to ANOVA </a:t>
            </a:r>
            <a:r>
              <a:rPr lang="fr-FR" sz="1200" dirty="0" err="1" smtClean="0"/>
              <a:t>analysis</a:t>
            </a:r>
            <a:r>
              <a:rPr lang="fr-FR" sz="1200" dirty="0" smtClean="0"/>
              <a:t> (P&lt;0,05) are </a:t>
            </a:r>
            <a:r>
              <a:rPr lang="fr-FR" sz="1200" dirty="0" err="1" smtClean="0"/>
              <a:t>shown</a:t>
            </a:r>
            <a:r>
              <a:rPr lang="fr-FR" sz="1200" dirty="0" smtClean="0"/>
              <a:t>)</a:t>
            </a:r>
            <a:endParaRPr lang="fr-FR" sz="1200" dirty="0"/>
          </a:p>
        </p:txBody>
      </p:sp>
      <p:cxnSp>
        <p:nvCxnSpPr>
          <p:cNvPr id="8" name="Connecteur droit avec flèche 7"/>
          <p:cNvCxnSpPr/>
          <p:nvPr/>
        </p:nvCxnSpPr>
        <p:spPr>
          <a:xfrm flipV="1">
            <a:off x="3674853" y="1656272"/>
            <a:ext cx="0" cy="491705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rot="5400000" flipV="1">
            <a:off x="6414928" y="-1057132"/>
            <a:ext cx="0" cy="50760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449902" y="3745468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MW (</a:t>
            </a:r>
            <a:r>
              <a:rPr lang="fr-FR" dirty="0" err="1" smtClean="0"/>
              <a:t>kDa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052384" y="1115684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pH</a:t>
            </a: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 rot="5400000" flipV="1">
            <a:off x="3638853" y="6462566"/>
            <a:ext cx="0" cy="720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rot="5400000" flipV="1">
            <a:off x="3619879" y="1807340"/>
            <a:ext cx="0" cy="720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10800000" flipV="1">
            <a:off x="4002956" y="1408350"/>
            <a:ext cx="0" cy="720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10800000" flipV="1">
            <a:off x="8770477" y="1413016"/>
            <a:ext cx="0" cy="720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3852113" y="11110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8558823" y="110948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3125211" y="165867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200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3272896" y="62913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10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27791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81</Words>
  <Application>Microsoft Office PowerPoint</Application>
  <PresentationFormat>Affichage à l'écran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LSMBO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Fabrice Bertile</dc:creator>
  <cp:lastModifiedBy>Fabrice Bertile</cp:lastModifiedBy>
  <cp:revision>10</cp:revision>
  <dcterms:created xsi:type="dcterms:W3CDTF">2013-12-04T13:05:46Z</dcterms:created>
  <dcterms:modified xsi:type="dcterms:W3CDTF">2014-02-17T11:11:14Z</dcterms:modified>
</cp:coreProperties>
</file>