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9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amgj\Desktop\Since%2008-04-2013\caspase3%20qua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Sheet2!$F$16</c:f>
              <c:strCache>
                <c:ptCount val="1"/>
                <c:pt idx="0">
                  <c:v>con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Sheet2!$F$19:$F$20</c:f>
                <c:numCache>
                  <c:formatCode>General</c:formatCode>
                  <c:ptCount val="2"/>
                  <c:pt idx="0">
                    <c:v>0.2</c:v>
                  </c:pt>
                  <c:pt idx="1">
                    <c:v>3.4429022795586324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Sheet2!$E$17:$E$18</c:f>
              <c:strCache>
                <c:ptCount val="2"/>
                <c:pt idx="0">
                  <c:v>0h</c:v>
                </c:pt>
                <c:pt idx="1">
                  <c:v>24h</c:v>
                </c:pt>
              </c:strCache>
            </c:strRef>
          </c:cat>
          <c:val>
            <c:numRef>
              <c:f>Sheet2!$F$17:$F$18</c:f>
              <c:numCache>
                <c:formatCode>General</c:formatCode>
                <c:ptCount val="2"/>
                <c:pt idx="0">
                  <c:v>0.4</c:v>
                </c:pt>
                <c:pt idx="1">
                  <c:v>7.9445565813302315</c:v>
                </c:pt>
              </c:numCache>
            </c:numRef>
          </c:val>
        </c:ser>
        <c:ser>
          <c:idx val="1"/>
          <c:order val="1"/>
          <c:tx>
            <c:strRef>
              <c:f>Sheet2!$G$16</c:f>
              <c:strCache>
                <c:ptCount val="1"/>
                <c:pt idx="0">
                  <c:v>lysM-Cre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plus"/>
            <c:errValType val="cust"/>
            <c:plus>
              <c:numRef>
                <c:f>Sheet2!$G$19:$G$20</c:f>
                <c:numCache>
                  <c:formatCode>General</c:formatCode>
                  <c:ptCount val="2"/>
                  <c:pt idx="0">
                    <c:v>0.30000000000000032</c:v>
                  </c:pt>
                  <c:pt idx="1">
                    <c:v>3.5016180879247867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Sheet2!$E$17:$E$18</c:f>
              <c:strCache>
                <c:ptCount val="2"/>
                <c:pt idx="0">
                  <c:v>0h</c:v>
                </c:pt>
                <c:pt idx="1">
                  <c:v>24h</c:v>
                </c:pt>
              </c:strCache>
            </c:strRef>
          </c:cat>
          <c:val>
            <c:numRef>
              <c:f>Sheet2!$G$17:$G$18</c:f>
              <c:numCache>
                <c:formatCode>General</c:formatCode>
                <c:ptCount val="2"/>
                <c:pt idx="0">
                  <c:v>0.38000000000000056</c:v>
                </c:pt>
                <c:pt idx="1">
                  <c:v>7.2779726549545813</c:v>
                </c:pt>
              </c:numCache>
            </c:numRef>
          </c:val>
        </c:ser>
        <c:axId val="81612160"/>
        <c:axId val="81618048"/>
      </c:barChart>
      <c:catAx>
        <c:axId val="81612160"/>
        <c:scaling>
          <c:orientation val="minMax"/>
        </c:scaling>
        <c:axPos val="b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1618048"/>
        <c:crosses val="autoZero"/>
        <c:auto val="1"/>
        <c:lblAlgn val="ctr"/>
        <c:lblOffset val="100"/>
      </c:catAx>
      <c:valAx>
        <c:axId val="81618048"/>
        <c:scaling>
          <c:orientation val="minMax"/>
          <c:max val="25"/>
        </c:scaling>
        <c:axPos val="l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1612160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7EC7B-E4E8-4DF2-9A84-7CB73B1DC5D3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22DDB-15AF-4872-A05B-8F3145B95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="" xmlns:p14="http://schemas.microsoft.com/office/powerpoint/2010/main" val="1326196865"/>
              </p:ext>
            </p:extLst>
          </p:nvPr>
        </p:nvGraphicFramePr>
        <p:xfrm>
          <a:off x="2209800" y="1524000"/>
          <a:ext cx="4648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14"/>
          <p:cNvSpPr txBox="1">
            <a:spLocks noChangeArrowheads="1"/>
          </p:cNvSpPr>
          <p:nvPr/>
        </p:nvSpPr>
        <p:spPr bwMode="auto">
          <a:xfrm rot="16200000">
            <a:off x="276656" y="2559678"/>
            <a:ext cx="32596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% of Apoptotic epidermal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cells</a:t>
            </a:r>
          </a:p>
        </p:txBody>
      </p:sp>
      <p:sp>
        <p:nvSpPr>
          <p:cNvPr id="4" name="Right Bracket 3"/>
          <p:cNvSpPr/>
          <p:nvPr/>
        </p:nvSpPr>
        <p:spPr>
          <a:xfrm rot="16200000">
            <a:off x="5596044" y="2862156"/>
            <a:ext cx="93133" cy="46482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0" y="2661126"/>
            <a:ext cx="69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n.s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057400" y="4953000"/>
            <a:ext cx="5257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1. 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Apoptosis in skin of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UVB-irradiated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Cox-2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flox/</a:t>
            </a:r>
            <a:r>
              <a:rPr lang="en-US" sz="1400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;LysMCre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Cox-2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flox/</a:t>
            </a:r>
            <a:r>
              <a:rPr lang="en-US" sz="1400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mice.</a:t>
            </a:r>
            <a:endParaRPr lang="en-US" sz="14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00400" y="1676400"/>
            <a:ext cx="76200" cy="76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200400" y="1905000"/>
            <a:ext cx="76200" cy="762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3200400" y="1600200"/>
            <a:ext cx="1600200" cy="26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i="1" dirty="0" smtClean="0">
                <a:latin typeface="Arial" pitchFamily="34" charset="0"/>
                <a:cs typeface="Arial" pitchFamily="34" charset="0"/>
              </a:rPr>
              <a:t> Cox-2</a:t>
            </a:r>
            <a:r>
              <a:rPr lang="en-US" sz="1100" i="1" baseline="30000" dirty="0" smtClean="0">
                <a:latin typeface="Arial" pitchFamily="34" charset="0"/>
                <a:cs typeface="Arial" pitchFamily="34" charset="0"/>
              </a:rPr>
              <a:t>flox/</a:t>
            </a:r>
            <a:r>
              <a:rPr lang="en-US" sz="1100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endParaRPr lang="en-US" sz="1100" i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36"/>
          <p:cNvSpPr txBox="1">
            <a:spLocks noChangeArrowheads="1"/>
          </p:cNvSpPr>
          <p:nvPr/>
        </p:nvSpPr>
        <p:spPr bwMode="auto">
          <a:xfrm>
            <a:off x="3200400" y="1828800"/>
            <a:ext cx="16002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i="1" dirty="0" smtClean="0">
                <a:latin typeface="Arial" pitchFamily="34" charset="0"/>
                <a:cs typeface="Arial" pitchFamily="34" charset="0"/>
              </a:rPr>
              <a:t> Cox-2</a:t>
            </a:r>
            <a:r>
              <a:rPr lang="en-US" sz="1100" i="1" baseline="30000" dirty="0" smtClean="0">
                <a:latin typeface="Arial" pitchFamily="34" charset="0"/>
                <a:cs typeface="Arial" pitchFamily="34" charset="0"/>
              </a:rPr>
              <a:t>flox/</a:t>
            </a:r>
            <a:r>
              <a:rPr lang="en-US" sz="1100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r>
              <a:rPr lang="en-US" sz="1100" i="1" dirty="0" err="1" smtClean="0">
                <a:latin typeface="Arial" pitchFamily="34" charset="0"/>
                <a:cs typeface="Arial" pitchFamily="34" charset="0"/>
              </a:rPr>
              <a:t>;LysMCre</a:t>
            </a:r>
            <a:r>
              <a:rPr lang="en-US" sz="1100" i="1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n-US" sz="1100" i="1" baseline="30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445k14con-Captured 40x BF.tif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752600" y="2133600"/>
            <a:ext cx="3048000" cy="228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 descr="26435k14cre-Captured 40x BF.tif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4953000" y="2133600"/>
            <a:ext cx="3048000" cy="228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 Box 92"/>
          <p:cNvSpPr txBox="1">
            <a:spLocks noChangeArrowheads="1"/>
          </p:cNvSpPr>
          <p:nvPr/>
        </p:nvSpPr>
        <p:spPr bwMode="auto">
          <a:xfrm>
            <a:off x="2514600" y="1828800"/>
            <a:ext cx="152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 i="1" dirty="0" smtClean="0">
                <a:latin typeface="Arial" pitchFamily="34" charset="0"/>
                <a:cs typeface="Arial" pitchFamily="34" charset="0"/>
              </a:rPr>
              <a:t>Cox-2</a:t>
            </a:r>
            <a:r>
              <a:rPr lang="en-US" altLang="ja-JP" sz="1600" b="1" i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1600" b="1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r>
              <a:rPr lang="en-US" altLang="ja-JP" sz="1600" b="1" i="1" baseline="30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altLang="ja-JP" sz="1600" b="1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endParaRPr lang="en-US" altLang="ja-JP" sz="1600" b="1" i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92"/>
          <p:cNvSpPr txBox="1">
            <a:spLocks noChangeArrowheads="1"/>
          </p:cNvSpPr>
          <p:nvPr/>
        </p:nvSpPr>
        <p:spPr bwMode="auto">
          <a:xfrm>
            <a:off x="5410200" y="1828800"/>
            <a:ext cx="23395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i="1" dirty="0" smtClean="0">
                <a:latin typeface="Arial" pitchFamily="34" charset="0"/>
                <a:cs typeface="Arial" pitchFamily="34" charset="0"/>
              </a:rPr>
              <a:t> Cox-2</a:t>
            </a:r>
            <a:r>
              <a:rPr lang="en-US" altLang="ja-JP" sz="1400" b="1" i="1" baseline="30000" dirty="0" smtClean="0">
                <a:latin typeface="Arial" pitchFamily="34" charset="0"/>
                <a:cs typeface="Arial" pitchFamily="34" charset="0"/>
              </a:rPr>
              <a:t>flox/flox</a:t>
            </a:r>
            <a:r>
              <a:rPr lang="en-US" altLang="ja-JP" sz="1400" b="1" i="1" dirty="0" smtClean="0">
                <a:latin typeface="Arial" pitchFamily="34" charset="0"/>
                <a:cs typeface="Arial" pitchFamily="34" charset="0"/>
              </a:rPr>
              <a:t>;K14Cre</a:t>
            </a:r>
            <a:r>
              <a:rPr lang="en-US" altLang="ja-JP" sz="1400" b="1" i="1" baseline="30000" dirty="0" smtClean="0">
                <a:latin typeface="Arial" pitchFamily="34" charset="0"/>
                <a:cs typeface="Arial" pitchFamily="34" charset="0"/>
              </a:rPr>
              <a:t>+</a:t>
            </a:r>
            <a:endParaRPr lang="en-US" altLang="ja-JP" sz="1400" b="1" i="1" baseline="30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705600" y="3581400"/>
            <a:ext cx="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124200" y="2819400"/>
            <a:ext cx="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971800" y="3886200"/>
            <a:ext cx="0" cy="304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16200000">
            <a:off x="-805934" y="31681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Cleaved-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Caspase3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76400" y="4800600"/>
            <a:ext cx="624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Supplemental Figure 2: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Representative image of Apoptosis in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papillomas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section of  UVB-irradiated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Cox-2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flox/flox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;K14Cre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Cox-2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flox/</a:t>
            </a:r>
            <a:r>
              <a:rPr lang="en-US" sz="1400" i="1" baseline="30000" dirty="0" err="1" smtClean="0">
                <a:latin typeface="Arial" pitchFamily="34" charset="0"/>
                <a:cs typeface="Arial" pitchFamily="34" charset="0"/>
              </a:rPr>
              <a:t>flox</a:t>
            </a:r>
            <a:r>
              <a:rPr lang="en-US" sz="1400" i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mice. Red arrow indicates apoptotic cells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(Cleaved-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Caspase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3 positive).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65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zhamgj</dc:creator>
  <cp:lastModifiedBy>zhamgj</cp:lastModifiedBy>
  <cp:revision>43</cp:revision>
  <dcterms:created xsi:type="dcterms:W3CDTF">2013-10-02T00:44:10Z</dcterms:created>
  <dcterms:modified xsi:type="dcterms:W3CDTF">2013-11-25T02:23:01Z</dcterms:modified>
</cp:coreProperties>
</file>