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0" d="100"/>
          <a:sy n="150" d="100"/>
        </p:scale>
        <p:origin x="-208" y="432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uentin.bruggeman\Th&#232;se\R&#233;daction%20article\CPSF30\Graphe%20des%20GO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quentin.bruggeman\Th&#232;se\R&#233;daction%20article\CPSF30\Graphe%20des%20GO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41522175456969"/>
          <c:y val="0.225093396172195"/>
          <c:w val="0.631039481766905"/>
          <c:h val="0.72137862329252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'Graphe cluster2'!$H$3</c:f>
              <c:strCache>
                <c:ptCount val="1"/>
                <c:pt idx="0">
                  <c:v>Cluster 2 genes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'Graphe cluster2'!$B$3:$B$15</c:f>
              <c:strCache>
                <c:ptCount val="13"/>
                <c:pt idx="0">
                  <c:v>response to chitin</c:v>
                </c:pt>
                <c:pt idx="1">
                  <c:v>response to carbohydrate stimulus</c:v>
                </c:pt>
                <c:pt idx="2">
                  <c:v>lipid localization</c:v>
                </c:pt>
                <c:pt idx="3">
                  <c:v>response to chemical stimulus</c:v>
                </c:pt>
                <c:pt idx="4">
                  <c:v>photosynthesis</c:v>
                </c:pt>
                <c:pt idx="5">
                  <c:v>response to organic substance</c:v>
                </c:pt>
                <c:pt idx="6">
                  <c:v>heterocycle biosynthetic process</c:v>
                </c:pt>
                <c:pt idx="7">
                  <c:v>oxoacid metabolic process</c:v>
                </c:pt>
                <c:pt idx="8">
                  <c:v>cellular ketone metabolic process</c:v>
                </c:pt>
                <c:pt idx="9">
                  <c:v>carboxylic acid metabolic process</c:v>
                </c:pt>
                <c:pt idx="10">
                  <c:v>cellular carbohydrate metabolic process</c:v>
                </c:pt>
                <c:pt idx="11">
                  <c:v>porphyrin biosynthetic process</c:v>
                </c:pt>
                <c:pt idx="12">
                  <c:v>tetrapyrrole biosynthetic process</c:v>
                </c:pt>
              </c:strCache>
            </c:strRef>
          </c:cat>
          <c:val>
            <c:numRef>
              <c:f>'Graphe cluster2'!$D$3:$D$15</c:f>
              <c:numCache>
                <c:formatCode>0.00</c:formatCode>
                <c:ptCount val="13"/>
                <c:pt idx="0">
                  <c:v>2.964254577157804</c:v>
                </c:pt>
                <c:pt idx="1">
                  <c:v>3.487358326068003</c:v>
                </c:pt>
                <c:pt idx="2">
                  <c:v>1.133391455972097</c:v>
                </c:pt>
                <c:pt idx="3">
                  <c:v>10.63644289450745</c:v>
                </c:pt>
                <c:pt idx="4">
                  <c:v>2.092414995640797</c:v>
                </c:pt>
                <c:pt idx="5">
                  <c:v>7.149084568439366</c:v>
                </c:pt>
                <c:pt idx="6">
                  <c:v>1.656495204882302</c:v>
                </c:pt>
                <c:pt idx="7">
                  <c:v>4.882301656495175</c:v>
                </c:pt>
                <c:pt idx="8">
                  <c:v>4.969485614646905</c:v>
                </c:pt>
                <c:pt idx="9">
                  <c:v>4.882301656495175</c:v>
                </c:pt>
                <c:pt idx="10">
                  <c:v>2.877070619006098</c:v>
                </c:pt>
                <c:pt idx="11">
                  <c:v>1.046207497820401</c:v>
                </c:pt>
                <c:pt idx="12">
                  <c:v>1.046207497820401</c:v>
                </c:pt>
              </c:numCache>
            </c:numRef>
          </c:val>
        </c:ser>
        <c:ser>
          <c:idx val="1"/>
          <c:order val="1"/>
          <c:tx>
            <c:strRef>
              <c:f>'Graphe cluster2'!$I$3</c:f>
              <c:strCache>
                <c:ptCount val="1"/>
                <c:pt idx="0">
                  <c:v>Reference genome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'Graphe cluster2'!$B$3:$B$15</c:f>
              <c:strCache>
                <c:ptCount val="13"/>
                <c:pt idx="0">
                  <c:v>response to chitin</c:v>
                </c:pt>
                <c:pt idx="1">
                  <c:v>response to carbohydrate stimulus</c:v>
                </c:pt>
                <c:pt idx="2">
                  <c:v>lipid localization</c:v>
                </c:pt>
                <c:pt idx="3">
                  <c:v>response to chemical stimulus</c:v>
                </c:pt>
                <c:pt idx="4">
                  <c:v>photosynthesis</c:v>
                </c:pt>
                <c:pt idx="5">
                  <c:v>response to organic substance</c:v>
                </c:pt>
                <c:pt idx="6">
                  <c:v>heterocycle biosynthetic process</c:v>
                </c:pt>
                <c:pt idx="7">
                  <c:v>oxoacid metabolic process</c:v>
                </c:pt>
                <c:pt idx="8">
                  <c:v>cellular ketone metabolic process</c:v>
                </c:pt>
                <c:pt idx="9">
                  <c:v>carboxylic acid metabolic process</c:v>
                </c:pt>
                <c:pt idx="10">
                  <c:v>cellular carbohydrate metabolic process</c:v>
                </c:pt>
                <c:pt idx="11">
                  <c:v>porphyrin biosynthetic process</c:v>
                </c:pt>
                <c:pt idx="12">
                  <c:v>tetrapyrrole biosynthetic process</c:v>
                </c:pt>
              </c:strCache>
            </c:strRef>
          </c:cat>
          <c:val>
            <c:numRef>
              <c:f>'Graphe cluster2'!$E$3:$E$15</c:f>
              <c:numCache>
                <c:formatCode>0.00</c:formatCode>
                <c:ptCount val="13"/>
                <c:pt idx="0">
                  <c:v>0.399819948632405</c:v>
                </c:pt>
                <c:pt idx="1">
                  <c:v>0.635475415044884</c:v>
                </c:pt>
                <c:pt idx="2">
                  <c:v>0.0635475415044879</c:v>
                </c:pt>
                <c:pt idx="3">
                  <c:v>5.520692668202399</c:v>
                </c:pt>
                <c:pt idx="4">
                  <c:v>0.428945905155295</c:v>
                </c:pt>
                <c:pt idx="5">
                  <c:v>3.553366695792623</c:v>
                </c:pt>
                <c:pt idx="6">
                  <c:v>0.325681150210501</c:v>
                </c:pt>
                <c:pt idx="7">
                  <c:v>2.274472423014774</c:v>
                </c:pt>
                <c:pt idx="8">
                  <c:v>2.335372150289935</c:v>
                </c:pt>
                <c:pt idx="9">
                  <c:v>2.274472423014774</c:v>
                </c:pt>
                <c:pt idx="10">
                  <c:v>1.10413853364048</c:v>
                </c:pt>
                <c:pt idx="11">
                  <c:v>0.172107924907988</c:v>
                </c:pt>
                <c:pt idx="12">
                  <c:v>0.190642624513464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1697688"/>
        <c:axId val="523045560"/>
      </c:barChart>
      <c:catAx>
        <c:axId val="541697688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523045560"/>
        <c:crosses val="autoZero"/>
        <c:auto val="1"/>
        <c:lblAlgn val="ctr"/>
        <c:lblOffset val="100"/>
        <c:noMultiLvlLbl val="0"/>
      </c:catAx>
      <c:valAx>
        <c:axId val="523045560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 of genes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541697688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" pitchFamily="34" charset="0"/>
          <a:cs typeface="Arial" pitchFamily="34" charset="0"/>
        </a:defRPr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525143020758769"/>
          <c:y val="0.246543068480077"/>
          <c:w val="0.447390694345025"/>
          <c:h val="0.721378623292528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'Graphe cluster4'!$F$2</c:f>
              <c:strCache>
                <c:ptCount val="1"/>
                <c:pt idx="0">
                  <c:v>Cluster 4 genes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'Graphe cluster4'!$B$3:$B$11</c:f>
              <c:strCache>
                <c:ptCount val="9"/>
                <c:pt idx="0">
                  <c:v>response to chemical stimulus</c:v>
                </c:pt>
                <c:pt idx="1">
                  <c:v>response to stress</c:v>
                </c:pt>
                <c:pt idx="2">
                  <c:v>cellular nitrogen compound metabolic process</c:v>
                </c:pt>
                <c:pt idx="3">
                  <c:v>response to oxidative stress</c:v>
                </c:pt>
                <c:pt idx="4">
                  <c:v>amine metabolic process</c:v>
                </c:pt>
                <c:pt idx="5">
                  <c:v>cellular carbohydrate metabolic process</c:v>
                </c:pt>
                <c:pt idx="6">
                  <c:v>cellular aromatic compound metabolic process</c:v>
                </c:pt>
                <c:pt idx="7">
                  <c:v>chorismate metabolic process</c:v>
                </c:pt>
                <c:pt idx="8">
                  <c:v>aromatic amino acid family biosynthetic process</c:v>
                </c:pt>
              </c:strCache>
            </c:strRef>
          </c:cat>
          <c:val>
            <c:numRef>
              <c:f>'Graphe cluster4'!$D$3:$D$11</c:f>
              <c:numCache>
                <c:formatCode>0.00</c:formatCode>
                <c:ptCount val="9"/>
                <c:pt idx="0">
                  <c:v>12.02090592334495</c:v>
                </c:pt>
                <c:pt idx="1">
                  <c:v>12.71777003484321</c:v>
                </c:pt>
                <c:pt idx="2">
                  <c:v>4.529616724738681</c:v>
                </c:pt>
                <c:pt idx="3">
                  <c:v>3.484320557491301</c:v>
                </c:pt>
                <c:pt idx="4">
                  <c:v>4.355400696864112</c:v>
                </c:pt>
                <c:pt idx="5">
                  <c:v>3.658536585365854</c:v>
                </c:pt>
                <c:pt idx="6">
                  <c:v>3.310104529616724</c:v>
                </c:pt>
                <c:pt idx="7">
                  <c:v>1.219512195121951</c:v>
                </c:pt>
                <c:pt idx="8">
                  <c:v>1.219512195121951</c:v>
                </c:pt>
              </c:numCache>
            </c:numRef>
          </c:val>
        </c:ser>
        <c:ser>
          <c:idx val="1"/>
          <c:order val="1"/>
          <c:tx>
            <c:strRef>
              <c:f>'Graphe cluster4'!$G$2</c:f>
              <c:strCache>
                <c:ptCount val="1"/>
                <c:pt idx="0">
                  <c:v>Reference genome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'Graphe cluster4'!$B$3:$B$11</c:f>
              <c:strCache>
                <c:ptCount val="9"/>
                <c:pt idx="0">
                  <c:v>response to chemical stimulus</c:v>
                </c:pt>
                <c:pt idx="1">
                  <c:v>response to stress</c:v>
                </c:pt>
                <c:pt idx="2">
                  <c:v>cellular nitrogen compound metabolic process</c:v>
                </c:pt>
                <c:pt idx="3">
                  <c:v>response to oxidative stress</c:v>
                </c:pt>
                <c:pt idx="4">
                  <c:v>amine metabolic process</c:v>
                </c:pt>
                <c:pt idx="5">
                  <c:v>cellular carbohydrate metabolic process</c:v>
                </c:pt>
                <c:pt idx="6">
                  <c:v>cellular aromatic compound metabolic process</c:v>
                </c:pt>
                <c:pt idx="7">
                  <c:v>chorismate metabolic process</c:v>
                </c:pt>
                <c:pt idx="8">
                  <c:v>aromatic amino acid family biosynthetic process</c:v>
                </c:pt>
              </c:strCache>
            </c:strRef>
          </c:cat>
          <c:val>
            <c:numRef>
              <c:f>'Graphe cluster4'!$E$3:$E$11</c:f>
              <c:numCache>
                <c:formatCode>0.00</c:formatCode>
                <c:ptCount val="9"/>
                <c:pt idx="0">
                  <c:v>5.520692668202399</c:v>
                </c:pt>
                <c:pt idx="1">
                  <c:v>6.14292901210051</c:v>
                </c:pt>
                <c:pt idx="2">
                  <c:v>1.33979400005295</c:v>
                </c:pt>
                <c:pt idx="3">
                  <c:v>0.879074324145419</c:v>
                </c:pt>
                <c:pt idx="4">
                  <c:v>1.379511213493261</c:v>
                </c:pt>
                <c:pt idx="5">
                  <c:v>1.10413853364048</c:v>
                </c:pt>
                <c:pt idx="6">
                  <c:v>1.056477877512114</c:v>
                </c:pt>
                <c:pt idx="7">
                  <c:v>0.150925411073159</c:v>
                </c:pt>
                <c:pt idx="8">
                  <c:v>0.150925411073159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22886456"/>
        <c:axId val="532206584"/>
      </c:barChart>
      <c:catAx>
        <c:axId val="522886456"/>
        <c:scaling>
          <c:orientation val="maxMin"/>
        </c:scaling>
        <c:delete val="0"/>
        <c:axPos val="l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532206584"/>
        <c:crosses val="autoZero"/>
        <c:auto val="1"/>
        <c:lblAlgn val="ctr"/>
        <c:lblOffset val="100"/>
        <c:noMultiLvlLbl val="0"/>
      </c:catAx>
      <c:valAx>
        <c:axId val="532206584"/>
        <c:scaling>
          <c:orientation val="minMax"/>
        </c:scaling>
        <c:delete val="0"/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percentage of genes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522886456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800">
          <a:latin typeface="Arial" pitchFamily="34" charset="0"/>
          <a:cs typeface="Arial" pitchFamily="34" charset="0"/>
        </a:defRPr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6062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4046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795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83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3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399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66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214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29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93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7028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DAA74-438B-914B-81E2-2B9162E42120}" type="datetimeFigureOut">
              <a:rPr lang="fr-FR" smtClean="0"/>
              <a:t>31/03/14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C4192F-CA40-B64F-BC7D-7B47ABF1E4A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4587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e 2"/>
          <p:cNvGrpSpPr/>
          <p:nvPr/>
        </p:nvGrpSpPr>
        <p:grpSpPr>
          <a:xfrm>
            <a:off x="228600" y="281354"/>
            <a:ext cx="4051796" cy="3389915"/>
            <a:chOff x="5508104" y="1490935"/>
            <a:chExt cx="4051796" cy="3672408"/>
          </a:xfrm>
        </p:grpSpPr>
        <p:graphicFrame>
          <p:nvGraphicFramePr>
            <p:cNvPr id="4" name="Graphique 3"/>
            <p:cNvGraphicFramePr/>
            <p:nvPr/>
          </p:nvGraphicFramePr>
          <p:xfrm>
            <a:off x="5508104" y="1628800"/>
            <a:ext cx="3240360" cy="35345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5" name="ZoneTexte 4"/>
            <p:cNvSpPr txBox="1"/>
            <p:nvPr/>
          </p:nvSpPr>
          <p:spPr>
            <a:xfrm>
              <a:off x="8558138" y="2386285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2.6E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-17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8564488" y="2573288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3.8E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-16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8564488" y="2780928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2.9E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-11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8557568" y="2987427"/>
              <a:ext cx="1002332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8.1E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-11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8564488" y="3190751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2.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-9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8564488" y="3394075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2.1E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-8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8558138" y="3592065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6.1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-8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8558138" y="4814034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8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.2E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-6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8558138" y="4200768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5.9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-7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8558138" y="4407143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3.4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-6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8558138" y="4609241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3.4E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-6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>
              <a:off x="8558138" y="3992056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6.1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-7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8558138" y="3799200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5.9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-7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6300192" y="1490935"/>
              <a:ext cx="2520280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latin typeface="Arial Narrow" pitchFamily="34" charset="0"/>
                </a:rPr>
                <a:t>Gene </a:t>
              </a:r>
              <a:r>
                <a:rPr lang="fr-FR" sz="1400" b="1" dirty="0" err="1" smtClean="0">
                  <a:latin typeface="Arial Narrow" pitchFamily="34" charset="0"/>
                </a:rPr>
                <a:t>ontology</a:t>
              </a:r>
              <a:r>
                <a:rPr lang="fr-FR" sz="1400" b="1" dirty="0" smtClean="0">
                  <a:latin typeface="Arial Narrow" pitchFamily="34" charset="0"/>
                </a:rPr>
                <a:t> of cluster2 </a:t>
              </a:r>
            </a:p>
          </p:txBody>
        </p:sp>
      </p:grpSp>
      <p:grpSp>
        <p:nvGrpSpPr>
          <p:cNvPr id="19" name="Groupe 18"/>
          <p:cNvGrpSpPr/>
          <p:nvPr/>
        </p:nvGrpSpPr>
        <p:grpSpPr>
          <a:xfrm>
            <a:off x="152400" y="3678001"/>
            <a:ext cx="4212704" cy="2925022"/>
            <a:chOff x="5508104" y="2060848"/>
            <a:chExt cx="4212704" cy="3168774"/>
          </a:xfrm>
        </p:grpSpPr>
        <p:graphicFrame>
          <p:nvGraphicFramePr>
            <p:cNvPr id="20" name="Graphique 19"/>
            <p:cNvGraphicFramePr/>
            <p:nvPr/>
          </p:nvGraphicFramePr>
          <p:xfrm>
            <a:off x="5508104" y="2191147"/>
            <a:ext cx="3441205" cy="303847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21" name="ZoneTexte 20"/>
            <p:cNvSpPr txBox="1"/>
            <p:nvPr/>
          </p:nvSpPr>
          <p:spPr>
            <a:xfrm>
              <a:off x="6228184" y="2060848"/>
              <a:ext cx="2520280" cy="3334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>
                  <a:latin typeface="Arial Narrow" pitchFamily="34" charset="0"/>
                </a:rPr>
                <a:t>Gene </a:t>
              </a:r>
              <a:r>
                <a:rPr lang="fr-FR" sz="1400" b="1" dirty="0" err="1" smtClean="0">
                  <a:latin typeface="Arial Narrow" pitchFamily="34" charset="0"/>
                </a:rPr>
                <a:t>ontology</a:t>
              </a:r>
              <a:r>
                <a:rPr lang="fr-FR" sz="1400" b="1" dirty="0" smtClean="0">
                  <a:latin typeface="Arial Narrow" pitchFamily="34" charset="0"/>
                </a:rPr>
                <a:t> of cluster4 </a:t>
              </a:r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8712696" y="2889390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2.6E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-9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>
              <a:off x="8712696" y="3143079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6.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7E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-9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>
              <a:off x="8712696" y="3399408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1.8E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-7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>
              <a:off x="8718476" y="3647135"/>
              <a:ext cx="1002332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4.7E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-7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8712696" y="3910202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1.0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-6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8712696" y="4163162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3.7E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-6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8712696" y="4407520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2.2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-5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8712696" y="4668139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4.8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-5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8712696" y="4926549"/>
              <a:ext cx="864096" cy="2333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4.8</a:t>
              </a:r>
              <a:r>
                <a:rPr lang="fr-FR" sz="8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</a:t>
              </a:r>
              <a:r>
                <a:rPr lang="fr-FR" sz="800" baseline="300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-5</a:t>
              </a:r>
              <a:r>
                <a:rPr lang="fr-FR" sz="800" dirty="0" smtClean="0">
                  <a:latin typeface="Arial" pitchFamily="34" charset="0"/>
                  <a:cs typeface="Arial" pitchFamily="34" charset="0"/>
                </a:rPr>
                <a:t> </a:t>
              </a:r>
              <a:endParaRPr lang="fr-FR" sz="8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2" name="ZoneTexte 31"/>
          <p:cNvSpPr txBox="1"/>
          <p:nvPr/>
        </p:nvSpPr>
        <p:spPr>
          <a:xfrm>
            <a:off x="76200" y="6752493"/>
            <a:ext cx="6705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dirty="0" smtClean="0">
                <a:latin typeface="Arial"/>
                <a:cs typeface="Arial"/>
              </a:rPr>
              <a:t> </a:t>
            </a:r>
            <a:r>
              <a:rPr lang="en-GB" sz="1200" b="1" dirty="0" smtClean="0">
                <a:latin typeface="Arial"/>
                <a:cs typeface="Arial"/>
              </a:rPr>
              <a:t>Figure S1:</a:t>
            </a:r>
            <a:r>
              <a:rPr lang="en-GB" sz="1200" dirty="0" smtClean="0">
                <a:latin typeface="Arial"/>
                <a:cs typeface="Arial"/>
              </a:rPr>
              <a:t> Enriched gene ontology (GO) terms of the genes in clusters 2 and 4. Analyses were performed with the </a:t>
            </a:r>
            <a:r>
              <a:rPr lang="en-GB" sz="1200" dirty="0" err="1" smtClean="0">
                <a:latin typeface="Arial"/>
                <a:cs typeface="Arial"/>
              </a:rPr>
              <a:t>AgriGO</a:t>
            </a:r>
            <a:r>
              <a:rPr lang="en-GB" sz="1200" dirty="0" smtClean="0">
                <a:latin typeface="Arial"/>
                <a:cs typeface="Arial"/>
              </a:rPr>
              <a:t> online software (Du et al., 2010). Light grey bars represent the percentage of genes corresponding to each GO term among </a:t>
            </a:r>
            <a:r>
              <a:rPr lang="en-GB" sz="1200" dirty="0" smtClean="0">
                <a:latin typeface="Arial"/>
                <a:cs typeface="Arial"/>
              </a:rPr>
              <a:t>genes in </a:t>
            </a:r>
            <a:r>
              <a:rPr lang="en-GB" sz="1200" smtClean="0">
                <a:latin typeface="Arial"/>
                <a:cs typeface="Arial"/>
              </a:rPr>
              <a:t>the clusters, </a:t>
            </a:r>
            <a:r>
              <a:rPr lang="en-GB" sz="1200" dirty="0" smtClean="0">
                <a:latin typeface="Arial"/>
                <a:cs typeface="Arial"/>
              </a:rPr>
              <a:t>whereas the dark bars represent the percentage of genes corresponding to these GO terms in the whole Arabidopsis genome. All of these terms were significantly enriched (</a:t>
            </a:r>
            <a:r>
              <a:rPr lang="en-GB" sz="1200" dirty="0" err="1" smtClean="0">
                <a:latin typeface="Arial"/>
                <a:cs typeface="Arial"/>
              </a:rPr>
              <a:t>p</a:t>
            </a:r>
            <a:r>
              <a:rPr lang="en-GB" sz="1200" dirty="0" smtClean="0">
                <a:latin typeface="Arial"/>
                <a:cs typeface="Arial"/>
              </a:rPr>
              <a:t>-values are indicated to the right of the graph). </a:t>
            </a:r>
            <a:endParaRPr lang="fr-FR" sz="1200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448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80</Words>
  <Application>Microsoft Macintosh PowerPoint</Application>
  <PresentationFormat>Présentation à l'écran (4:3)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Marianne</dc:creator>
  <cp:lastModifiedBy>Marianne</cp:lastModifiedBy>
  <cp:revision>1</cp:revision>
  <dcterms:created xsi:type="dcterms:W3CDTF">2014-03-31T13:58:04Z</dcterms:created>
  <dcterms:modified xsi:type="dcterms:W3CDTF">2014-03-31T13:59:14Z</dcterms:modified>
</cp:coreProperties>
</file>