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72" y="12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uentin.bruggeman\Th&#232;se%20-%20Manips\Manips\Dosage%20SA,%20scopo,%20cama\Lign&#233;es%20cpsf30%20apr&#232;s%20inoc%20Pseudo\Calculs%20et%20graphes%20SA%20total%20-%2007022014%20-%20Pst%20DC300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79399164348"/>
          <c:y val="0.0538906170919281"/>
          <c:w val="0.839650446117771"/>
          <c:h val="0.8334290017158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'Moyennes et graphes SA'!$H$65</c:f>
              <c:strCache>
                <c:ptCount val="1"/>
                <c:pt idx="0">
                  <c:v>Col-0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'Moyennes et graphes SA'!$H$73:$H$74</c:f>
                <c:numCache>
                  <c:formatCode>General</c:formatCode>
                  <c:ptCount val="2"/>
                  <c:pt idx="0">
                    <c:v>0.261125038299116</c:v>
                  </c:pt>
                  <c:pt idx="1">
                    <c:v>1.52997366119984</c:v>
                  </c:pt>
                </c:numCache>
              </c:numRef>
            </c:plus>
            <c:minus>
              <c:numRef>
                <c:f>'Moyennes et graphes SA'!$H$73:$H$74</c:f>
                <c:numCache>
                  <c:formatCode>General</c:formatCode>
                  <c:ptCount val="2"/>
                  <c:pt idx="0">
                    <c:v>0.261125038299116</c:v>
                  </c:pt>
                  <c:pt idx="1">
                    <c:v>1.52997366119984</c:v>
                  </c:pt>
                </c:numCache>
              </c:numRef>
            </c:minus>
          </c:errBars>
          <c:cat>
            <c:strRef>
              <c:f>'Moyennes et graphes SA'!$G$66:$G$67</c:f>
              <c:strCache>
                <c:ptCount val="2"/>
                <c:pt idx="0">
                  <c:v>24H Mock</c:v>
                </c:pt>
                <c:pt idx="1">
                  <c:v>24H Pst</c:v>
                </c:pt>
              </c:strCache>
              <c:extLst>
                <c:ext xmlns:c15="http://schemas.microsoft.com/office/drawing/2012/chart" uri="{02D57815-91ED-43cb-92C2-25804820EDAC}">
                  <c15:fullRef>
                    <c15:sqref>'Moyennes et graphes SA'!$G$66:$G$69</c15:sqref>
                  </c15:fullRef>
                </c:ext>
              </c:extLst>
            </c:strRef>
          </c:cat>
          <c:val>
            <c:numRef>
              <c:f>'Moyennes et graphes SA'!$H$66:$H$67</c:f>
              <c:numCache>
                <c:formatCode>0.00</c:formatCode>
                <c:ptCount val="2"/>
                <c:pt idx="0">
                  <c:v>1.31526037485926</c:v>
                </c:pt>
                <c:pt idx="1">
                  <c:v>5.838876739882166</c:v>
                </c:pt>
              </c:numCache>
              <c:extLst>
                <c:ext xmlns:c15="http://schemas.microsoft.com/office/drawing/2012/chart" uri="{02D57815-91ED-43cb-92C2-25804820EDAC}">
                  <c15:fullRef>
                    <c15:sqref>'Moyennes et graphes SA'!$H$66:$H$69</c15:sqref>
                  </c15:fullRef>
                </c:ext>
              </c:extLst>
            </c:numRef>
          </c:val>
        </c:ser>
        <c:ser>
          <c:idx val="2"/>
          <c:order val="1"/>
          <c:tx>
            <c:strRef>
              <c:f>'Moyennes et graphes SA'!$J$65</c:f>
              <c:strCache>
                <c:ptCount val="1"/>
                <c:pt idx="0">
                  <c:v>mips1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'Moyennes et graphes SA'!$J$73:$J$74</c:f>
                <c:numCache>
                  <c:formatCode>General</c:formatCode>
                  <c:ptCount val="2"/>
                  <c:pt idx="0">
                    <c:v>0.213379683876785</c:v>
                  </c:pt>
                  <c:pt idx="1">
                    <c:v>0.551380409543472</c:v>
                  </c:pt>
                </c:numCache>
              </c:numRef>
            </c:plus>
            <c:minus>
              <c:numRef>
                <c:f>'Moyennes et graphes SA'!$J$73:$J$74</c:f>
                <c:numCache>
                  <c:formatCode>General</c:formatCode>
                  <c:ptCount val="2"/>
                  <c:pt idx="0">
                    <c:v>0.213379683876785</c:v>
                  </c:pt>
                  <c:pt idx="1">
                    <c:v>0.551380409543472</c:v>
                  </c:pt>
                </c:numCache>
              </c:numRef>
            </c:minus>
          </c:errBars>
          <c:cat>
            <c:strRef>
              <c:f>'Moyennes et graphes SA'!$G$66:$G$67</c:f>
              <c:strCache>
                <c:ptCount val="2"/>
                <c:pt idx="0">
                  <c:v>24H Mock</c:v>
                </c:pt>
                <c:pt idx="1">
                  <c:v>24H Pst</c:v>
                </c:pt>
              </c:strCache>
              <c:extLst>
                <c:ext xmlns:c15="http://schemas.microsoft.com/office/drawing/2012/chart" uri="{02D57815-91ED-43cb-92C2-25804820EDAC}">
                  <c15:fullRef>
                    <c15:sqref>'Moyennes et graphes SA'!$G$66:$G$69</c15:sqref>
                  </c15:fullRef>
                </c:ext>
              </c:extLst>
            </c:strRef>
          </c:cat>
          <c:val>
            <c:numRef>
              <c:f>'Moyennes et graphes SA'!$J$66:$J$67</c:f>
              <c:numCache>
                <c:formatCode>0.00</c:formatCode>
                <c:ptCount val="2"/>
                <c:pt idx="0">
                  <c:v>1.184361383242414</c:v>
                </c:pt>
                <c:pt idx="1">
                  <c:v>5.044538690105281</c:v>
                </c:pt>
              </c:numCache>
              <c:extLst>
                <c:ext xmlns:c15="http://schemas.microsoft.com/office/drawing/2012/chart" uri="{02D57815-91ED-43cb-92C2-25804820EDAC}">
                  <c15:fullRef>
                    <c15:sqref>'Moyennes et graphes SA'!$J$66:$J$69</c15:sqref>
                  </c15:fullRef>
                </c:ext>
              </c:extLst>
            </c:numRef>
          </c:val>
        </c:ser>
        <c:ser>
          <c:idx val="1"/>
          <c:order val="2"/>
          <c:tx>
            <c:strRef>
              <c:f>'Moyennes et graphes SA'!$I$65</c:f>
              <c:strCache>
                <c:ptCount val="1"/>
                <c:pt idx="0">
                  <c:v>oxt6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'Moyennes et graphes SA'!$I$73:$I$74</c:f>
                <c:numCache>
                  <c:formatCode>General</c:formatCode>
                  <c:ptCount val="2"/>
                  <c:pt idx="0">
                    <c:v>0.35744346353788</c:v>
                  </c:pt>
                  <c:pt idx="1">
                    <c:v>0.797266368081031</c:v>
                  </c:pt>
                </c:numCache>
              </c:numRef>
            </c:plus>
            <c:minus>
              <c:numRef>
                <c:f>'Moyennes et graphes SA'!$I$73:$I$74</c:f>
                <c:numCache>
                  <c:formatCode>General</c:formatCode>
                  <c:ptCount val="2"/>
                  <c:pt idx="0">
                    <c:v>0.35744346353788</c:v>
                  </c:pt>
                  <c:pt idx="1">
                    <c:v>0.797266368081031</c:v>
                  </c:pt>
                </c:numCache>
              </c:numRef>
            </c:minus>
          </c:errBars>
          <c:cat>
            <c:strRef>
              <c:f>'Moyennes et graphes SA'!$G$66:$G$67</c:f>
              <c:strCache>
                <c:ptCount val="2"/>
                <c:pt idx="0">
                  <c:v>24H Mock</c:v>
                </c:pt>
                <c:pt idx="1">
                  <c:v>24H Pst</c:v>
                </c:pt>
              </c:strCache>
              <c:extLst>
                <c:ext xmlns:c15="http://schemas.microsoft.com/office/drawing/2012/chart" uri="{02D57815-91ED-43cb-92C2-25804820EDAC}">
                  <c15:fullRef>
                    <c15:sqref>'Moyennes et graphes SA'!$G$66:$G$69</c15:sqref>
                  </c15:fullRef>
                </c:ext>
              </c:extLst>
            </c:strRef>
          </c:cat>
          <c:val>
            <c:numRef>
              <c:f>'Moyennes et graphes SA'!$I$66:$I$67</c:f>
              <c:numCache>
                <c:formatCode>0.00</c:formatCode>
                <c:ptCount val="2"/>
                <c:pt idx="0">
                  <c:v>0.896929183501464</c:v>
                </c:pt>
                <c:pt idx="1">
                  <c:v>3.12926974966739</c:v>
                </c:pt>
              </c:numCache>
              <c:extLst>
                <c:ext xmlns:c15="http://schemas.microsoft.com/office/drawing/2012/chart" uri="{02D57815-91ED-43cb-92C2-25804820EDAC}">
                  <c15:fullRef>
                    <c15:sqref>'Moyennes et graphes SA'!$I$66:$I$69</c15:sqref>
                  </c15:fullRef>
                </c:ext>
              </c:extLst>
            </c:numRef>
          </c:val>
        </c:ser>
        <c:ser>
          <c:idx val="3"/>
          <c:order val="3"/>
          <c:tx>
            <c:strRef>
              <c:f>'Moyennes et graphes SA'!$K$65</c:f>
              <c:strCache>
                <c:ptCount val="1"/>
                <c:pt idx="0">
                  <c:v>mips1/oxt6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'Moyennes et graphes SA'!$K$73:$K$74</c:f>
                <c:numCache>
                  <c:formatCode>General</c:formatCode>
                  <c:ptCount val="2"/>
                  <c:pt idx="0">
                    <c:v>0.318718308093196</c:v>
                  </c:pt>
                  <c:pt idx="1">
                    <c:v>0.698679430066561</c:v>
                  </c:pt>
                </c:numCache>
              </c:numRef>
            </c:plus>
            <c:minus>
              <c:numRef>
                <c:f>'Moyennes et graphes SA'!$K$73:$K$74</c:f>
                <c:numCache>
                  <c:formatCode>General</c:formatCode>
                  <c:ptCount val="2"/>
                  <c:pt idx="0">
                    <c:v>0.318718308093196</c:v>
                  </c:pt>
                  <c:pt idx="1">
                    <c:v>0.698679430066561</c:v>
                  </c:pt>
                </c:numCache>
              </c:numRef>
            </c:minus>
          </c:errBars>
          <c:cat>
            <c:strRef>
              <c:f>'Moyennes et graphes SA'!$G$66:$G$67</c:f>
              <c:strCache>
                <c:ptCount val="2"/>
                <c:pt idx="0">
                  <c:v>24H Mock</c:v>
                </c:pt>
                <c:pt idx="1">
                  <c:v>24H Pst</c:v>
                </c:pt>
              </c:strCache>
              <c:extLst>
                <c:ext xmlns:c15="http://schemas.microsoft.com/office/drawing/2012/chart" uri="{02D57815-91ED-43cb-92C2-25804820EDAC}">
                  <c15:fullRef>
                    <c15:sqref>'Moyennes et graphes SA'!$G$66:$G$69</c15:sqref>
                  </c15:fullRef>
                </c:ext>
              </c:extLst>
            </c:strRef>
          </c:cat>
          <c:val>
            <c:numRef>
              <c:f>'Moyennes et graphes SA'!$K$66:$K$67</c:f>
              <c:numCache>
                <c:formatCode>0.00</c:formatCode>
                <c:ptCount val="2"/>
                <c:pt idx="0">
                  <c:v>0.324111121656929</c:v>
                </c:pt>
                <c:pt idx="1">
                  <c:v>3.266681543030306</c:v>
                </c:pt>
              </c:numCache>
              <c:extLst>
                <c:ext xmlns:c15="http://schemas.microsoft.com/office/drawing/2012/chart" uri="{02D57815-91ED-43cb-92C2-25804820EDAC}">
                  <c15:fullRef>
                    <c15:sqref>'Moyennes et graphes SA'!$K$66:$K$69</c15:sqref>
                  </c15:fullRef>
                </c:ext>
              </c:extLst>
            </c:numRef>
          </c:val>
        </c:ser>
        <c:ser>
          <c:idx val="4"/>
          <c:order val="4"/>
          <c:tx>
            <c:strRef>
              <c:f>'Moyennes et graphes SA'!$L$65</c:f>
              <c:strCache>
                <c:ptCount val="1"/>
                <c:pt idx="0">
                  <c:v>mips1/oxt6 CPSF30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'Moyennes et graphes SA'!$L$73:$L$74</c:f>
                <c:numCache>
                  <c:formatCode>General</c:formatCode>
                  <c:ptCount val="2"/>
                  <c:pt idx="0">
                    <c:v>0.611515614237829</c:v>
                  </c:pt>
                  <c:pt idx="1">
                    <c:v>0.355206453458013</c:v>
                  </c:pt>
                </c:numCache>
              </c:numRef>
            </c:plus>
            <c:minus>
              <c:numRef>
                <c:f>'Moyennes et graphes SA'!$L$73:$L$74</c:f>
                <c:numCache>
                  <c:formatCode>General</c:formatCode>
                  <c:ptCount val="2"/>
                  <c:pt idx="0">
                    <c:v>0.611515614237829</c:v>
                  </c:pt>
                  <c:pt idx="1">
                    <c:v>0.355206453458013</c:v>
                  </c:pt>
                </c:numCache>
              </c:numRef>
            </c:minus>
          </c:errBars>
          <c:cat>
            <c:strRef>
              <c:f>'Moyennes et graphes SA'!$G$66:$G$67</c:f>
              <c:strCache>
                <c:ptCount val="2"/>
                <c:pt idx="0">
                  <c:v>24H Mock</c:v>
                </c:pt>
                <c:pt idx="1">
                  <c:v>24H Pst</c:v>
                </c:pt>
              </c:strCache>
              <c:extLst>
                <c:ext xmlns:c15="http://schemas.microsoft.com/office/drawing/2012/chart" uri="{02D57815-91ED-43cb-92C2-25804820EDAC}">
                  <c15:fullRef>
                    <c15:sqref>'Moyennes et graphes SA'!$G$66:$G$69</c15:sqref>
                  </c15:fullRef>
                </c:ext>
              </c:extLst>
            </c:strRef>
          </c:cat>
          <c:val>
            <c:numRef>
              <c:f>'Moyennes et graphes SA'!$L$66:$L$67</c:f>
              <c:numCache>
                <c:formatCode>0.00</c:formatCode>
                <c:ptCount val="2"/>
                <c:pt idx="0">
                  <c:v>1.263940835244435</c:v>
                </c:pt>
                <c:pt idx="1">
                  <c:v>6.052342809165891</c:v>
                </c:pt>
              </c:numCache>
              <c:extLst>
                <c:ext xmlns:c15="http://schemas.microsoft.com/office/drawing/2012/chart" uri="{02D57815-91ED-43cb-92C2-25804820EDAC}">
                  <c15:fullRef>
                    <c15:sqref>'Moyennes et graphes SA'!$L$66:$L$69</c15:sqref>
                  </c15:fullRef>
                </c:ext>
              </c:extLst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0485064"/>
        <c:axId val="601708744"/>
      </c:barChart>
      <c:catAx>
        <c:axId val="400485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601708744"/>
        <c:crosses val="autoZero"/>
        <c:auto val="1"/>
        <c:lblAlgn val="ctr"/>
        <c:lblOffset val="100"/>
        <c:noMultiLvlLbl val="0"/>
      </c:catAx>
      <c:valAx>
        <c:axId val="601708744"/>
        <c:scaling>
          <c:orientation val="minMax"/>
          <c:max val="1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Total SA (µg / of FW)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400485064"/>
        <c:crosses val="autoZero"/>
        <c:crossBetween val="between"/>
        <c:majorUnit val="2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D5511-6ADC-43B2-A365-E250C58ED4EB}" type="datetimeFigureOut">
              <a:rPr lang="fr-FR" smtClean="0"/>
              <a:pPr/>
              <a:t>02/04/14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8A4B5-FBCC-4DF8-A177-304433C8734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04664" y="5529064"/>
            <a:ext cx="6165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/>
              <a:t>Figure </a:t>
            </a:r>
            <a:r>
              <a:rPr lang="en-GB" b="1"/>
              <a:t>S4</a:t>
            </a:r>
            <a:r>
              <a:rPr lang="en-GB" b="1" smtClean="0"/>
              <a:t>: </a:t>
            </a:r>
            <a:r>
              <a:rPr lang="en-GB" smtClean="0"/>
              <a:t>Total </a:t>
            </a:r>
            <a:r>
              <a:rPr lang="en-GB" dirty="0"/>
              <a:t>SA levels in the indicated genotypes after inoculation with </a:t>
            </a:r>
            <a:r>
              <a:rPr lang="en-GB" i="1" dirty="0"/>
              <a:t>Pseudomonas </a:t>
            </a:r>
            <a:r>
              <a:rPr lang="en-GB" i="1" dirty="0" err="1"/>
              <a:t>syringae</a:t>
            </a:r>
            <a:r>
              <a:rPr lang="en-GB" dirty="0"/>
              <a:t> </a:t>
            </a:r>
            <a:r>
              <a:rPr lang="en-GB" i="1" dirty="0" err="1"/>
              <a:t>Pst</a:t>
            </a:r>
            <a:r>
              <a:rPr lang="en-GB" dirty="0"/>
              <a:t>. Five-week-old plants grown under SD conditions were infiltrated with MgCl</a:t>
            </a:r>
            <a:r>
              <a:rPr lang="en-GB" baseline="-25000" dirty="0"/>
              <a:t>2</a:t>
            </a:r>
            <a:r>
              <a:rPr lang="en-GB" dirty="0"/>
              <a:t> (Mock) or </a:t>
            </a:r>
            <a:r>
              <a:rPr lang="en-GB" i="1" dirty="0" err="1"/>
              <a:t>Pst</a:t>
            </a:r>
            <a:r>
              <a:rPr lang="en-GB" dirty="0"/>
              <a:t> at the concentration of 10</a:t>
            </a:r>
            <a:r>
              <a:rPr lang="en-GB" baseline="30000" dirty="0"/>
              <a:t>7</a:t>
            </a:r>
            <a:r>
              <a:rPr lang="en-GB" dirty="0"/>
              <a:t> cfu.mL</a:t>
            </a:r>
            <a:r>
              <a:rPr lang="en-GB" baseline="30000" dirty="0"/>
              <a:t>-1</a:t>
            </a:r>
            <a:r>
              <a:rPr lang="en-GB" dirty="0"/>
              <a:t>.</a:t>
            </a:r>
            <a:r>
              <a:rPr lang="en-GB" baseline="30000" dirty="0"/>
              <a:t> </a:t>
            </a:r>
            <a:r>
              <a:rPr lang="en-GB" dirty="0"/>
              <a:t>Samples were taken at 0h and 24h after inoculation. Error bars represent the standard deviation of five replicates. </a:t>
            </a:r>
            <a:endParaRPr lang="fr-FR" dirty="0"/>
          </a:p>
          <a:p>
            <a:pPr algn="just"/>
            <a:endParaRPr lang="fr-FR" dirty="0"/>
          </a:p>
        </p:txBody>
      </p:sp>
      <p:grpSp>
        <p:nvGrpSpPr>
          <p:cNvPr id="8" name="Groupe 31"/>
          <p:cNvGrpSpPr/>
          <p:nvPr/>
        </p:nvGrpSpPr>
        <p:grpSpPr>
          <a:xfrm>
            <a:off x="1787624" y="4847221"/>
            <a:ext cx="3657600" cy="393811"/>
            <a:chOff x="1081314" y="3162326"/>
            <a:chExt cx="3238149" cy="337568"/>
          </a:xfrm>
        </p:grpSpPr>
        <p:grpSp>
          <p:nvGrpSpPr>
            <p:cNvPr id="9" name="Groupe 28"/>
            <p:cNvGrpSpPr/>
            <p:nvPr/>
          </p:nvGrpSpPr>
          <p:grpSpPr>
            <a:xfrm>
              <a:off x="1081314" y="3162326"/>
              <a:ext cx="640112" cy="201312"/>
              <a:chOff x="836712" y="3152800"/>
              <a:chExt cx="640112" cy="201312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893868" y="3210519"/>
                <a:ext cx="108000" cy="108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836712" y="3152800"/>
                <a:ext cx="640112" cy="20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dirty="0" smtClean="0">
                    <a:latin typeface="Arial" pitchFamily="34" charset="0"/>
                    <a:cs typeface="Arial" pitchFamily="34" charset="0"/>
                  </a:rPr>
                  <a:t>Col-0</a:t>
                </a:r>
                <a:endParaRPr lang="fr-FR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" name="Groupe 27"/>
            <p:cNvGrpSpPr/>
            <p:nvPr/>
          </p:nvGrpSpPr>
          <p:grpSpPr>
            <a:xfrm>
              <a:off x="1637759" y="3171851"/>
              <a:ext cx="640112" cy="201312"/>
              <a:chOff x="1434019" y="3162325"/>
              <a:chExt cx="640112" cy="201312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472607" y="3215282"/>
                <a:ext cx="108000" cy="108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434019" y="3162325"/>
                <a:ext cx="640112" cy="20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i="1" dirty="0" smtClean="0">
                    <a:latin typeface="Arial" pitchFamily="34" charset="0"/>
                    <a:cs typeface="Arial" pitchFamily="34" charset="0"/>
                  </a:rPr>
                  <a:t>mips1</a:t>
                </a:r>
                <a:endParaRPr lang="fr-FR" sz="1000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" name="Groupe 26"/>
            <p:cNvGrpSpPr/>
            <p:nvPr/>
          </p:nvGrpSpPr>
          <p:grpSpPr>
            <a:xfrm>
              <a:off x="2140816" y="3171850"/>
              <a:ext cx="640112" cy="201312"/>
              <a:chOff x="1960171" y="3171850"/>
              <a:chExt cx="640112" cy="201312"/>
            </a:xfrm>
          </p:grpSpPr>
          <p:sp>
            <p:nvSpPr>
              <p:cNvPr id="18" name="ZoneTexte 17"/>
              <p:cNvSpPr txBox="1"/>
              <p:nvPr/>
            </p:nvSpPr>
            <p:spPr>
              <a:xfrm>
                <a:off x="1960171" y="3171850"/>
                <a:ext cx="640112" cy="20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i="1" dirty="0" smtClean="0">
                    <a:latin typeface="Arial" pitchFamily="34" charset="0"/>
                    <a:cs typeface="Arial" pitchFamily="34" charset="0"/>
                  </a:rPr>
                  <a:t>oxt6</a:t>
                </a:r>
                <a:endParaRPr lang="fr-FR" sz="10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010567" y="3224808"/>
                <a:ext cx="108000" cy="10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</p:grpSp>
        <p:grpSp>
          <p:nvGrpSpPr>
            <p:cNvPr id="12" name="Groupe 25"/>
            <p:cNvGrpSpPr/>
            <p:nvPr/>
          </p:nvGrpSpPr>
          <p:grpSpPr>
            <a:xfrm>
              <a:off x="2744210" y="3171850"/>
              <a:ext cx="773663" cy="201313"/>
              <a:chOff x="2456904" y="3171850"/>
              <a:chExt cx="773663" cy="201313"/>
            </a:xfrm>
          </p:grpSpPr>
          <p:sp>
            <p:nvSpPr>
              <p:cNvPr id="16" name="ZoneTexte 15"/>
              <p:cNvSpPr txBox="1"/>
              <p:nvPr/>
            </p:nvSpPr>
            <p:spPr>
              <a:xfrm>
                <a:off x="2488713" y="3171850"/>
                <a:ext cx="741854" cy="201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i="1" dirty="0" smtClean="0">
                    <a:latin typeface="Arial" pitchFamily="34" charset="0"/>
                    <a:cs typeface="Arial" pitchFamily="34" charset="0"/>
                  </a:rPr>
                  <a:t>mips1 oxt6</a:t>
                </a:r>
                <a:endParaRPr lang="fr-FR" sz="10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456904" y="3224808"/>
                <a:ext cx="108000" cy="108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</p:grpSp>
        <p:grpSp>
          <p:nvGrpSpPr>
            <p:cNvPr id="13" name="Groupe 24"/>
            <p:cNvGrpSpPr/>
            <p:nvPr/>
          </p:nvGrpSpPr>
          <p:grpSpPr>
            <a:xfrm>
              <a:off x="3537024" y="3172760"/>
              <a:ext cx="782439" cy="327134"/>
              <a:chOff x="3248992" y="3172760"/>
              <a:chExt cx="782439" cy="327134"/>
            </a:xfrm>
          </p:grpSpPr>
          <p:sp>
            <p:nvSpPr>
              <p:cNvPr id="14" name="ZoneTexte 13"/>
              <p:cNvSpPr txBox="1"/>
              <p:nvPr/>
            </p:nvSpPr>
            <p:spPr>
              <a:xfrm>
                <a:off x="3289576" y="3172760"/>
                <a:ext cx="741855" cy="3271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i="1" dirty="0" smtClean="0">
                    <a:latin typeface="Arial" pitchFamily="34" charset="0"/>
                    <a:cs typeface="Arial" pitchFamily="34" charset="0"/>
                  </a:rPr>
                  <a:t>mips1 oxt6</a:t>
                </a:r>
              </a:p>
              <a:p>
                <a:pPr algn="ctr"/>
                <a:r>
                  <a:rPr lang="fr-FR" sz="1000" dirty="0" smtClean="0">
                    <a:latin typeface="Arial" pitchFamily="34" charset="0"/>
                    <a:cs typeface="Arial" pitchFamily="34" charset="0"/>
                  </a:rPr>
                  <a:t>CPSF30</a:t>
                </a:r>
                <a:endParaRPr lang="fr-FR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248992" y="3224808"/>
                <a:ext cx="108000" cy="10800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</p:grpSp>
      </p:grpSp>
      <p:grpSp>
        <p:nvGrpSpPr>
          <p:cNvPr id="26" name="Groupe 25"/>
          <p:cNvGrpSpPr/>
          <p:nvPr/>
        </p:nvGrpSpPr>
        <p:grpSpPr>
          <a:xfrm>
            <a:off x="1143001" y="2216696"/>
            <a:ext cx="4571999" cy="2592288"/>
            <a:chOff x="1143001" y="2216696"/>
            <a:chExt cx="4571999" cy="2592288"/>
          </a:xfrm>
        </p:grpSpPr>
        <p:graphicFrame>
          <p:nvGraphicFramePr>
            <p:cNvPr id="5" name="Graphique 4"/>
            <p:cNvGraphicFramePr/>
            <p:nvPr/>
          </p:nvGraphicFramePr>
          <p:xfrm>
            <a:off x="1143001" y="2216696"/>
            <a:ext cx="4571999" cy="25922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4" name="ZoneTexte 23"/>
            <p:cNvSpPr txBox="1"/>
            <p:nvPr/>
          </p:nvSpPr>
          <p:spPr>
            <a:xfrm>
              <a:off x="2223914" y="4520952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itchFamily="34" charset="0"/>
                  <a:cs typeface="Arial" pitchFamily="34" charset="0"/>
                </a:rPr>
                <a:t>24h </a:t>
              </a:r>
              <a:r>
                <a:rPr lang="fr-FR" sz="1000" dirty="0" err="1" smtClean="0">
                  <a:latin typeface="Arial" pitchFamily="34" charset="0"/>
                  <a:cs typeface="Arial" pitchFamily="34" charset="0"/>
                </a:rPr>
                <a:t>Mock</a:t>
              </a:r>
              <a:endParaRPr lang="fr-FR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4149080" y="4520952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itchFamily="34" charset="0"/>
                  <a:cs typeface="Arial" pitchFamily="34" charset="0"/>
                </a:rPr>
                <a:t>24h </a:t>
              </a:r>
              <a:r>
                <a:rPr lang="fr-FR" sz="1000" i="1" dirty="0" smtClean="0">
                  <a:latin typeface="Arial" pitchFamily="34" charset="0"/>
                  <a:cs typeface="Arial" pitchFamily="34" charset="0"/>
                </a:rPr>
                <a:t>Pst</a:t>
              </a:r>
              <a:endParaRPr lang="fr-FR" sz="1000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87</Words>
  <Application>Microsoft Macintosh PowerPoint</Application>
  <PresentationFormat>Format A4 (210 x 297 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quentin.bruggeman</dc:creator>
  <cp:lastModifiedBy>Marianne</cp:lastModifiedBy>
  <cp:revision>13</cp:revision>
  <dcterms:created xsi:type="dcterms:W3CDTF">2014-03-27T15:56:27Z</dcterms:created>
  <dcterms:modified xsi:type="dcterms:W3CDTF">2014-04-02T11:17:50Z</dcterms:modified>
</cp:coreProperties>
</file>