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 showGuides="1">
      <p:cViewPr>
        <p:scale>
          <a:sx n="150" d="100"/>
          <a:sy n="150" d="100"/>
        </p:scale>
        <p:origin x="-2480" y="680"/>
      </p:cViewPr>
      <p:guideLst>
        <p:guide orient="horz" pos="2464"/>
        <p:guide pos="2151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CEA4-7D98-4E41-A0E5-36784C4B82B8}" type="datetimeFigureOut">
              <a:rPr lang="de-DE" smtClean="0"/>
              <a:t>17.03.14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CCB1-23DE-4340-ABB2-3CC4B2A3DC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890445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CEA4-7D98-4E41-A0E5-36784C4B82B8}" type="datetimeFigureOut">
              <a:rPr lang="de-DE" smtClean="0"/>
              <a:t>17.03.14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CCB1-23DE-4340-ABB2-3CC4B2A3DC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89163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CEA4-7D98-4E41-A0E5-36784C4B82B8}" type="datetimeFigureOut">
              <a:rPr lang="de-DE" smtClean="0"/>
              <a:t>17.03.14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CCB1-23DE-4340-ABB2-3CC4B2A3DC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42141661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CEA4-7D98-4E41-A0E5-36784C4B82B8}" type="datetimeFigureOut">
              <a:rPr lang="de-DE" smtClean="0"/>
              <a:t>17.03.14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CCB1-23DE-4340-ABB2-3CC4B2A3DC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186523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CEA4-7D98-4E41-A0E5-36784C4B82B8}" type="datetimeFigureOut">
              <a:rPr lang="de-DE" smtClean="0"/>
              <a:t>17.03.14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CCB1-23DE-4340-ABB2-3CC4B2A3DC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621202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CEA4-7D98-4E41-A0E5-36784C4B82B8}" type="datetimeFigureOut">
              <a:rPr lang="de-DE" smtClean="0"/>
              <a:t>17.03.14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CCB1-23DE-4340-ABB2-3CC4B2A3DC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717482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CEA4-7D98-4E41-A0E5-36784C4B82B8}" type="datetimeFigureOut">
              <a:rPr lang="de-DE" smtClean="0"/>
              <a:t>17.03.14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CCB1-23DE-4340-ABB2-3CC4B2A3DC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073436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CEA4-7D98-4E41-A0E5-36784C4B82B8}" type="datetimeFigureOut">
              <a:rPr lang="de-DE" smtClean="0"/>
              <a:t>17.03.14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CCB1-23DE-4340-ABB2-3CC4B2A3DC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5418951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CEA4-7D98-4E41-A0E5-36784C4B82B8}" type="datetimeFigureOut">
              <a:rPr lang="de-DE" smtClean="0"/>
              <a:t>17.03.14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CCB1-23DE-4340-ABB2-3CC4B2A3DC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137892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CEA4-7D98-4E41-A0E5-36784C4B82B8}" type="datetimeFigureOut">
              <a:rPr lang="de-DE" smtClean="0"/>
              <a:t>17.03.14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CCB1-23DE-4340-ABB2-3CC4B2A3DC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66296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69CEA4-7D98-4E41-A0E5-36784C4B82B8}" type="datetimeFigureOut">
              <a:rPr lang="de-DE" smtClean="0"/>
              <a:t>17.03.14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12CCB1-23DE-4340-ABB2-3CC4B2A3DC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994539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69CEA4-7D98-4E41-A0E5-36784C4B82B8}" type="datetimeFigureOut">
              <a:rPr lang="de-DE" smtClean="0"/>
              <a:t>17.03.14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12CCB1-23DE-4340-ABB2-3CC4B2A3DCC5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8513147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Relationship Id="rId3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feld 6"/>
          <p:cNvSpPr txBox="1"/>
          <p:nvPr/>
        </p:nvSpPr>
        <p:spPr>
          <a:xfrm>
            <a:off x="1441450" y="3708578"/>
            <a:ext cx="5292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i="1" dirty="0" smtClean="0"/>
              <a:t>AAO1</a:t>
            </a:r>
            <a:endParaRPr lang="de-DE" sz="1000" b="1" i="1" dirty="0"/>
          </a:p>
        </p:txBody>
      </p:sp>
      <p:sp>
        <p:nvSpPr>
          <p:cNvPr id="8" name="Textfeld 7"/>
          <p:cNvSpPr txBox="1"/>
          <p:nvPr/>
        </p:nvSpPr>
        <p:spPr>
          <a:xfrm>
            <a:off x="3670300" y="3702231"/>
            <a:ext cx="52929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i="1" dirty="0" smtClean="0"/>
              <a:t>AAO1</a:t>
            </a:r>
            <a:endParaRPr lang="de-DE" sz="1000" b="1" i="1" dirty="0"/>
          </a:p>
        </p:txBody>
      </p:sp>
      <p:sp>
        <p:nvSpPr>
          <p:cNvPr id="9" name="Textfeld 8"/>
          <p:cNvSpPr txBox="1"/>
          <p:nvPr/>
        </p:nvSpPr>
        <p:spPr>
          <a:xfrm>
            <a:off x="4656011" y="3702228"/>
            <a:ext cx="6862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i="1" dirty="0" smtClean="0"/>
              <a:t>CYP71B6</a:t>
            </a:r>
            <a:endParaRPr lang="de-DE" sz="1000" b="1" i="1" dirty="0"/>
          </a:p>
        </p:txBody>
      </p:sp>
      <p:sp>
        <p:nvSpPr>
          <p:cNvPr id="10" name="Textfeld 9"/>
          <p:cNvSpPr txBox="1"/>
          <p:nvPr/>
        </p:nvSpPr>
        <p:spPr>
          <a:xfrm>
            <a:off x="2432657" y="3703428"/>
            <a:ext cx="686293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i="1" dirty="0" smtClean="0"/>
              <a:t>CYP71B6</a:t>
            </a:r>
            <a:endParaRPr lang="de-DE" sz="1000" b="1" i="1" dirty="0"/>
          </a:p>
        </p:txBody>
      </p:sp>
      <p:sp>
        <p:nvSpPr>
          <p:cNvPr id="13" name="Textfeld 12"/>
          <p:cNvSpPr txBox="1"/>
          <p:nvPr/>
        </p:nvSpPr>
        <p:spPr>
          <a:xfrm>
            <a:off x="1822585" y="1119629"/>
            <a:ext cx="847282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err="1" smtClean="0">
                <a:latin typeface="Arial"/>
                <a:cs typeface="Arial"/>
              </a:rPr>
              <a:t>nontreated</a:t>
            </a:r>
            <a:endParaRPr lang="de-DE" sz="1000" b="1" dirty="0">
              <a:latin typeface="Arial"/>
              <a:cs typeface="Arial"/>
            </a:endParaRPr>
          </a:p>
        </p:txBody>
      </p:sp>
      <p:sp>
        <p:nvSpPr>
          <p:cNvPr id="14" name="Textfeld 13"/>
          <p:cNvSpPr txBox="1"/>
          <p:nvPr/>
        </p:nvSpPr>
        <p:spPr>
          <a:xfrm>
            <a:off x="4019682" y="1119629"/>
            <a:ext cx="90281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000" b="1" dirty="0" smtClean="0">
                <a:latin typeface="Arial"/>
                <a:cs typeface="Arial"/>
              </a:rPr>
              <a:t>18 h AgNO</a:t>
            </a:r>
            <a:r>
              <a:rPr lang="de-DE" sz="1000" b="1" baseline="-25000" dirty="0" smtClean="0">
                <a:latin typeface="Arial"/>
                <a:cs typeface="Arial"/>
              </a:rPr>
              <a:t>3</a:t>
            </a:r>
            <a:endParaRPr lang="de-DE" sz="1000" b="1" baseline="-25000" dirty="0">
              <a:latin typeface="Arial"/>
              <a:cs typeface="Arial"/>
            </a:endParaRPr>
          </a:p>
        </p:txBody>
      </p:sp>
      <p:sp>
        <p:nvSpPr>
          <p:cNvPr id="15" name="Textfeld 14"/>
          <p:cNvSpPr txBox="1"/>
          <p:nvPr/>
        </p:nvSpPr>
        <p:spPr>
          <a:xfrm>
            <a:off x="871683" y="4296833"/>
            <a:ext cx="5389417" cy="1933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de-DE" sz="1000" b="1" dirty="0" err="1" smtClean="0">
                <a:latin typeface="Arial"/>
                <a:cs typeface="Arial"/>
              </a:rPr>
              <a:t>Supplemental</a:t>
            </a:r>
            <a:r>
              <a:rPr lang="de-DE" sz="1000" b="1" dirty="0" smtClean="0">
                <a:latin typeface="Arial"/>
                <a:cs typeface="Arial"/>
              </a:rPr>
              <a:t> Fig. S3: </a:t>
            </a:r>
            <a:r>
              <a:rPr lang="en-US" sz="1000" b="1" i="1" dirty="0">
                <a:latin typeface="Arial"/>
                <a:cs typeface="Arial"/>
              </a:rPr>
              <a:t>AAO1</a:t>
            </a:r>
            <a:r>
              <a:rPr lang="en-US" sz="1000" b="1" dirty="0">
                <a:latin typeface="Arial"/>
                <a:cs typeface="Arial"/>
              </a:rPr>
              <a:t> and </a:t>
            </a:r>
            <a:r>
              <a:rPr lang="en-US" sz="1000" b="1" i="1" dirty="0">
                <a:latin typeface="Arial"/>
                <a:cs typeface="Arial"/>
              </a:rPr>
              <a:t>CYP71B6</a:t>
            </a:r>
            <a:r>
              <a:rPr lang="en-US" sz="1000" b="1" dirty="0">
                <a:latin typeface="Arial"/>
                <a:cs typeface="Arial"/>
              </a:rPr>
              <a:t> transcript abundance in corresponding T-DNA insertion lines</a:t>
            </a:r>
            <a:r>
              <a:rPr lang="en-US" sz="1000" b="1" dirty="0" smtClean="0">
                <a:latin typeface="Arial"/>
                <a:cs typeface="Arial"/>
              </a:rPr>
              <a:t>.</a:t>
            </a:r>
          </a:p>
          <a:p>
            <a:pPr algn="just">
              <a:lnSpc>
                <a:spcPct val="120000"/>
              </a:lnSpc>
            </a:pPr>
            <a:r>
              <a:rPr lang="en-GB" sz="1000" i="1" dirty="0" smtClean="0">
                <a:latin typeface="Arial"/>
                <a:cs typeface="Arial"/>
              </a:rPr>
              <a:t>AAO1</a:t>
            </a:r>
            <a:r>
              <a:rPr lang="en-GB" sz="1000" dirty="0" smtClean="0">
                <a:latin typeface="Arial"/>
                <a:cs typeface="Arial"/>
              </a:rPr>
              <a:t> and </a:t>
            </a:r>
            <a:r>
              <a:rPr lang="en-GB" sz="1000" i="1" dirty="0" smtClean="0">
                <a:latin typeface="Arial"/>
                <a:cs typeface="Arial"/>
              </a:rPr>
              <a:t>CYP71B6</a:t>
            </a:r>
            <a:r>
              <a:rPr lang="en-GB" sz="1000" dirty="0" smtClean="0">
                <a:latin typeface="Arial"/>
                <a:cs typeface="Arial"/>
              </a:rPr>
              <a:t> T-DNA insertion lines, as well as Col-0 were analysed for the corresponding transcript </a:t>
            </a:r>
            <a:r>
              <a:rPr lang="en-GB" sz="1000" dirty="0">
                <a:latin typeface="Arial"/>
                <a:cs typeface="Arial"/>
              </a:rPr>
              <a:t>levels </a:t>
            </a:r>
            <a:r>
              <a:rPr lang="en-GB" sz="1000" dirty="0" smtClean="0">
                <a:latin typeface="Arial"/>
                <a:cs typeface="Arial"/>
              </a:rPr>
              <a:t>in leaves untreated or 18h after spraying with silver nitrate by quantitative RT-PCR. Strong reduction of </a:t>
            </a:r>
            <a:r>
              <a:rPr lang="en-GB" sz="1000" i="1" dirty="0" smtClean="0">
                <a:latin typeface="Arial"/>
                <a:cs typeface="Arial"/>
              </a:rPr>
              <a:t>AAO1</a:t>
            </a:r>
            <a:r>
              <a:rPr lang="en-GB" sz="1000" dirty="0" smtClean="0">
                <a:latin typeface="Arial"/>
                <a:cs typeface="Arial"/>
              </a:rPr>
              <a:t> transcript level in the corresponding mutant line was observed. While in </a:t>
            </a:r>
            <a:r>
              <a:rPr lang="en-GB" sz="1000" i="1" dirty="0" smtClean="0">
                <a:latin typeface="Arial"/>
                <a:cs typeface="Arial"/>
              </a:rPr>
              <a:t>cyp71b6-1</a:t>
            </a:r>
            <a:r>
              <a:rPr lang="en-GB" sz="1000" dirty="0" smtClean="0">
                <a:latin typeface="Arial"/>
                <a:cs typeface="Arial"/>
              </a:rPr>
              <a:t> </a:t>
            </a:r>
            <a:r>
              <a:rPr lang="en-GB" sz="1000" i="1" dirty="0" smtClean="0">
                <a:latin typeface="Arial"/>
                <a:cs typeface="Arial"/>
              </a:rPr>
              <a:t>CYP71B6</a:t>
            </a:r>
            <a:r>
              <a:rPr lang="en-GB" sz="1000" dirty="0" smtClean="0">
                <a:latin typeface="Arial"/>
                <a:cs typeface="Arial"/>
              </a:rPr>
              <a:t> transcript was absent, in </a:t>
            </a:r>
            <a:r>
              <a:rPr lang="en-GB" sz="1000" i="1" dirty="0">
                <a:latin typeface="Arial"/>
                <a:cs typeface="Arial"/>
              </a:rPr>
              <a:t>cyp71b6-2</a:t>
            </a:r>
            <a:r>
              <a:rPr lang="en-GB" sz="1000" dirty="0">
                <a:latin typeface="Arial"/>
                <a:cs typeface="Arial"/>
              </a:rPr>
              <a:t> only partial reduction of transcript level was observed. </a:t>
            </a:r>
            <a:r>
              <a:rPr lang="en-GB" sz="1000" dirty="0" smtClean="0">
                <a:latin typeface="Arial"/>
                <a:cs typeface="Arial"/>
              </a:rPr>
              <a:t>Error bars: </a:t>
            </a:r>
            <a:r>
              <a:rPr lang="en-GB" sz="1000" dirty="0" err="1" smtClean="0">
                <a:latin typeface="Arial"/>
                <a:cs typeface="Arial"/>
              </a:rPr>
              <a:t>sd</a:t>
            </a:r>
            <a:r>
              <a:rPr lang="en-GB" sz="1000" dirty="0" smtClean="0">
                <a:latin typeface="Arial"/>
                <a:cs typeface="Arial"/>
              </a:rPr>
              <a:t>, </a:t>
            </a:r>
            <a:r>
              <a:rPr lang="en-GB" sz="1000" dirty="0" smtClean="0">
                <a:latin typeface="Arial"/>
                <a:cs typeface="Arial"/>
              </a:rPr>
              <a:t>n=2-4. In this context it should be noted </a:t>
            </a:r>
            <a:r>
              <a:rPr lang="en-GB" sz="1000" dirty="0">
                <a:latin typeface="Arial"/>
                <a:cs typeface="Arial"/>
              </a:rPr>
              <a:t>that T-DNA-Insertion in the 3’ UTR can have more pronounced effects on protein levels and consequently on the phenotype than on transcript levels (Wang, 2008). </a:t>
            </a:r>
            <a:endParaRPr lang="de-DE" sz="1000" dirty="0">
              <a:latin typeface="Arial"/>
              <a:cs typeface="Arial"/>
            </a:endParaRPr>
          </a:p>
          <a:p>
            <a:pPr algn="just">
              <a:lnSpc>
                <a:spcPct val="120000"/>
              </a:lnSpc>
            </a:pPr>
            <a:endParaRPr lang="de-DE" sz="1000" b="1" dirty="0" smtClean="0">
              <a:latin typeface="Arial"/>
              <a:cs typeface="Arial"/>
            </a:endParaRPr>
          </a:p>
        </p:txBody>
      </p:sp>
      <p:pic>
        <p:nvPicPr>
          <p:cNvPr id="17" name="Bild 16" descr="b6_aao1 Expression ni.pdf"/>
          <p:cNvPicPr>
            <a:picLocks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1" t="10348" r="43984" b="53749"/>
          <a:stretch/>
        </p:blipFill>
        <p:spPr>
          <a:xfrm>
            <a:off x="1187450" y="1372204"/>
            <a:ext cx="1872200" cy="2412000"/>
          </a:xfrm>
          <a:prstGeom prst="rect">
            <a:avLst/>
          </a:prstGeom>
        </p:spPr>
      </p:pic>
      <p:pic>
        <p:nvPicPr>
          <p:cNvPr id="18" name="Bild 17" descr="b6_aao1 Expression ag.pdf"/>
          <p:cNvPicPr>
            <a:picLocks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041" t="9584" r="30892" b="54027"/>
          <a:stretch/>
        </p:blipFill>
        <p:spPr>
          <a:xfrm>
            <a:off x="3465513" y="1365850"/>
            <a:ext cx="2339985" cy="2414728"/>
          </a:xfrm>
          <a:prstGeom prst="rect">
            <a:avLst/>
          </a:prstGeom>
        </p:spPr>
      </p:pic>
      <p:sp>
        <p:nvSpPr>
          <p:cNvPr id="11" name="Textfeld 10"/>
          <p:cNvSpPr txBox="1"/>
          <p:nvPr/>
        </p:nvSpPr>
        <p:spPr>
          <a:xfrm rot="16200000">
            <a:off x="711716" y="1606549"/>
            <a:ext cx="8787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b="1" dirty="0" err="1" smtClean="0">
                <a:latin typeface="Arial"/>
                <a:cs typeface="Arial"/>
              </a:rPr>
              <a:t>fg</a:t>
            </a:r>
            <a:r>
              <a:rPr lang="de-DE" sz="800" b="1" dirty="0">
                <a:latin typeface="Arial"/>
                <a:cs typeface="Arial"/>
              </a:rPr>
              <a:t> </a:t>
            </a:r>
            <a:r>
              <a:rPr lang="de-DE" sz="800" b="1" dirty="0" smtClean="0">
                <a:latin typeface="Arial"/>
                <a:cs typeface="Arial"/>
              </a:rPr>
              <a:t>/ </a:t>
            </a:r>
            <a:r>
              <a:rPr lang="de-DE" sz="800" b="1" i="1" dirty="0" err="1" smtClean="0">
                <a:latin typeface="Arial"/>
                <a:cs typeface="Arial"/>
              </a:rPr>
              <a:t>fg</a:t>
            </a:r>
            <a:r>
              <a:rPr lang="de-DE" sz="800" b="1" i="1" dirty="0" smtClean="0">
                <a:latin typeface="Arial"/>
                <a:cs typeface="Arial"/>
              </a:rPr>
              <a:t> ACTIN1</a:t>
            </a:r>
            <a:endParaRPr lang="de-DE" sz="800" b="1" i="1" dirty="0">
              <a:latin typeface="Arial"/>
              <a:cs typeface="Arial"/>
            </a:endParaRPr>
          </a:p>
        </p:txBody>
      </p:sp>
      <p:sp>
        <p:nvSpPr>
          <p:cNvPr id="12" name="Textfeld 11"/>
          <p:cNvSpPr txBox="1"/>
          <p:nvPr/>
        </p:nvSpPr>
        <p:spPr>
          <a:xfrm rot="16200000">
            <a:off x="2996800" y="1606550"/>
            <a:ext cx="87873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800" b="1" dirty="0" err="1" smtClean="0">
                <a:latin typeface="Arial"/>
                <a:cs typeface="Arial"/>
              </a:rPr>
              <a:t>fg</a:t>
            </a:r>
            <a:r>
              <a:rPr lang="de-DE" sz="800" b="1" dirty="0">
                <a:latin typeface="Arial"/>
                <a:cs typeface="Arial"/>
              </a:rPr>
              <a:t> </a:t>
            </a:r>
            <a:r>
              <a:rPr lang="de-DE" sz="800" b="1" dirty="0" smtClean="0">
                <a:latin typeface="Arial"/>
                <a:cs typeface="Arial"/>
              </a:rPr>
              <a:t>/ </a:t>
            </a:r>
            <a:r>
              <a:rPr lang="de-DE" sz="800" b="1" i="1" dirty="0" err="1" smtClean="0">
                <a:latin typeface="Arial"/>
                <a:cs typeface="Arial"/>
              </a:rPr>
              <a:t>fg</a:t>
            </a:r>
            <a:r>
              <a:rPr lang="de-DE" sz="800" b="1" i="1" dirty="0" smtClean="0">
                <a:latin typeface="Arial"/>
                <a:cs typeface="Arial"/>
              </a:rPr>
              <a:t> ACTIN1</a:t>
            </a:r>
            <a:endParaRPr lang="de-DE" sz="800" b="1" i="1" dirty="0">
              <a:latin typeface="Arial"/>
              <a:cs typeface="Arial"/>
            </a:endParaRPr>
          </a:p>
        </p:txBody>
      </p:sp>
      <p:sp>
        <p:nvSpPr>
          <p:cNvPr id="2" name="Textfeld 1"/>
          <p:cNvSpPr txBox="1"/>
          <p:nvPr/>
        </p:nvSpPr>
        <p:spPr>
          <a:xfrm>
            <a:off x="2599268" y="3502173"/>
            <a:ext cx="34421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b="1" dirty="0" err="1" smtClean="0">
                <a:latin typeface="Arial"/>
                <a:cs typeface="Arial"/>
              </a:rPr>
              <a:t>n.d</a:t>
            </a:r>
            <a:r>
              <a:rPr lang="de-DE" sz="700" b="1" dirty="0" smtClean="0">
                <a:latin typeface="Arial"/>
                <a:cs typeface="Arial"/>
              </a:rPr>
              <a:t>.</a:t>
            </a:r>
            <a:endParaRPr lang="de-DE" sz="700" b="1" dirty="0">
              <a:latin typeface="Arial"/>
              <a:cs typeface="Arial"/>
            </a:endParaRPr>
          </a:p>
        </p:txBody>
      </p:sp>
      <p:sp>
        <p:nvSpPr>
          <p:cNvPr id="16" name="Textfeld 15"/>
          <p:cNvSpPr txBox="1"/>
          <p:nvPr/>
        </p:nvSpPr>
        <p:spPr>
          <a:xfrm>
            <a:off x="4834908" y="3500345"/>
            <a:ext cx="344215" cy="20005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700" b="1" dirty="0" err="1" smtClean="0">
                <a:latin typeface="Arial"/>
                <a:cs typeface="Arial"/>
              </a:rPr>
              <a:t>n.d</a:t>
            </a:r>
            <a:r>
              <a:rPr lang="de-DE" sz="700" b="1" dirty="0" smtClean="0">
                <a:latin typeface="Arial"/>
                <a:cs typeface="Arial"/>
              </a:rPr>
              <a:t>.</a:t>
            </a:r>
            <a:endParaRPr lang="de-DE" sz="700" b="1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0161052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165</Words>
  <Application>Microsoft Macintosh PowerPoint</Application>
  <PresentationFormat>Bildschirmpräsentation (4:3)</PresentationFormat>
  <Paragraphs>12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Office-Design</vt:lpstr>
      <vt:lpstr>PowerPoint-Präsentation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Office 2004 Test Drive-Benutzer</dc:creator>
  <cp:lastModifiedBy>Office 2004 Test Drive-Benutzer</cp:lastModifiedBy>
  <cp:revision>30</cp:revision>
  <cp:lastPrinted>2014-03-07T13:44:42Z</cp:lastPrinted>
  <dcterms:created xsi:type="dcterms:W3CDTF">2014-03-07T12:30:40Z</dcterms:created>
  <dcterms:modified xsi:type="dcterms:W3CDTF">2014-03-17T14:38:59Z</dcterms:modified>
</cp:coreProperties>
</file>