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812" y="1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72D29-4B9A-794A-A4D6-6655750F67D9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5BEAA-5877-CF46-B0AF-07B0A6EC538C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9702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5BEAA-5877-CF46-B0AF-07B0A6EC538C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D0B2-8839-AC48-B4D5-7FAF60E9203A}" type="datetimeFigureOut">
              <a:rPr lang="pt-PT" smtClean="0"/>
              <a:pPr/>
              <a:t>21-01-2014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21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17.png"/><Relationship Id="rId5" Type="http://schemas.openxmlformats.org/officeDocument/2006/relationships/image" Target="../media/image3.png"/><Relationship Id="rId23" Type="http://schemas.openxmlformats.org/officeDocument/2006/relationships/image" Target="../media/image16.png"/><Relationship Id="rId10" Type="http://schemas.openxmlformats.org/officeDocument/2006/relationships/image" Target="../media/image8.png"/><Relationship Id="rId19" Type="http://schemas.openxmlformats.org/officeDocument/2006/relationships/image" Target="../media/image1.pd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MP.NYUMC.000\AppData\Local\Microsoft\Windows\Temporary Internet Files\Content.IE5\HUWMRL7I\Captura de ecrã - 2014-01-13, 16.25.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93" y="84736"/>
            <a:ext cx="1897462" cy="156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6255320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E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2" y="7880620"/>
            <a:ext cx="522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G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26034" y="6253864"/>
            <a:ext cx="507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F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64806" y="9536668"/>
            <a:ext cx="87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FIG. </a:t>
            </a:r>
            <a:r>
              <a:rPr lang="pt-PT" b="1" smtClean="0"/>
              <a:t>S7</a:t>
            </a:r>
            <a:endParaRPr lang="pt-PT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684861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B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37233" y="1699930"/>
            <a:ext cx="15663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b="1" dirty="0" err="1" smtClean="0"/>
              <a:t>Target</a:t>
            </a:r>
            <a:r>
              <a:rPr lang="pt-PT" sz="1000" b="1" dirty="0" smtClean="0"/>
              <a:t> </a:t>
            </a:r>
            <a:r>
              <a:rPr lang="pt-PT" sz="1000" b="1" dirty="0" err="1" smtClean="0"/>
              <a:t>cells</a:t>
            </a:r>
            <a:r>
              <a:rPr lang="pt-PT" sz="1000" b="1" dirty="0" smtClean="0"/>
              <a:t>: WM1552</a:t>
            </a:r>
            <a:endParaRPr lang="pt-PT" sz="1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-2296" y="4607091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D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367111" y="5951621"/>
            <a:ext cx="652306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73647" y="5947864"/>
            <a:ext cx="728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i="1" dirty="0" smtClean="0"/>
              <a:t>10μg/</a:t>
            </a:r>
            <a:r>
              <a:rPr lang="pt-PT" sz="900" i="1" dirty="0" err="1" smtClean="0"/>
              <a:t>mL</a:t>
            </a:r>
            <a:endParaRPr lang="pt-PT" sz="900" i="1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75" y="1960889"/>
            <a:ext cx="1419093" cy="116365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3" y="3133540"/>
            <a:ext cx="2198712" cy="138008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733" y="4651541"/>
            <a:ext cx="1915701" cy="117653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24387" y="5689579"/>
            <a:ext cx="3433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" b="1" dirty="0" smtClean="0"/>
              <a:t>(-)</a:t>
            </a:r>
            <a:endParaRPr lang="pt-PT" sz="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155009" y="5690222"/>
            <a:ext cx="57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Isotype 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49744" y="5690242"/>
            <a:ext cx="74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anti-Tim-3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(Clone 2E2)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0096" y="4685408"/>
            <a:ext cx="2047846" cy="114267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3633" y="4539767"/>
            <a:ext cx="2114787" cy="139915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97" y="7942855"/>
            <a:ext cx="2167328" cy="156944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4587" y="7942855"/>
            <a:ext cx="2091218" cy="1568413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5197" y="6344517"/>
            <a:ext cx="2040654" cy="153269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79801" y="6255320"/>
            <a:ext cx="1957765" cy="1621896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2662185" y="1684861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C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3520958" y="5947525"/>
            <a:ext cx="652306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540194" y="5943768"/>
            <a:ext cx="728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i="1" dirty="0" smtClean="0"/>
              <a:t>10μg/</a:t>
            </a:r>
            <a:r>
              <a:rPr lang="pt-PT" sz="900" i="1" dirty="0" err="1" smtClean="0"/>
              <a:t>mL</a:t>
            </a:r>
            <a:endParaRPr lang="pt-PT" sz="9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978234" y="5685483"/>
            <a:ext cx="3433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" b="1" dirty="0" smtClean="0"/>
              <a:t>(-)</a:t>
            </a:r>
            <a:endParaRPr lang="pt-PT" sz="6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3315206" y="5686126"/>
            <a:ext cx="57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Isotype 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28991" y="5686146"/>
            <a:ext cx="74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anti-Tim-3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(Clone 2E2)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5808665" y="5948041"/>
            <a:ext cx="652306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5824456" y="5943702"/>
            <a:ext cx="728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i="1" dirty="0" smtClean="0"/>
              <a:t>10μg/</a:t>
            </a:r>
            <a:r>
              <a:rPr lang="pt-PT" sz="900" i="1" dirty="0" err="1" smtClean="0"/>
              <a:t>mL</a:t>
            </a:r>
            <a:endParaRPr lang="pt-PT" sz="900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5221491" y="5690116"/>
            <a:ext cx="3433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" b="1" dirty="0" smtClean="0"/>
              <a:t>(-)</a:t>
            </a:r>
            <a:endParaRPr lang="pt-PT" sz="6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5583863" y="5690759"/>
            <a:ext cx="570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Isotype 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016698" y="5686662"/>
            <a:ext cx="74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anti-Tim-3</a:t>
            </a:r>
          </a:p>
          <a:p>
            <a:pPr algn="ctr"/>
            <a:r>
              <a:rPr lang="pt-PT" sz="600" b="1" dirty="0" smtClean="0">
                <a:latin typeface="Arial" pitchFamily="34" charset="0"/>
                <a:cs typeface="Arial" pitchFamily="34" charset="0"/>
              </a:rPr>
              <a:t>(Clone 2E2)</a:t>
            </a:r>
            <a:endParaRPr lang="pt-PT" sz="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Picture 6" descr="C:\Users\TEMP.NYUMC.000\AppData\Local\Microsoft\Windows\Temporary Internet Files\Content.IE5\4QSGM9JA\Captura de ecrã - 2014-01-10, 14.10.54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207" y="56161"/>
            <a:ext cx="1998276" cy="158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 descr="C:\Users\TEMP.NYUMC.000\AppData\Local\Microsoft\Windows\Temporary Internet Files\Content.IE5\HUWMRL7I\Captura de ecrã - 2014-01-10, 14.10.47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449" y="2111"/>
            <a:ext cx="2004113" cy="161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-2243" y="-720"/>
            <a:ext cx="522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A</a:t>
            </a:r>
            <a:r>
              <a:rPr lang="pt-PT" sz="1400" b="1" dirty="0" smtClean="0"/>
              <a:t>.</a:t>
            </a:r>
            <a:endParaRPr lang="pt-PT" sz="1400" b="1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9"/>
              <a:stretch>
                <a:fillRect/>
              </a:stretch>
            </p:blipFill>
          </mc:Choice>
          <mc:Fallback>
            <p:blipFill>
              <a:blip r:embed="rId20"/>
              <a:stretch>
                <a:fillRect/>
              </a:stretch>
            </p:blipFill>
          </mc:Fallback>
        </mc:AlternateContent>
        <p:spPr>
          <a:xfrm>
            <a:off x="5464188" y="8191627"/>
            <a:ext cx="1066633" cy="1003269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5744334" y="9194434"/>
            <a:ext cx="63095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itchFamily="34" charset="0"/>
                <a:cs typeface="Arial" pitchFamily="34" charset="0"/>
              </a:rPr>
              <a:t>Galectin-9</a:t>
            </a:r>
            <a:endParaRPr lang="en-US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5138382" y="8576720"/>
            <a:ext cx="526289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itchFamily="34" charset="0"/>
                <a:cs typeface="Arial" pitchFamily="34" charset="0"/>
              </a:rPr>
              <a:t>% of Max</a:t>
            </a:r>
            <a:endParaRPr lang="en-US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10"/>
          <p:cNvSpPr txBox="1"/>
          <p:nvPr/>
        </p:nvSpPr>
        <p:spPr>
          <a:xfrm>
            <a:off x="5716927" y="8000005"/>
            <a:ext cx="655227" cy="249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pt-PT" sz="800" b="1" kern="1200" dirty="0" smtClean="0">
                <a:solidFill>
                  <a:srgbClr val="000000"/>
                </a:solidFill>
                <a:effectLst/>
                <a:latin typeface="Calibri"/>
                <a:ea typeface="MS Mincho"/>
                <a:cs typeface="Times New Roman"/>
              </a:rPr>
              <a:t>K562 Cells</a:t>
            </a:r>
            <a:endParaRPr lang="en-US" sz="800" dirty="0">
              <a:effectLst/>
              <a:latin typeface="Times New Roman"/>
              <a:ea typeface="MS Mincho"/>
            </a:endParaRPr>
          </a:p>
        </p:txBody>
      </p:sp>
      <p:sp>
        <p:nvSpPr>
          <p:cNvPr id="75" name="Rectangle 74"/>
          <p:cNvSpPr>
            <a:spLocks/>
          </p:cNvSpPr>
          <p:nvPr/>
        </p:nvSpPr>
        <p:spPr>
          <a:xfrm flipV="1">
            <a:off x="5425758" y="9395095"/>
            <a:ext cx="155464" cy="1415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76" name="TextBox 33"/>
          <p:cNvSpPr txBox="1">
            <a:spLocks/>
          </p:cNvSpPr>
          <p:nvPr/>
        </p:nvSpPr>
        <p:spPr>
          <a:xfrm>
            <a:off x="5587571" y="9379100"/>
            <a:ext cx="1492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b="1" dirty="0">
                <a:solidFill>
                  <a:srgbClr val="000000"/>
                </a:solidFill>
                <a:ea typeface="MS Mincho"/>
                <a:cs typeface="Times New Roman"/>
              </a:rPr>
              <a:t>IgG isotype control</a:t>
            </a:r>
            <a:endParaRPr lang="en-US" sz="800" b="1" dirty="0">
              <a:ea typeface="MS Mincho"/>
            </a:endParaRPr>
          </a:p>
        </p:txBody>
      </p:sp>
      <p:sp>
        <p:nvSpPr>
          <p:cNvPr id="77" name="TextBox 34"/>
          <p:cNvSpPr txBox="1">
            <a:spLocks/>
          </p:cNvSpPr>
          <p:nvPr/>
        </p:nvSpPr>
        <p:spPr>
          <a:xfrm>
            <a:off x="5581221" y="9619130"/>
            <a:ext cx="1568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pt-PT" sz="800" b="1" kern="1200" dirty="0" smtClean="0">
                <a:solidFill>
                  <a:srgbClr val="000000"/>
                </a:solidFill>
                <a:effectLst/>
                <a:ea typeface="MS Mincho"/>
                <a:cs typeface="Times New Roman"/>
              </a:rPr>
              <a:t>Galectin-9</a:t>
            </a:r>
            <a:endParaRPr lang="en-US" sz="800" b="1" dirty="0">
              <a:effectLst/>
              <a:ea typeface="MS Mincho"/>
            </a:endParaRPr>
          </a:p>
        </p:txBody>
      </p:sp>
      <p:sp>
        <p:nvSpPr>
          <p:cNvPr id="81" name="Rectangle 80"/>
          <p:cNvSpPr>
            <a:spLocks noChangeArrowheads="1"/>
          </p:cNvSpPr>
          <p:nvPr/>
        </p:nvSpPr>
        <p:spPr bwMode="auto">
          <a:xfrm>
            <a:off x="5425758" y="9653855"/>
            <a:ext cx="156257" cy="14599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grpSp>
        <p:nvGrpSpPr>
          <p:cNvPr id="69" name="Group 68"/>
          <p:cNvGrpSpPr>
            <a:grpSpLocks/>
          </p:cNvGrpSpPr>
          <p:nvPr/>
        </p:nvGrpSpPr>
        <p:grpSpPr>
          <a:xfrm>
            <a:off x="2922770" y="1701164"/>
            <a:ext cx="3094355" cy="2684146"/>
            <a:chOff x="121892" y="-12500"/>
            <a:chExt cx="6195048" cy="5284061"/>
          </a:xfrm>
        </p:grpSpPr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21893" y="353394"/>
              <a:ext cx="2288139" cy="2172650"/>
            </a:xfrm>
            <a:prstGeom prst="rect">
              <a:avLst/>
            </a:prstGeom>
          </p:spPr>
        </p:pic>
        <p:sp>
          <p:nvSpPr>
            <p:cNvPr id="104" name="TextBox 4"/>
            <p:cNvSpPr txBox="1"/>
            <p:nvPr/>
          </p:nvSpPr>
          <p:spPr>
            <a:xfrm>
              <a:off x="279967" y="0"/>
              <a:ext cx="3240763" cy="4123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pt-PT" sz="800" b="1" kern="1200">
                  <a:solidFill>
                    <a:srgbClr val="000000"/>
                  </a:solidFill>
                  <a:effectLst/>
                  <a:latin typeface="Calibri"/>
                  <a:ea typeface="MS Mincho"/>
                </a:rPr>
                <a:t>FM29 Melanoma Cells</a:t>
              </a:r>
              <a:endParaRPr lang="en-US" sz="1200">
                <a:effectLst/>
                <a:latin typeface="Times New Roman"/>
                <a:ea typeface="MS Mincho"/>
              </a:endParaRP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900127" y="351030"/>
              <a:ext cx="2297590" cy="2181623"/>
            </a:xfrm>
            <a:prstGeom prst="rect">
              <a:avLst/>
            </a:prstGeom>
          </p:spPr>
        </p:pic>
        <p:sp>
          <p:nvSpPr>
            <p:cNvPr id="106" name="TextBox 6"/>
            <p:cNvSpPr txBox="1"/>
            <p:nvPr/>
          </p:nvSpPr>
          <p:spPr>
            <a:xfrm>
              <a:off x="2959391" y="-12500"/>
              <a:ext cx="3357549" cy="5000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pt-PT" sz="800" b="1" kern="1200">
                  <a:solidFill>
                    <a:srgbClr val="000000"/>
                  </a:solidFill>
                  <a:effectLst/>
                  <a:latin typeface="Calibri"/>
                  <a:ea typeface="MS Mincho"/>
                </a:rPr>
                <a:t>WM793 Melanoma Cells</a:t>
              </a:r>
              <a:endParaRPr lang="en-US" sz="1200">
                <a:effectLst/>
                <a:latin typeface="Times New Roman"/>
                <a:ea typeface="MS Mincho"/>
              </a:endParaRPr>
            </a:p>
          </p:txBody>
        </p:sp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21892" y="3092622"/>
              <a:ext cx="2294760" cy="2178939"/>
            </a:xfrm>
            <a:prstGeom prst="rect">
              <a:avLst/>
            </a:prstGeom>
          </p:spPr>
        </p:pic>
        <p:sp>
          <p:nvSpPr>
            <p:cNvPr id="108" name="TextBox 8"/>
            <p:cNvSpPr txBox="1"/>
            <p:nvPr/>
          </p:nvSpPr>
          <p:spPr>
            <a:xfrm>
              <a:off x="121892" y="2720165"/>
              <a:ext cx="2837497" cy="64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MS Mincho"/>
                </a:rPr>
                <a:t> </a:t>
              </a:r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900127" y="3092622"/>
              <a:ext cx="2294760" cy="2178937"/>
            </a:xfrm>
            <a:prstGeom prst="rect">
              <a:avLst/>
            </a:prstGeom>
          </p:spPr>
        </p:pic>
        <p:sp>
          <p:nvSpPr>
            <p:cNvPr id="110" name="TextBox 10"/>
            <p:cNvSpPr txBox="1"/>
            <p:nvPr/>
          </p:nvSpPr>
          <p:spPr>
            <a:xfrm>
              <a:off x="2935437" y="2717221"/>
              <a:ext cx="2623439" cy="4906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pt-PT" sz="800" b="1" kern="1200" dirty="0">
                  <a:solidFill>
                    <a:srgbClr val="000000"/>
                  </a:solidFill>
                  <a:effectLst/>
                  <a:latin typeface="Calibri"/>
                  <a:ea typeface="MS Mincho"/>
                </a:rPr>
                <a:t>WM3248 Melanoma Cells</a:t>
              </a:r>
              <a:endParaRPr lang="en-US" sz="1200" dirty="0">
                <a:effectLst/>
                <a:latin typeface="Times New Roman"/>
                <a:ea typeface="MS Mincho"/>
              </a:endParaRPr>
            </a:p>
          </p:txBody>
        </p:sp>
      </p:grpSp>
      <p:sp>
        <p:nvSpPr>
          <p:cNvPr id="78" name="TextBox 1"/>
          <p:cNvSpPr txBox="1">
            <a:spLocks/>
          </p:cNvSpPr>
          <p:nvPr/>
        </p:nvSpPr>
        <p:spPr>
          <a:xfrm>
            <a:off x="3284086" y="2927985"/>
            <a:ext cx="630555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Galectin-9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82" name="TextBox 50"/>
          <p:cNvSpPr txBox="1">
            <a:spLocks/>
          </p:cNvSpPr>
          <p:nvPr/>
        </p:nvSpPr>
        <p:spPr>
          <a:xfrm>
            <a:off x="4670926" y="2940685"/>
            <a:ext cx="630555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Galectin-9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83" name="TextBox 51"/>
          <p:cNvSpPr txBox="1">
            <a:spLocks/>
          </p:cNvSpPr>
          <p:nvPr/>
        </p:nvSpPr>
        <p:spPr>
          <a:xfrm>
            <a:off x="3240271" y="4328795"/>
            <a:ext cx="630555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Galectin-9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84" name="TextBox 52"/>
          <p:cNvSpPr txBox="1">
            <a:spLocks/>
          </p:cNvSpPr>
          <p:nvPr/>
        </p:nvSpPr>
        <p:spPr>
          <a:xfrm>
            <a:off x="4667751" y="4335145"/>
            <a:ext cx="630555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Galectin-9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85" name="TextBox 53"/>
          <p:cNvSpPr txBox="1">
            <a:spLocks/>
          </p:cNvSpPr>
          <p:nvPr/>
        </p:nvSpPr>
        <p:spPr>
          <a:xfrm rot="16200000">
            <a:off x="2630036" y="3670935"/>
            <a:ext cx="533400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% of Max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96" name="TextBox 54"/>
          <p:cNvSpPr txBox="1">
            <a:spLocks/>
          </p:cNvSpPr>
          <p:nvPr/>
        </p:nvSpPr>
        <p:spPr>
          <a:xfrm rot="16200000">
            <a:off x="2629401" y="2280285"/>
            <a:ext cx="533400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% of Max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97" name="TextBox 56"/>
          <p:cNvSpPr txBox="1">
            <a:spLocks/>
          </p:cNvSpPr>
          <p:nvPr/>
        </p:nvSpPr>
        <p:spPr>
          <a:xfrm rot="16200000">
            <a:off x="4028306" y="2280285"/>
            <a:ext cx="533400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% of Max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98" name="TextBox 57"/>
          <p:cNvSpPr txBox="1">
            <a:spLocks/>
          </p:cNvSpPr>
          <p:nvPr/>
        </p:nvSpPr>
        <p:spPr>
          <a:xfrm rot="16200000">
            <a:off x="4025766" y="3670935"/>
            <a:ext cx="533400" cy="179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600" b="1" kern="1200">
                <a:solidFill>
                  <a:srgbClr val="000000"/>
                </a:solidFill>
                <a:effectLst/>
                <a:latin typeface="Arial"/>
                <a:ea typeface="MS Mincho"/>
              </a:rPr>
              <a:t>% of Max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99" name="Rectangle 98"/>
          <p:cNvSpPr>
            <a:spLocks/>
          </p:cNvSpPr>
          <p:nvPr/>
        </p:nvSpPr>
        <p:spPr>
          <a:xfrm flipV="1">
            <a:off x="5671686" y="2198370"/>
            <a:ext cx="154940" cy="1409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0" name="Rectangle 99"/>
          <p:cNvSpPr>
            <a:spLocks noChangeArrowheads="1"/>
          </p:cNvSpPr>
          <p:nvPr/>
        </p:nvSpPr>
        <p:spPr bwMode="auto">
          <a:xfrm>
            <a:off x="5671686" y="2432685"/>
            <a:ext cx="154940" cy="14541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01" name="TextBox 33"/>
          <p:cNvSpPr txBox="1">
            <a:spLocks/>
          </p:cNvSpPr>
          <p:nvPr/>
        </p:nvSpPr>
        <p:spPr>
          <a:xfrm>
            <a:off x="5824721" y="2156460"/>
            <a:ext cx="1492885" cy="215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pt-PT" sz="800" b="1" kern="1200">
                <a:solidFill>
                  <a:srgbClr val="000000"/>
                </a:solidFill>
                <a:effectLst/>
                <a:latin typeface="Calibri"/>
                <a:ea typeface="MS Mincho"/>
              </a:rPr>
              <a:t>IgG isotype control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102" name="TextBox 34"/>
          <p:cNvSpPr txBox="1">
            <a:spLocks/>
          </p:cNvSpPr>
          <p:nvPr/>
        </p:nvSpPr>
        <p:spPr>
          <a:xfrm>
            <a:off x="5818371" y="2396490"/>
            <a:ext cx="1568450" cy="215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pt-PT" sz="800" b="1" kern="1200">
                <a:solidFill>
                  <a:srgbClr val="000000"/>
                </a:solidFill>
                <a:effectLst/>
                <a:latin typeface="Calibri"/>
                <a:ea typeface="MS Mincho"/>
              </a:rPr>
              <a:t>Galectin-9</a:t>
            </a:r>
            <a:endParaRPr lang="en-US" sz="1200">
              <a:effectLst/>
              <a:latin typeface="Times New Roman"/>
              <a:ea typeface="MS Mincho"/>
            </a:endParaRPr>
          </a:p>
        </p:txBody>
      </p:sp>
      <p:sp>
        <p:nvSpPr>
          <p:cNvPr id="111" name="TextBox 10"/>
          <p:cNvSpPr txBox="1"/>
          <p:nvPr/>
        </p:nvSpPr>
        <p:spPr>
          <a:xfrm>
            <a:off x="2931333" y="3081430"/>
            <a:ext cx="1310378" cy="249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pt-PT" sz="800" b="1" kern="1200" dirty="0" smtClean="0">
                <a:solidFill>
                  <a:srgbClr val="000000"/>
                </a:solidFill>
                <a:effectLst/>
                <a:latin typeface="Calibri"/>
                <a:ea typeface="MS Mincho"/>
              </a:rPr>
              <a:t>WM1552 </a:t>
            </a:r>
            <a:r>
              <a:rPr lang="pt-PT" sz="800" b="1" kern="1200" dirty="0">
                <a:solidFill>
                  <a:srgbClr val="000000"/>
                </a:solidFill>
                <a:effectLst/>
                <a:latin typeface="Calibri"/>
                <a:ea typeface="MS Mincho"/>
              </a:rPr>
              <a:t>Melanoma Cells</a:t>
            </a:r>
            <a:endParaRPr lang="en-US" sz="1200" dirty="0">
              <a:effectLst/>
              <a:latin typeface="Times New Roman"/>
              <a:ea typeface="MS Minch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91</Words>
  <Application>Microsoft Office PowerPoint</Application>
  <PresentationFormat>A4 Paper (210x297 mm)</PresentationFormat>
  <Paragraphs>48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Inês Pires da Silva</dc:creator>
  <cp:lastModifiedBy>admin</cp:lastModifiedBy>
  <cp:revision>47</cp:revision>
  <dcterms:created xsi:type="dcterms:W3CDTF">2013-09-29T21:01:17Z</dcterms:created>
  <dcterms:modified xsi:type="dcterms:W3CDTF">2014-01-21T19:14:04Z</dcterms:modified>
</cp:coreProperties>
</file>