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061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 </a:t>
            </a:r>
            <a:r>
              <a:rPr lang="en-US" i="1" dirty="0"/>
              <a:t>MYC</a:t>
            </a:r>
            <a:r>
              <a:rPr lang="en-US" dirty="0"/>
              <a:t> 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Sheet2!$A$11:$A$17</c:f>
              <c:numCache>
                <c:formatCode>General</c:formatCode>
                <c:ptCount val="7"/>
                <c:pt idx="0">
                  <c:v>514901</c:v>
                </c:pt>
                <c:pt idx="1">
                  <c:v>779828</c:v>
                </c:pt>
                <c:pt idx="2">
                  <c:v>476204</c:v>
                </c:pt>
                <c:pt idx="3">
                  <c:v>501254</c:v>
                </c:pt>
                <c:pt idx="4">
                  <c:v>180866</c:v>
                </c:pt>
                <c:pt idx="5">
                  <c:v>180365</c:v>
                </c:pt>
                <c:pt idx="6">
                  <c:v>982895</c:v>
                </c:pt>
              </c:numCache>
            </c:numRef>
          </c:cat>
          <c:val>
            <c:numRef>
              <c:f>Sheet2!$B$11:$B$17</c:f>
              <c:numCache>
                <c:formatCode>General</c:formatCode>
                <c:ptCount val="7"/>
                <c:pt idx="0">
                  <c:v>1</c:v>
                </c:pt>
                <c:pt idx="1">
                  <c:v>1.4364508411921344</c:v>
                </c:pt>
                <c:pt idx="2">
                  <c:v>1.0865128221874543</c:v>
                </c:pt>
                <c:pt idx="3">
                  <c:v>1.8500639617954266</c:v>
                </c:pt>
                <c:pt idx="4">
                  <c:v>3.4967786112779806</c:v>
                </c:pt>
                <c:pt idx="5">
                  <c:v>4.3023345260080932</c:v>
                </c:pt>
                <c:pt idx="6">
                  <c:v>1.6905805632209938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953408"/>
        <c:axId val="111954944"/>
      </c:barChart>
      <c:catAx>
        <c:axId val="111953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11954944"/>
        <c:crosses val="autoZero"/>
        <c:auto val="1"/>
        <c:lblAlgn val="ctr"/>
        <c:lblOffset val="100"/>
        <c:noMultiLvlLbl val="0"/>
      </c:catAx>
      <c:valAx>
        <c:axId val="1119549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b="1"/>
                </a:pPr>
                <a:r>
                  <a:rPr lang="en-US" b="1" dirty="0" smtClean="0"/>
                  <a:t>Fold</a:t>
                </a:r>
                <a:r>
                  <a:rPr lang="en-US" b="1" baseline="0" dirty="0" smtClean="0"/>
                  <a:t> Increase</a:t>
                </a:r>
                <a:endParaRPr lang="en-US" b="1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195340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i="1" dirty="0"/>
              <a:t>UBE2V2</a:t>
            </a:r>
            <a:r>
              <a:rPr lang="en-US" dirty="0"/>
              <a:t> 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Sheet2!$M$11:$M$17</c:f>
              <c:numCache>
                <c:formatCode>General</c:formatCode>
                <c:ptCount val="7"/>
                <c:pt idx="0">
                  <c:v>514901</c:v>
                </c:pt>
                <c:pt idx="1">
                  <c:v>779828</c:v>
                </c:pt>
                <c:pt idx="2">
                  <c:v>476204</c:v>
                </c:pt>
                <c:pt idx="3">
                  <c:v>501254</c:v>
                </c:pt>
                <c:pt idx="4">
                  <c:v>180866</c:v>
                </c:pt>
                <c:pt idx="5">
                  <c:v>180365</c:v>
                </c:pt>
                <c:pt idx="6">
                  <c:v>982895</c:v>
                </c:pt>
              </c:numCache>
            </c:numRef>
          </c:cat>
          <c:val>
            <c:numRef>
              <c:f>Sheet2!$N$11:$N$17</c:f>
              <c:numCache>
                <c:formatCode>General</c:formatCode>
                <c:ptCount val="7"/>
                <c:pt idx="0">
                  <c:v>1</c:v>
                </c:pt>
                <c:pt idx="1">
                  <c:v>0.82126921429374555</c:v>
                </c:pt>
                <c:pt idx="2">
                  <c:v>1.0429244217980509</c:v>
                </c:pt>
                <c:pt idx="3">
                  <c:v>1.5232381265274926</c:v>
                </c:pt>
                <c:pt idx="4">
                  <c:v>1.758689517062441</c:v>
                </c:pt>
                <c:pt idx="5">
                  <c:v>1.1390476208794997</c:v>
                </c:pt>
                <c:pt idx="6">
                  <c:v>1.883081542969105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024576"/>
        <c:axId val="112034560"/>
      </c:barChart>
      <c:catAx>
        <c:axId val="112024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12034560"/>
        <c:crosses val="autoZero"/>
        <c:auto val="1"/>
        <c:lblAlgn val="ctr"/>
        <c:lblOffset val="100"/>
        <c:noMultiLvlLbl val="0"/>
      </c:catAx>
      <c:valAx>
        <c:axId val="112034560"/>
        <c:scaling>
          <c:orientation val="minMax"/>
          <c:max val="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050" b="1"/>
                </a:pPr>
                <a:r>
                  <a:rPr lang="en-US" sz="1050" b="1" dirty="0" smtClean="0"/>
                  <a:t>Fold Increase</a:t>
                </a:r>
                <a:endParaRPr lang="en-US" sz="1050" b="1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2024576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 </a:t>
            </a:r>
            <a:r>
              <a:rPr lang="en-US" i="1" dirty="0" smtClean="0"/>
              <a:t>PRKDC</a:t>
            </a:r>
            <a:r>
              <a:rPr lang="en-US" dirty="0" smtClean="0"/>
              <a:t>  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Sheet2!$G$11:$G$17</c:f>
              <c:numCache>
                <c:formatCode>General</c:formatCode>
                <c:ptCount val="7"/>
                <c:pt idx="0">
                  <c:v>514901</c:v>
                </c:pt>
                <c:pt idx="1">
                  <c:v>779828</c:v>
                </c:pt>
                <c:pt idx="2">
                  <c:v>476204</c:v>
                </c:pt>
                <c:pt idx="3">
                  <c:v>501254</c:v>
                </c:pt>
                <c:pt idx="4">
                  <c:v>180866</c:v>
                </c:pt>
                <c:pt idx="5">
                  <c:v>180365</c:v>
                </c:pt>
                <c:pt idx="6">
                  <c:v>982895</c:v>
                </c:pt>
              </c:numCache>
            </c:numRef>
          </c:cat>
          <c:val>
            <c:numRef>
              <c:f>Sheet2!$H$11:$H$17</c:f>
              <c:numCache>
                <c:formatCode>General</c:formatCode>
                <c:ptCount val="7"/>
                <c:pt idx="0">
                  <c:v>1</c:v>
                </c:pt>
                <c:pt idx="1">
                  <c:v>1.5855231628308071</c:v>
                </c:pt>
                <c:pt idx="2">
                  <c:v>0.86550871675253538</c:v>
                </c:pt>
                <c:pt idx="3">
                  <c:v>1.1984972960090239</c:v>
                </c:pt>
                <c:pt idx="4">
                  <c:v>0.56259695331396076</c:v>
                </c:pt>
                <c:pt idx="5">
                  <c:v>0.79593208499894263</c:v>
                </c:pt>
                <c:pt idx="6">
                  <c:v>1.6525165129718904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575232"/>
        <c:axId val="112576768"/>
      </c:barChart>
      <c:catAx>
        <c:axId val="112575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12576768"/>
        <c:crosses val="autoZero"/>
        <c:auto val="1"/>
        <c:lblAlgn val="ctr"/>
        <c:lblOffset val="100"/>
        <c:noMultiLvlLbl val="0"/>
      </c:catAx>
      <c:valAx>
        <c:axId val="112576768"/>
        <c:scaling>
          <c:orientation val="minMax"/>
          <c:max val="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050" b="1"/>
                </a:pPr>
                <a:r>
                  <a:rPr lang="en-US" sz="1050" b="1" dirty="0" smtClean="0"/>
                  <a:t>Fold Increase</a:t>
                </a:r>
                <a:endParaRPr lang="en-US" sz="1050" b="1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2575232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327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253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03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9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5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24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64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95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92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56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06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17B7C-0857-47E6-98BF-2BD3F1AA276F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82F37-A96F-4FBF-B398-99B61FECF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09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359482"/>
              </p:ext>
            </p:extLst>
          </p:nvPr>
        </p:nvGraphicFramePr>
        <p:xfrm>
          <a:off x="584200" y="112395"/>
          <a:ext cx="3683000" cy="2785110"/>
        </p:xfrm>
        <a:graphic>
          <a:graphicData uri="http://schemas.openxmlformats.org/drawingml/2006/table">
            <a:tbl>
              <a:tblPr/>
              <a:tblGrid>
                <a:gridCol w="600593"/>
                <a:gridCol w="886589"/>
                <a:gridCol w="896123"/>
                <a:gridCol w="813501"/>
                <a:gridCol w="486194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 </a:t>
                      </a:r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Affymetrix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Signal Intensity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NL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Responder (n=3)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Trisomy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(n=4)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Fold Change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value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RECQL4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749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1288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1.72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11261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14617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1.30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0.21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POLB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7273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6940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WRN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2789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2832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1.02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PRKDC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12750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20901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1.64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UBE2V2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8711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18329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2.10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RAD54B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911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1359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1.49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RRM2B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4932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5644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1.14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TOP1MT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6264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11278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1.80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NEIL2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367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398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1.09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10653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30249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2.84</a:t>
                      </a:r>
                    </a:p>
                  </a:txBody>
                  <a:tcPr marL="25717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857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-4465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57750" y="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12" name="Char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444311"/>
              </p:ext>
            </p:extLst>
          </p:nvPr>
        </p:nvGraphicFramePr>
        <p:xfrm>
          <a:off x="4857750" y="-4465"/>
          <a:ext cx="4057650" cy="1754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363844"/>
              </p:ext>
            </p:extLst>
          </p:nvPr>
        </p:nvGraphicFramePr>
        <p:xfrm>
          <a:off x="4857750" y="2209800"/>
          <a:ext cx="428625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205065"/>
              </p:ext>
            </p:extLst>
          </p:nvPr>
        </p:nvGraphicFramePr>
        <p:xfrm>
          <a:off x="4857750" y="4495800"/>
          <a:ext cx="4133850" cy="18288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5410200" y="1752600"/>
            <a:ext cx="12992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10200" y="4114800"/>
            <a:ext cx="1447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484495" y="6324600"/>
            <a:ext cx="12992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858000" y="1752600"/>
            <a:ext cx="1828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010400" y="4114800"/>
            <a:ext cx="1828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934200" y="6324600"/>
            <a:ext cx="1828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46063" y="1734979"/>
            <a:ext cx="11833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Normal Responder</a:t>
            </a:r>
            <a:endParaRPr lang="en-US" sz="1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564173" y="6284119"/>
            <a:ext cx="11833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Normal Responder</a:t>
            </a:r>
            <a:endParaRPr lang="en-US" sz="1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486400" y="4097179"/>
            <a:ext cx="11833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Normal Responder</a:t>
            </a:r>
            <a:endParaRPr lang="en-US" sz="1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371558" y="1752600"/>
            <a:ext cx="705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Trisomy 8</a:t>
            </a:r>
            <a:endParaRPr lang="en-US" sz="1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7467600" y="4095750"/>
            <a:ext cx="705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Trisomy 8</a:t>
            </a:r>
            <a:endParaRPr lang="en-US" sz="1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523958" y="6284119"/>
            <a:ext cx="705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Trisomy 8</a:t>
            </a:r>
            <a:endParaRPr lang="en-US" sz="1000" b="1" dirty="0"/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0" y="6381690"/>
            <a:ext cx="271561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/>
              <a:t>Supplementary Figure </a:t>
            </a:r>
            <a:r>
              <a:rPr lang="en-US" sz="2000" b="1" dirty="0" smtClean="0"/>
              <a:t>5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86757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sential">
    <a:majorFont>
      <a:latin typeface="Arial Black"/>
      <a:ea typeface=""/>
      <a:cs typeface=""/>
      <a:font script="Jpan" typeface="ＭＳ Ｐゴシック"/>
      <a:font script="Hang" typeface="HY견고딕"/>
      <a:font script="Hans" typeface="微软雅黑"/>
      <a:font script="Hant" typeface="微軟正黑體"/>
      <a:font script="Arab" typeface="Tahoma"/>
      <a:font script="Hebr" typeface="Tahoma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104</Words>
  <Application>Microsoft Office PowerPoint</Application>
  <PresentationFormat>On-screen Show (4:3)</PresentationFormat>
  <Paragraphs>76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Jacoby, Meagan</dc:creator>
  <cp:lastModifiedBy>Windows User</cp:lastModifiedBy>
  <cp:revision>12</cp:revision>
  <cp:lastPrinted>2013-06-14T15:13:04Z</cp:lastPrinted>
  <dcterms:created xsi:type="dcterms:W3CDTF">2013-06-14T15:08:55Z</dcterms:created>
  <dcterms:modified xsi:type="dcterms:W3CDTF">2013-11-21T22:01:46Z</dcterms:modified>
</cp:coreProperties>
</file>