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39" d="100"/>
          <a:sy n="139" d="100"/>
        </p:scale>
        <p:origin x="-20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DBA8F-6BA0-B74E-8E47-60F6D2E32BBB}" type="datetimeFigureOut">
              <a:rPr lang="en-US" smtClean="0"/>
              <a:t>6/17/13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10B48-9E73-FC40-B289-8AD1FEC13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381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DBA8F-6BA0-B74E-8E47-60F6D2E32BBB}" type="datetimeFigureOut">
              <a:rPr lang="en-US" smtClean="0"/>
              <a:t>6/17/13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10B48-9E73-FC40-B289-8AD1FEC13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852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DBA8F-6BA0-B74E-8E47-60F6D2E32BBB}" type="datetimeFigureOut">
              <a:rPr lang="en-US" smtClean="0"/>
              <a:t>6/17/13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10B48-9E73-FC40-B289-8AD1FEC13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927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DBA8F-6BA0-B74E-8E47-60F6D2E32BBB}" type="datetimeFigureOut">
              <a:rPr lang="en-US" smtClean="0"/>
              <a:t>6/17/13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10B48-9E73-FC40-B289-8AD1FEC13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207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DBA8F-6BA0-B74E-8E47-60F6D2E32BBB}" type="datetimeFigureOut">
              <a:rPr lang="en-US" smtClean="0"/>
              <a:t>6/17/13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10B48-9E73-FC40-B289-8AD1FEC13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70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DBA8F-6BA0-B74E-8E47-60F6D2E32BBB}" type="datetimeFigureOut">
              <a:rPr lang="en-US" smtClean="0"/>
              <a:t>6/17/13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10B48-9E73-FC40-B289-8AD1FEC13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334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DBA8F-6BA0-B74E-8E47-60F6D2E32BBB}" type="datetimeFigureOut">
              <a:rPr lang="en-US" smtClean="0"/>
              <a:t>6/17/13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10B48-9E73-FC40-B289-8AD1FEC13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36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DBA8F-6BA0-B74E-8E47-60F6D2E32BBB}" type="datetimeFigureOut">
              <a:rPr lang="en-US" smtClean="0"/>
              <a:t>6/17/13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10B48-9E73-FC40-B289-8AD1FEC13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236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DBA8F-6BA0-B74E-8E47-60F6D2E32BBB}" type="datetimeFigureOut">
              <a:rPr lang="en-US" smtClean="0"/>
              <a:t>6/17/13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10B48-9E73-FC40-B289-8AD1FEC13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666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DBA8F-6BA0-B74E-8E47-60F6D2E32BBB}" type="datetimeFigureOut">
              <a:rPr lang="en-US" smtClean="0"/>
              <a:t>6/17/13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10B48-9E73-FC40-B289-8AD1FEC13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015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DBA8F-6BA0-B74E-8E47-60F6D2E32BBB}" type="datetimeFigureOut">
              <a:rPr lang="en-US" smtClean="0"/>
              <a:t>6/17/13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10B48-9E73-FC40-B289-8AD1FEC13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80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DBA8F-6BA0-B74E-8E47-60F6D2E32BBB}" type="datetimeFigureOut">
              <a:rPr lang="en-US" smtClean="0"/>
              <a:t>6/17/13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610B48-9E73-FC40-B289-8AD1FEC13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021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7541658"/>
              </p:ext>
            </p:extLst>
          </p:nvPr>
        </p:nvGraphicFramePr>
        <p:xfrm>
          <a:off x="1421358" y="1400969"/>
          <a:ext cx="7037525" cy="31919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893171"/>
                <a:gridCol w="1060048"/>
                <a:gridCol w="824186"/>
                <a:gridCol w="1213398"/>
                <a:gridCol w="1041635"/>
                <a:gridCol w="1005087"/>
              </a:tblGrid>
              <a:tr h="6881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err="1" smtClean="0">
                          <a:effectLst/>
                          <a:latin typeface="Arial Narrow"/>
                          <a:cs typeface="Arial Narrow"/>
                        </a:rPr>
                        <a:t>Refgene</a:t>
                      </a:r>
                      <a:r>
                        <a:rPr lang="en-US" sz="1600" u="none" strike="noStrike" dirty="0" smtClean="0">
                          <a:effectLst/>
                          <a:latin typeface="Arial Narrow"/>
                          <a:cs typeface="Arial Narrow"/>
                        </a:rPr>
                        <a:t> group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11367" marR="11367" marT="1136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600" u="none" strike="noStrike" dirty="0" err="1">
                          <a:effectLst/>
                          <a:latin typeface="Arial Narrow"/>
                          <a:cs typeface="Arial Narrow"/>
                        </a:rPr>
                        <a:t>Array</a:t>
                      </a:r>
                      <a:r>
                        <a:rPr lang="tr-TR" sz="1600" u="none" strike="noStrike" dirty="0">
                          <a:effectLst/>
                          <a:latin typeface="Arial Narrow"/>
                          <a:cs typeface="Arial Narrow"/>
                        </a:rPr>
                        <a:t> </a:t>
                      </a:r>
                      <a:endParaRPr lang="tr-TR" sz="1600" u="none" strike="noStrike" dirty="0" smtClean="0">
                        <a:effectLst/>
                        <a:latin typeface="Arial Narrow"/>
                        <a:cs typeface="Arial Narrow"/>
                      </a:endParaRPr>
                    </a:p>
                    <a:p>
                      <a:pPr algn="ctr" fontAlgn="b"/>
                      <a:r>
                        <a:rPr lang="tr-TR" sz="1600" u="none" strike="noStrike" dirty="0" smtClean="0">
                          <a:effectLst/>
                          <a:latin typeface="Arial Narrow"/>
                          <a:cs typeface="Arial Narrow"/>
                        </a:rPr>
                        <a:t>1,135,549</a:t>
                      </a:r>
                      <a:endParaRPr lang="tr-TR" sz="1600" b="1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11367" marR="11367" marT="1136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Arial Narrow"/>
                          <a:cs typeface="Arial Narrow"/>
                        </a:rPr>
                        <a:t>DMR </a:t>
                      </a:r>
                    </a:p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Arial Narrow"/>
                          <a:cs typeface="Arial Narrow"/>
                        </a:rPr>
                        <a:t>n=4,751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11367" marR="11367" marT="1136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a-DK" sz="1600" u="none" strike="noStrike" dirty="0" err="1">
                          <a:effectLst/>
                          <a:latin typeface="Arial Narrow"/>
                          <a:cs typeface="Arial Narrow"/>
                        </a:rPr>
                        <a:t>Hyper</a:t>
                      </a:r>
                      <a:r>
                        <a:rPr lang="da-DK" sz="1600" u="none" strike="noStrike" dirty="0">
                          <a:effectLst/>
                          <a:latin typeface="Arial Narrow"/>
                          <a:cs typeface="Arial Narrow"/>
                        </a:rPr>
                        <a:t> </a:t>
                      </a:r>
                      <a:endParaRPr lang="da-DK" sz="1600" u="none" strike="noStrike" dirty="0" smtClean="0">
                        <a:effectLst/>
                        <a:latin typeface="Arial Narrow"/>
                        <a:cs typeface="Arial Narrow"/>
                      </a:endParaRPr>
                    </a:p>
                    <a:p>
                      <a:pPr algn="ctr" fontAlgn="b"/>
                      <a:r>
                        <a:rPr lang="da-DK" sz="1600" u="none" strike="noStrike" dirty="0" smtClean="0">
                          <a:effectLst/>
                          <a:latin typeface="Arial Narrow"/>
                          <a:cs typeface="Arial Narrow"/>
                        </a:rPr>
                        <a:t>1,373</a:t>
                      </a:r>
                    </a:p>
                    <a:p>
                      <a:pPr algn="ctr" fontAlgn="b"/>
                      <a:r>
                        <a:rPr lang="da-DK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 Narrow"/>
                          <a:cs typeface="Arial Narrow"/>
                        </a:rPr>
                        <a:t>(2</a:t>
                      </a:r>
                      <a:r>
                        <a:rPr lang="da-DK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 Narrow"/>
                          <a:cs typeface="Arial Narrow"/>
                        </a:rPr>
                        <a:t>8.9%)</a:t>
                      </a:r>
                      <a:endParaRPr lang="da-DK" sz="1600" b="1" i="0" u="none" strike="noStrike" dirty="0">
                        <a:solidFill>
                          <a:schemeClr val="bg1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11367" marR="11367" marT="1136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Arial Narrow"/>
                          <a:cs typeface="Arial Narrow"/>
                        </a:rPr>
                        <a:t>Hypo </a:t>
                      </a:r>
                      <a:endParaRPr lang="en-US" sz="1600" u="none" strike="noStrike" dirty="0" smtClean="0">
                        <a:effectLst/>
                        <a:latin typeface="Arial Narrow"/>
                        <a:cs typeface="Arial Narrow"/>
                      </a:endParaRPr>
                    </a:p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  <a:latin typeface="Arial Narrow"/>
                          <a:cs typeface="Arial Narrow"/>
                        </a:rPr>
                        <a:t>3,199</a:t>
                      </a:r>
                    </a:p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a-DK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 Narrow"/>
                          <a:cs typeface="Arial Narrow"/>
                        </a:rPr>
                        <a:t>(67</a:t>
                      </a:r>
                      <a:r>
                        <a:rPr lang="da-DK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 Narrow"/>
                          <a:cs typeface="Arial Narrow"/>
                        </a:rPr>
                        <a:t>.3%)</a:t>
                      </a:r>
                    </a:p>
                  </a:txBody>
                  <a:tcPr marL="11367" marR="11367" marT="1136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Arial Narrow"/>
                          <a:cs typeface="Arial Narrow"/>
                        </a:rPr>
                        <a:t>Fold enrichment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11367" marR="11367" marT="11367" marB="0" anchor="ctr"/>
                </a:tc>
              </a:tr>
              <a:tr h="31486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400" b="1" u="none" strike="noStrike" cap="all" dirty="0">
                          <a:effectLst/>
                          <a:latin typeface="Arial Narrow"/>
                          <a:cs typeface="Arial Narrow"/>
                        </a:rPr>
                        <a:t>CGI-Promoter</a:t>
                      </a:r>
                      <a:endParaRPr lang="en-US" sz="1400" b="1" i="0" u="none" strike="noStrike" cap="all" dirty="0">
                        <a:solidFill>
                          <a:schemeClr val="tx1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11367" marR="11367" marT="11367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400" u="none" strike="noStrike" dirty="0" smtClean="0">
                          <a:effectLst/>
                          <a:latin typeface="Arial Narrow"/>
                          <a:cs typeface="Arial Narrow"/>
                        </a:rPr>
                        <a:t>66,059 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11367" marR="11367" marT="11367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400" u="none" strike="noStrike" dirty="0" smtClean="0">
                          <a:effectLst/>
                          <a:latin typeface="Arial Narrow"/>
                          <a:cs typeface="Arial Narrow"/>
                        </a:rPr>
                        <a:t>31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11367" marR="11367" marT="11367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400" u="none" strike="noStrike" dirty="0" smtClean="0">
                          <a:effectLst/>
                          <a:latin typeface="Arial Narrow"/>
                          <a:cs typeface="Arial Narrow"/>
                        </a:rPr>
                        <a:t>8 (25%)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11367" marR="11367" marT="11367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400" u="none" strike="noStrike" dirty="0" smtClean="0">
                          <a:effectLst/>
                          <a:latin typeface="Arial Narrow"/>
                          <a:cs typeface="Arial Narrow"/>
                        </a:rPr>
                        <a:t>23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11367" marR="11367" marT="11367" marB="0"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u="none" strike="noStrike" dirty="0" smtClean="0">
                          <a:effectLst/>
                          <a:latin typeface="Arial Narrow"/>
                          <a:cs typeface="Arial Narrow"/>
                        </a:rPr>
                        <a:t>0.11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11367" marR="11367" marT="11367" marB="0" anchor="ctr">
                    <a:solidFill>
                      <a:srgbClr val="FFFFFF"/>
                    </a:solidFill>
                  </a:tcPr>
                </a:tc>
              </a:tr>
              <a:tr h="281087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400" b="1" u="none" strike="noStrike" cap="all" dirty="0">
                          <a:effectLst/>
                          <a:latin typeface="Arial Narrow"/>
                          <a:cs typeface="Arial Narrow"/>
                        </a:rPr>
                        <a:t>Non CGI promoter</a:t>
                      </a:r>
                      <a:endParaRPr lang="en-US" sz="1400" b="1" i="0" u="none" strike="noStrike" cap="all" dirty="0">
                        <a:solidFill>
                          <a:schemeClr val="tx1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11367" marR="11367" marT="11367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400" u="none" strike="noStrike" dirty="0" smtClean="0">
                          <a:effectLst/>
                          <a:latin typeface="Arial Narrow"/>
                          <a:cs typeface="Arial Narrow"/>
                        </a:rPr>
                        <a:t>55,693 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11367" marR="11367" marT="11367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400" u="none" strike="noStrike" dirty="0" smtClean="0">
                          <a:effectLst/>
                          <a:latin typeface="Arial Narrow"/>
                          <a:cs typeface="Arial Narrow"/>
                        </a:rPr>
                        <a:t>169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11367" marR="11367" marT="11367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400" u="none" strike="noStrike" dirty="0" smtClean="0">
                          <a:effectLst/>
                          <a:latin typeface="Arial Narrow"/>
                          <a:cs typeface="Arial Narrow"/>
                        </a:rPr>
                        <a:t>35 (20%)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11367" marR="11367" marT="11367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400" u="none" strike="noStrike" dirty="0" smtClean="0">
                          <a:effectLst/>
                          <a:latin typeface="Arial Narrow"/>
                          <a:cs typeface="Arial Narrow"/>
                        </a:rPr>
                        <a:t>134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11367" marR="11367" marT="11367" marB="0"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u="none" strike="noStrike" dirty="0" smtClean="0">
                          <a:effectLst/>
                          <a:latin typeface="Arial Narrow"/>
                          <a:cs typeface="Arial Narrow"/>
                        </a:rPr>
                        <a:t>0.72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11367" marR="11367" marT="11367" marB="0" anchor="ctr">
                    <a:solidFill>
                      <a:srgbClr val="FFFFFF"/>
                    </a:solidFill>
                  </a:tcPr>
                </a:tc>
              </a:tr>
              <a:tr h="322729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400" b="1" u="none" strike="noStrike" cap="all" dirty="0">
                          <a:effectLst/>
                          <a:latin typeface="Arial Narrow"/>
                          <a:cs typeface="Arial Narrow"/>
                        </a:rPr>
                        <a:t>3’ gene body</a:t>
                      </a:r>
                      <a:endParaRPr lang="en-US" sz="1400" b="1" i="0" u="none" strike="noStrike" cap="all" dirty="0">
                        <a:solidFill>
                          <a:schemeClr val="tx1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11367" marR="11367" marT="11367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400" u="none" strike="noStrike" dirty="0" smtClean="0">
                          <a:effectLst/>
                          <a:latin typeface="Arial Narrow"/>
                          <a:cs typeface="Arial Narrow"/>
                        </a:rPr>
                        <a:t>303,150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11367" marR="11367" marT="11367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400" u="none" strike="noStrike" dirty="0" smtClean="0">
                          <a:effectLst/>
                          <a:latin typeface="Arial Narrow"/>
                          <a:cs typeface="Arial Narrow"/>
                        </a:rPr>
                        <a:t>1,335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11367" marR="11367" marT="11367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400" u="none" strike="noStrike" dirty="0" smtClean="0">
                          <a:effectLst/>
                          <a:latin typeface="Arial Narrow"/>
                          <a:cs typeface="Arial Narrow"/>
                        </a:rPr>
                        <a:t>539 (40%)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11367" marR="11367" marT="11367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400" u="none" strike="noStrike" dirty="0" smtClean="0">
                          <a:effectLst/>
                          <a:latin typeface="Arial Narrow"/>
                          <a:cs typeface="Arial Narrow"/>
                        </a:rPr>
                        <a:t>796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11367" marR="11367" marT="11367" marB="0"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u="none" strike="noStrike" dirty="0" smtClean="0">
                          <a:effectLst/>
                          <a:latin typeface="Arial Narrow"/>
                          <a:cs typeface="Arial Narrow"/>
                        </a:rPr>
                        <a:t>1.05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11367" marR="11367" marT="11367" marB="0" anchor="ctr">
                    <a:solidFill>
                      <a:srgbClr val="FFFFFF"/>
                    </a:solidFill>
                  </a:tcPr>
                </a:tc>
              </a:tr>
              <a:tr h="291497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400" b="1" u="none" strike="noStrike" cap="all" dirty="0" smtClean="0">
                          <a:effectLst/>
                          <a:latin typeface="Arial Narrow"/>
                          <a:cs typeface="Arial Narrow"/>
                        </a:rPr>
                        <a:t>Gene body</a:t>
                      </a:r>
                      <a:endParaRPr lang="en-US" sz="1400" b="1" i="0" u="none" strike="noStrike" cap="all" dirty="0">
                        <a:solidFill>
                          <a:schemeClr val="tx1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11367" marR="11367" marT="11367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400" u="none" strike="noStrike" dirty="0" smtClean="0">
                          <a:effectLst/>
                          <a:latin typeface="Arial Narrow"/>
                          <a:cs typeface="Arial Narrow"/>
                        </a:rPr>
                        <a:t>1040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11367" marR="11367" marT="11367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400" u="none" strike="noStrike" dirty="0" smtClean="0">
                          <a:effectLst/>
                          <a:latin typeface="Arial Narrow"/>
                          <a:cs typeface="Arial Narrow"/>
                        </a:rPr>
                        <a:t>4 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11367" marR="11367" marT="11367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/>
                          <a:cs typeface="Arial Narrow"/>
                        </a:rPr>
                        <a:t>1 (25%)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11367" marR="11367" marT="11367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/>
                          <a:cs typeface="Arial Narrow"/>
                        </a:rPr>
                        <a:t>3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11367" marR="11367" marT="11367" marB="0"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Narrow"/>
                          <a:cs typeface="Arial Narrow"/>
                        </a:rPr>
                        <a:t>1.0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11367" marR="11367" marT="11367" marB="0" anchor="ctr">
                    <a:solidFill>
                      <a:srgbClr val="FFFFFF"/>
                    </a:solidFill>
                  </a:tcPr>
                </a:tc>
              </a:tr>
              <a:tr h="312320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400" b="1" u="none" strike="noStrike" cap="all" dirty="0">
                          <a:effectLst/>
                          <a:latin typeface="Arial Narrow"/>
                          <a:cs typeface="Arial Narrow"/>
                        </a:rPr>
                        <a:t>5’ gene body</a:t>
                      </a:r>
                      <a:endParaRPr lang="en-US" sz="1400" b="1" i="0" u="none" strike="noStrike" cap="all" dirty="0">
                        <a:solidFill>
                          <a:schemeClr val="tx1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11367" marR="11367" marT="11367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400" u="none" strike="noStrike" dirty="0" smtClean="0">
                          <a:effectLst/>
                          <a:latin typeface="Arial Narrow"/>
                          <a:cs typeface="Arial Narrow"/>
                        </a:rPr>
                        <a:t>174,306 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11367" marR="11367" marT="11367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400" u="none" strike="noStrike" dirty="0" smtClean="0">
                          <a:effectLst/>
                          <a:latin typeface="Arial Narrow"/>
                          <a:cs typeface="Arial Narrow"/>
                        </a:rPr>
                        <a:t>758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11367" marR="11367" marT="11367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400" u="none" strike="noStrike" dirty="0" smtClean="0">
                          <a:effectLst/>
                          <a:latin typeface="Arial Narrow"/>
                          <a:cs typeface="Arial Narrow"/>
                        </a:rPr>
                        <a:t>242 (31%)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11367" marR="11367" marT="11367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400" u="none" strike="noStrike" dirty="0" smtClean="0">
                          <a:effectLst/>
                          <a:latin typeface="Arial Narrow"/>
                          <a:cs typeface="Arial Narrow"/>
                        </a:rPr>
                        <a:t>516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11367" marR="11367" marT="11367" marB="0"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u="none" strike="noStrike" dirty="0" smtClean="0">
                          <a:effectLst/>
                          <a:latin typeface="Arial Narrow"/>
                          <a:cs typeface="Arial Narrow"/>
                        </a:rPr>
                        <a:t>1.27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11367" marR="11367" marT="11367" marB="0" anchor="ctr">
                    <a:solidFill>
                      <a:srgbClr val="FFFFFF"/>
                    </a:solidFill>
                  </a:tcPr>
                </a:tc>
              </a:tr>
              <a:tr h="301908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400" b="1" u="none" strike="noStrike" cap="all" dirty="0" err="1">
                          <a:effectLst/>
                          <a:latin typeface="Arial Narrow"/>
                          <a:cs typeface="Arial Narrow"/>
                        </a:rPr>
                        <a:t>Intergenic</a:t>
                      </a:r>
                      <a:endParaRPr lang="en-US" sz="1400" b="1" i="0" u="none" strike="noStrike" cap="all" dirty="0">
                        <a:solidFill>
                          <a:schemeClr val="tx1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11367" marR="11367" marT="11367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400" u="none" strike="noStrike" dirty="0" smtClean="0">
                          <a:effectLst/>
                          <a:latin typeface="Arial Narrow"/>
                          <a:cs typeface="Arial Narrow"/>
                        </a:rPr>
                        <a:t>286,802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11367" marR="11367" marT="11367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400" u="none" strike="noStrike" dirty="0" smtClean="0">
                          <a:effectLst/>
                          <a:latin typeface="Arial Narrow"/>
                          <a:cs typeface="Arial Narrow"/>
                        </a:rPr>
                        <a:t>1,445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11367" marR="11367" marT="11367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400" u="none" strike="noStrike" dirty="0" smtClean="0">
                          <a:effectLst/>
                          <a:latin typeface="Arial Narrow"/>
                          <a:cs typeface="Arial Narrow"/>
                        </a:rPr>
                        <a:t>307 (21%)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11367" marR="11367" marT="11367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400" u="none" strike="noStrike" dirty="0" smtClean="0">
                          <a:effectLst/>
                          <a:latin typeface="Arial Narrow"/>
                          <a:cs typeface="Arial Narrow"/>
                        </a:rPr>
                        <a:t>1,138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11367" marR="11367" marT="11367" marB="0"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u="none" strike="noStrike" dirty="0" smtClean="0">
                          <a:effectLst/>
                          <a:latin typeface="Arial Narrow"/>
                          <a:cs typeface="Arial Narrow"/>
                        </a:rPr>
                        <a:t>1.2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11367" marR="11367" marT="11367" marB="0" anchor="ctr">
                    <a:solidFill>
                      <a:srgbClr val="FFFFFF"/>
                    </a:solidFill>
                  </a:tcPr>
                </a:tc>
              </a:tr>
              <a:tr h="33099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400" b="1" u="none" strike="noStrike" cap="all" dirty="0" err="1" smtClean="0">
                          <a:effectLst/>
                          <a:latin typeface="Arial Narrow"/>
                          <a:cs typeface="Arial Narrow"/>
                        </a:rPr>
                        <a:t>Intergenic</a:t>
                      </a:r>
                      <a:r>
                        <a:rPr lang="en-US" sz="1400" b="1" u="none" strike="noStrike" cap="all" dirty="0">
                          <a:effectLst/>
                          <a:latin typeface="Arial Narrow"/>
                          <a:cs typeface="Arial Narrow"/>
                        </a:rPr>
                        <a:t>/rep </a:t>
                      </a:r>
                      <a:r>
                        <a:rPr lang="en-US" sz="1400" b="1" u="none" strike="noStrike" cap="all" dirty="0" err="1">
                          <a:effectLst/>
                          <a:latin typeface="Arial Narrow"/>
                          <a:cs typeface="Arial Narrow"/>
                        </a:rPr>
                        <a:t>seq</a:t>
                      </a:r>
                      <a:r>
                        <a:rPr lang="en-US" sz="1400" b="1" u="none" strike="noStrike" cap="all" dirty="0">
                          <a:effectLst/>
                          <a:latin typeface="Arial Narrow"/>
                          <a:cs typeface="Arial Narrow"/>
                        </a:rPr>
                        <a:t> </a:t>
                      </a:r>
                      <a:endParaRPr lang="en-US" sz="1400" b="1" i="0" u="none" strike="noStrike" cap="all" dirty="0">
                        <a:solidFill>
                          <a:schemeClr val="tx1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11367" marR="11367" marT="11367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400" u="none" strike="noStrike" dirty="0" smtClean="0">
                          <a:effectLst/>
                          <a:latin typeface="Arial Narrow"/>
                          <a:cs typeface="Arial Narrow"/>
                        </a:rPr>
                        <a:t>53,363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11367" marR="11367" marT="11367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400" u="none" strike="noStrike" dirty="0" smtClean="0">
                          <a:effectLst/>
                          <a:latin typeface="Arial Narrow"/>
                          <a:cs typeface="Arial Narrow"/>
                        </a:rPr>
                        <a:t>192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11367" marR="11367" marT="11367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400" u="none" strike="noStrike" dirty="0" smtClean="0">
                          <a:effectLst/>
                          <a:latin typeface="Arial Narrow"/>
                          <a:cs typeface="Arial Narrow"/>
                        </a:rPr>
                        <a:t>44 (23%)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11367" marR="11367" marT="11367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400" u="none" strike="noStrike" dirty="0">
                          <a:effectLst/>
                          <a:latin typeface="Arial Narrow"/>
                          <a:cs typeface="Arial Narrow"/>
                        </a:rPr>
                        <a:t>148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11367" marR="11367" marT="11367" marB="0"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u="none" strike="noStrike" dirty="0" smtClean="0">
                          <a:effectLst/>
                          <a:latin typeface="Arial Narrow"/>
                          <a:cs typeface="Arial Narrow"/>
                        </a:rPr>
                        <a:t>0.85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11367" marR="11367" marT="11367" marB="0" anchor="ctr">
                    <a:solidFill>
                      <a:srgbClr val="FFFFFF"/>
                    </a:solidFill>
                  </a:tcPr>
                </a:tc>
              </a:tr>
              <a:tr h="293642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400" b="1" u="none" strike="noStrike" cap="all" dirty="0" err="1">
                          <a:effectLst/>
                          <a:latin typeface="Arial Narrow"/>
                          <a:cs typeface="Arial Narrow"/>
                        </a:rPr>
                        <a:t>Intergenic</a:t>
                      </a:r>
                      <a:r>
                        <a:rPr lang="en-US" sz="1400" b="1" u="none" strike="noStrike" cap="all" dirty="0">
                          <a:effectLst/>
                          <a:latin typeface="Arial Narrow"/>
                          <a:cs typeface="Arial Narrow"/>
                        </a:rPr>
                        <a:t>/</a:t>
                      </a:r>
                      <a:r>
                        <a:rPr lang="en-US" sz="1400" b="1" u="none" strike="noStrike" cap="all" dirty="0" err="1" smtClean="0">
                          <a:effectLst/>
                          <a:latin typeface="Arial Narrow"/>
                          <a:cs typeface="Arial Narrow"/>
                        </a:rPr>
                        <a:t>Alu</a:t>
                      </a:r>
                      <a:r>
                        <a:rPr lang="en-US" sz="1400" b="1" u="none" strike="noStrike" cap="all" dirty="0" smtClean="0">
                          <a:effectLst/>
                          <a:latin typeface="Arial Narrow"/>
                          <a:cs typeface="Arial Narrow"/>
                        </a:rPr>
                        <a:t>,</a:t>
                      </a:r>
                      <a:r>
                        <a:rPr lang="en-US" sz="1400" b="1" u="none" strike="noStrike" cap="all" baseline="0" dirty="0" smtClean="0">
                          <a:effectLst/>
                          <a:latin typeface="Arial Narrow"/>
                          <a:cs typeface="Arial Narrow"/>
                        </a:rPr>
                        <a:t> </a:t>
                      </a:r>
                      <a:r>
                        <a:rPr lang="en-US" sz="1400" b="1" u="none" strike="noStrike" cap="all" dirty="0" smtClean="0">
                          <a:effectLst/>
                          <a:latin typeface="Arial Narrow"/>
                          <a:cs typeface="Arial Narrow"/>
                        </a:rPr>
                        <a:t>L1</a:t>
                      </a:r>
                      <a:endParaRPr lang="en-US" sz="1400" b="1" i="0" u="none" strike="noStrike" cap="all" dirty="0">
                        <a:solidFill>
                          <a:schemeClr val="tx1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11367" marR="11367" marT="11367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400" u="none" strike="noStrike" dirty="0" smtClean="0">
                          <a:effectLst/>
                          <a:latin typeface="Arial Narrow"/>
                          <a:cs typeface="Arial Narrow"/>
                        </a:rPr>
                        <a:t>107,603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11367" marR="11367" marT="11367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400" u="none" strike="noStrike" dirty="0" smtClean="0">
                          <a:effectLst/>
                          <a:latin typeface="Arial Narrow"/>
                          <a:cs typeface="Arial Narrow"/>
                        </a:rPr>
                        <a:t>208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11367" marR="11367" marT="11367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400" u="none" strike="noStrike" dirty="0" smtClean="0">
                          <a:effectLst/>
                          <a:latin typeface="Arial Narrow"/>
                          <a:cs typeface="Arial Narrow"/>
                        </a:rPr>
                        <a:t>48 (23%)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11367" marR="11367" marT="11367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sz="1400" u="none" strike="noStrike" dirty="0">
                          <a:effectLst/>
                          <a:latin typeface="Arial Narrow"/>
                          <a:cs typeface="Arial Narrow"/>
                        </a:rPr>
                        <a:t>160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11367" marR="11367" marT="11367" marB="0"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en-US" sz="1400" u="none" strike="noStrike" dirty="0" smtClean="0">
                          <a:effectLst/>
                          <a:latin typeface="Arial Narrow"/>
                          <a:cs typeface="Arial Narrow"/>
                        </a:rPr>
                        <a:t>0.42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11367" marR="11367" marT="11367" marB="0" anchor="ctr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005773" y="6488668"/>
            <a:ext cx="2252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Supplemental figure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11903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123</Words>
  <Application>Microsoft Macintosh PowerPoint</Application>
  <PresentationFormat>On-screen Show (4:3)</PresentationFormat>
  <Paragraphs>61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Albert Einstein College of Medicine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Katalin Susztak</dc:creator>
  <cp:lastModifiedBy>Katalin Susztak</cp:lastModifiedBy>
  <cp:revision>1</cp:revision>
  <dcterms:created xsi:type="dcterms:W3CDTF">2013-06-17T20:25:51Z</dcterms:created>
  <dcterms:modified xsi:type="dcterms:W3CDTF">2013-06-17T20:26:14Z</dcterms:modified>
</cp:coreProperties>
</file>