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8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2011_04&#54617;&#44592;\ADHFE1%20_%20re-draft\Raw%20data\counting\20131121_CCD%20and%20DLD-1%20counting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E:\2011_04&#54617;&#44592;\ADHFE1%20_%20re-draft\Raw%20data\MTT\20131101_MTT_02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Non-target siRNA</c:v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square"/>
            <c:size val="7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('CCD18Co (2)'!$P$3,'CCD18Co (2)'!$P$9,'CCD18Co (2)'!$P$15,'CCD18Co (2)'!$P$21,'CCD18Co (2)'!$P$27)</c:f>
                <c:numCache>
                  <c:formatCode>General</c:formatCode>
                  <c:ptCount val="5"/>
                  <c:pt idx="0">
                    <c:v>0.18257418583505536</c:v>
                  </c:pt>
                  <c:pt idx="1">
                    <c:v>0.11180339887498948</c:v>
                  </c:pt>
                  <c:pt idx="2">
                    <c:v>0.76376261582597327</c:v>
                  </c:pt>
                  <c:pt idx="3">
                    <c:v>0.70710678118654757</c:v>
                  </c:pt>
                  <c:pt idx="4">
                    <c:v>1.4142135623730951</c:v>
                  </c:pt>
                </c:numCache>
              </c:numRef>
            </c:plus>
            <c:minus>
              <c:numRef>
                <c:f>('CCD18Co (2)'!$P$3,'CCD18Co (2)'!$P$9,'CCD18Co (2)'!$P$15,'CCD18Co (2)'!$P$21,'CCD18Co (2)'!$P$27)</c:f>
                <c:numCache>
                  <c:formatCode>General</c:formatCode>
                  <c:ptCount val="5"/>
                  <c:pt idx="0">
                    <c:v>0.18257418583505536</c:v>
                  </c:pt>
                  <c:pt idx="1">
                    <c:v>0.11180339887498948</c:v>
                  </c:pt>
                  <c:pt idx="2">
                    <c:v>0.76376261582597327</c:v>
                  </c:pt>
                  <c:pt idx="3">
                    <c:v>0.70710678118654757</c:v>
                  </c:pt>
                  <c:pt idx="4">
                    <c:v>1.4142135623730951</c:v>
                  </c:pt>
                </c:numCache>
              </c:numRef>
            </c:minus>
          </c:errBars>
          <c:cat>
            <c:numRef>
              <c:f>('DLD-1 (2)'!$B$2,'DLD-1 (2)'!$B$8,'DLD-1 (2)'!$B$14,'DLD-1 (2)'!$B$20,'DLD-1 (2)'!$B$26)</c:f>
              <c:numCache>
                <c:formatCode>General</c:formatCode>
                <c:ptCount val="5"/>
                <c:pt idx="0">
                  <c:v>0</c:v>
                </c:pt>
                <c:pt idx="1">
                  <c:v>24</c:v>
                </c:pt>
                <c:pt idx="2">
                  <c:v>48</c:v>
                </c:pt>
                <c:pt idx="3">
                  <c:v>60</c:v>
                </c:pt>
                <c:pt idx="4">
                  <c:v>72</c:v>
                </c:pt>
              </c:numCache>
            </c:numRef>
          </c:cat>
          <c:val>
            <c:numRef>
              <c:f>('CCD18Co (2)'!$M$3,'CCD18Co (2)'!$M$9,'CCD18Co (2)'!$M$15,'CCD18Co (2)'!$M$21,'CCD18Co (2)'!$M$27)</c:f>
              <c:numCache>
                <c:formatCode>General</c:formatCode>
                <c:ptCount val="5"/>
                <c:pt idx="0">
                  <c:v>2.5</c:v>
                </c:pt>
                <c:pt idx="1">
                  <c:v>2.875</c:v>
                </c:pt>
                <c:pt idx="2">
                  <c:v>5.25</c:v>
                </c:pt>
                <c:pt idx="3">
                  <c:v>8</c:v>
                </c:pt>
                <c:pt idx="4">
                  <c:v>16</c:v>
                </c:pt>
              </c:numCache>
            </c:numRef>
          </c:val>
          <c:smooth val="0"/>
        </c:ser>
        <c:ser>
          <c:idx val="1"/>
          <c:order val="1"/>
          <c:tx>
            <c:v>Non-target siRNA, 100mM EtOH</c:v>
          </c:tx>
          <c:spPr>
            <a:ln>
              <a:solidFill>
                <a:schemeClr val="tx1"/>
              </a:solidFill>
              <a:prstDash val="lgDash"/>
            </a:ln>
          </c:spPr>
          <c:marker>
            <c:symbol val="triangle"/>
            <c:size val="7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('CCD18Co (2)'!$P$4,'CCD18Co (2)'!$P$10,'CCD18Co (2)'!$P$16,'CCD18Co (2)'!$P$22,'CCD18Co (2)'!$P$28)</c:f>
                <c:numCache>
                  <c:formatCode>General</c:formatCode>
                  <c:ptCount val="5"/>
                  <c:pt idx="0">
                    <c:v>0.21408720964441882</c:v>
                  </c:pt>
                  <c:pt idx="1">
                    <c:v>0.5163977794943222</c:v>
                  </c:pt>
                  <c:pt idx="2">
                    <c:v>0.31622776601683794</c:v>
                  </c:pt>
                  <c:pt idx="3">
                    <c:v>1.0954451150103321</c:v>
                  </c:pt>
                  <c:pt idx="4">
                    <c:v>1.6431676725154982</c:v>
                  </c:pt>
                </c:numCache>
              </c:numRef>
            </c:plus>
            <c:minus>
              <c:numRef>
                <c:f>('CCD18Co (2)'!$P$4,'CCD18Co (2)'!$P$10,'CCD18Co (2)'!$P$16,'CCD18Co (2)'!$P$22,'CCD18Co (2)'!$P$28)</c:f>
                <c:numCache>
                  <c:formatCode>General</c:formatCode>
                  <c:ptCount val="5"/>
                  <c:pt idx="0">
                    <c:v>0.21408720964441882</c:v>
                  </c:pt>
                  <c:pt idx="1">
                    <c:v>0.5163977794943222</c:v>
                  </c:pt>
                  <c:pt idx="2">
                    <c:v>0.31622776601683794</c:v>
                  </c:pt>
                  <c:pt idx="3">
                    <c:v>1.0954451150103321</c:v>
                  </c:pt>
                  <c:pt idx="4">
                    <c:v>1.6431676725154982</c:v>
                  </c:pt>
                </c:numCache>
              </c:numRef>
            </c:minus>
          </c:errBars>
          <c:val>
            <c:numRef>
              <c:f>('CCD18Co (2)'!$M$4,'CCD18Co (2)'!$M$10,'CCD18Co (2)'!$M$16,'CCD18Co (2)'!$M$22,'CCD18Co (2)'!$M$28)</c:f>
              <c:numCache>
                <c:formatCode>General</c:formatCode>
                <c:ptCount val="5"/>
                <c:pt idx="0">
                  <c:v>2.375</c:v>
                </c:pt>
                <c:pt idx="1">
                  <c:v>3</c:v>
                </c:pt>
                <c:pt idx="2">
                  <c:v>4.5</c:v>
                </c:pt>
                <c:pt idx="3">
                  <c:v>6</c:v>
                </c:pt>
                <c:pt idx="4">
                  <c:v>9</c:v>
                </c:pt>
              </c:numCache>
            </c:numRef>
          </c:val>
          <c:smooth val="0"/>
        </c:ser>
        <c:ser>
          <c:idx val="2"/>
          <c:order val="2"/>
          <c:tx>
            <c:v>ADHFE1 siRNA</c:v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star"/>
            <c:size val="7"/>
            <c:spPr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('CCD18Co (2)'!$P$5,'CCD18Co (2)'!$P$11,'CCD18Co (2)'!$P$17,'CCD18Co (2)'!$P$23,'CCD18Co (2)'!$P$29)</c:f>
                <c:numCache>
                  <c:formatCode>General</c:formatCode>
                  <c:ptCount val="5"/>
                  <c:pt idx="0">
                    <c:v>0.18257418583505536</c:v>
                  </c:pt>
                  <c:pt idx="1">
                    <c:v>0.46097722286464432</c:v>
                  </c:pt>
                  <c:pt idx="2">
                    <c:v>0.28867513459481287</c:v>
                  </c:pt>
                  <c:pt idx="3">
                    <c:v>0.42817441928883765</c:v>
                  </c:pt>
                  <c:pt idx="4">
                    <c:v>0.64226162893325645</c:v>
                  </c:pt>
                </c:numCache>
              </c:numRef>
            </c:plus>
            <c:minus>
              <c:numRef>
                <c:f>('CCD18Co (2)'!$P$5,'CCD18Co (2)'!$P$11,'CCD18Co (2)'!$P$17,'CCD18Co (2)'!$P$23,'CCD18Co (2)'!$P$29)</c:f>
                <c:numCache>
                  <c:formatCode>General</c:formatCode>
                  <c:ptCount val="5"/>
                  <c:pt idx="0">
                    <c:v>0.18257418583505536</c:v>
                  </c:pt>
                  <c:pt idx="1">
                    <c:v>0.46097722286464432</c:v>
                  </c:pt>
                  <c:pt idx="2">
                    <c:v>0.28867513459481287</c:v>
                  </c:pt>
                  <c:pt idx="3">
                    <c:v>0.42817441928883765</c:v>
                  </c:pt>
                  <c:pt idx="4">
                    <c:v>0.64226162893325645</c:v>
                  </c:pt>
                </c:numCache>
              </c:numRef>
            </c:minus>
          </c:errBars>
          <c:val>
            <c:numRef>
              <c:f>('CCD18Co (2)'!$M$5,'CCD18Co (2)'!$M$11,'CCD18Co (2)'!$M$17,'CCD18Co (2)'!$M$23,'CCD18Co (2)'!$M$29)</c:f>
              <c:numCache>
                <c:formatCode>General</c:formatCode>
                <c:ptCount val="5"/>
                <c:pt idx="0">
                  <c:v>2.5</c:v>
                </c:pt>
                <c:pt idx="1">
                  <c:v>2.875</c:v>
                </c:pt>
                <c:pt idx="2">
                  <c:v>3.75</c:v>
                </c:pt>
                <c:pt idx="3">
                  <c:v>5.25</c:v>
                </c:pt>
                <c:pt idx="4">
                  <c:v>7.875</c:v>
                </c:pt>
              </c:numCache>
            </c:numRef>
          </c:val>
          <c:smooth val="0"/>
        </c:ser>
        <c:ser>
          <c:idx val="3"/>
          <c:order val="3"/>
          <c:tx>
            <c:v>ADHFE1 siRNA, 100mM EtOH</c:v>
          </c:tx>
          <c:spPr>
            <a:ln>
              <a:solidFill>
                <a:schemeClr val="tx1"/>
              </a:solidFill>
              <a:prstDash val="solid"/>
            </a:ln>
          </c:spPr>
          <c:marker>
            <c:symbol val="circl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('CCD18Co (2)'!$P$6,'CCD18Co (2)'!$P$12,'CCD18Co (2)'!$P$18,'CCD18Co (2)'!$P$24,'CCD18Co (2)'!$P$30)</c:f>
                <c:numCache>
                  <c:formatCode>General</c:formatCode>
                  <c:ptCount val="5"/>
                  <c:pt idx="0">
                    <c:v>0.21408720964441882</c:v>
                  </c:pt>
                  <c:pt idx="1">
                    <c:v>0.55901699437494745</c:v>
                  </c:pt>
                  <c:pt idx="2">
                    <c:v>0.38188130791298663</c:v>
                  </c:pt>
                  <c:pt idx="3">
                    <c:v>0.36514837167011072</c:v>
                  </c:pt>
                  <c:pt idx="4">
                    <c:v>0.54772255750516607</c:v>
                  </c:pt>
                </c:numCache>
              </c:numRef>
            </c:plus>
            <c:minus>
              <c:numRef>
                <c:f>('CCD18Co (2)'!$P$6,'CCD18Co (2)'!$P$12,'CCD18Co (2)'!$P$18,'CCD18Co (2)'!$P$24,'CCD18Co (2)'!$P$30)</c:f>
                <c:numCache>
                  <c:formatCode>General</c:formatCode>
                  <c:ptCount val="5"/>
                  <c:pt idx="0">
                    <c:v>0.21408720964441882</c:v>
                  </c:pt>
                  <c:pt idx="1">
                    <c:v>0.55901699437494745</c:v>
                  </c:pt>
                  <c:pt idx="2">
                    <c:v>0.38188130791298663</c:v>
                  </c:pt>
                  <c:pt idx="3">
                    <c:v>0.36514837167011072</c:v>
                  </c:pt>
                  <c:pt idx="4">
                    <c:v>0.54772255750516607</c:v>
                  </c:pt>
                </c:numCache>
              </c:numRef>
            </c:minus>
          </c:errBars>
          <c:val>
            <c:numRef>
              <c:f>('CCD18Co (2)'!$M$6,'CCD18Co (2)'!$M$12,'CCD18Co (2)'!$M$18,'CCD18Co (2)'!$M$24,'CCD18Co (2)'!$M$30)</c:f>
              <c:numCache>
                <c:formatCode>General</c:formatCode>
                <c:ptCount val="5"/>
                <c:pt idx="0">
                  <c:v>2.375</c:v>
                </c:pt>
                <c:pt idx="1">
                  <c:v>2.375</c:v>
                </c:pt>
                <c:pt idx="2">
                  <c:v>2.875</c:v>
                </c:pt>
                <c:pt idx="3">
                  <c:v>4</c:v>
                </c:pt>
                <c:pt idx="4">
                  <c:v>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5474816"/>
        <c:axId val="285476352"/>
      </c:lineChart>
      <c:catAx>
        <c:axId val="285474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85476352"/>
        <c:crosses val="autoZero"/>
        <c:auto val="1"/>
        <c:lblAlgn val="ctr"/>
        <c:lblOffset val="100"/>
        <c:noMultiLvlLbl val="0"/>
      </c:catAx>
      <c:valAx>
        <c:axId val="2854763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8547481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'resurtls (2)'!$B$36</c:f>
              <c:strCache>
                <c:ptCount val="1"/>
                <c:pt idx="0">
                  <c:v>Non-target siRNA</c:v>
                </c:pt>
              </c:strCache>
            </c:strRef>
          </c:tx>
          <c:spPr>
            <a:noFill/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('resurtls (2)'!$D$36,'resurtls (2)'!$F$36,'resurtls (2)'!$H$36)</c:f>
                <c:numCache>
                  <c:formatCode>General</c:formatCode>
                  <c:ptCount val="3"/>
                  <c:pt idx="0">
                    <c:v>5.166114707574055E-2</c:v>
                  </c:pt>
                  <c:pt idx="1">
                    <c:v>6.8395765472902562E-2</c:v>
                  </c:pt>
                  <c:pt idx="2">
                    <c:v>6.8754351271103034E-2</c:v>
                  </c:pt>
                </c:numCache>
              </c:numRef>
            </c:plus>
            <c:minus>
              <c:numRef>
                <c:f>('resurtls (2)'!$D$36,'resurtls (2)'!$F$36,'resurtls (2)'!$H$36)</c:f>
                <c:numCache>
                  <c:formatCode>General</c:formatCode>
                  <c:ptCount val="3"/>
                  <c:pt idx="0">
                    <c:v>5.166114707574055E-2</c:v>
                  </c:pt>
                  <c:pt idx="1">
                    <c:v>6.8395765472902562E-2</c:v>
                  </c:pt>
                  <c:pt idx="2">
                    <c:v>6.8754351271103034E-2</c:v>
                  </c:pt>
                </c:numCache>
              </c:numRef>
            </c:minus>
          </c:errBars>
          <c:cat>
            <c:numRef>
              <c:f>('resurtls (2)'!$C$29,'resurtls (2)'!$E$29,'resurtls (2)'!$G$29)</c:f>
              <c:numCache>
                <c:formatCode>General</c:formatCode>
                <c:ptCount val="3"/>
                <c:pt idx="0">
                  <c:v>24</c:v>
                </c:pt>
                <c:pt idx="1">
                  <c:v>48</c:v>
                </c:pt>
                <c:pt idx="2">
                  <c:v>72</c:v>
                </c:pt>
              </c:numCache>
            </c:numRef>
          </c:cat>
          <c:val>
            <c:numRef>
              <c:f>('resurtls (2)'!$C$36,'resurtls (2)'!$E$36,'resurtls (2)'!$G$36)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ser>
          <c:idx val="1"/>
          <c:order val="1"/>
          <c:tx>
            <c:strRef>
              <c:f>'resurtls (2)'!$B$31</c:f>
              <c:strCache>
                <c:ptCount val="1"/>
                <c:pt idx="0">
                  <c:v>Non-target siRNA, 100mM EtOH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('resurtls (2)'!$D$37,'resurtls (2)'!$F$37,'resurtls (2)'!$H$37)</c:f>
                <c:numCache>
                  <c:formatCode>General</c:formatCode>
                  <c:ptCount val="3"/>
                  <c:pt idx="0">
                    <c:v>2.2508734207102647E-2</c:v>
                  </c:pt>
                  <c:pt idx="1">
                    <c:v>0.14920842566479856</c:v>
                  </c:pt>
                  <c:pt idx="2">
                    <c:v>0.14651800451354027</c:v>
                  </c:pt>
                </c:numCache>
              </c:numRef>
            </c:plus>
            <c:minus>
              <c:numRef>
                <c:f>('resurtls (2)'!$D$37,'resurtls (2)'!$F$37,'resurtls (2)'!$H$37)</c:f>
                <c:numCache>
                  <c:formatCode>General</c:formatCode>
                  <c:ptCount val="3"/>
                  <c:pt idx="0">
                    <c:v>2.2508734207102647E-2</c:v>
                  </c:pt>
                  <c:pt idx="1">
                    <c:v>0.14920842566479856</c:v>
                  </c:pt>
                  <c:pt idx="2">
                    <c:v>0.14651800451354027</c:v>
                  </c:pt>
                </c:numCache>
              </c:numRef>
            </c:minus>
          </c:errBars>
          <c:val>
            <c:numRef>
              <c:f>('resurtls (2)'!$C$37,'resurtls (2)'!$E$37,'resurtls (2)'!$G$37)</c:f>
              <c:numCache>
                <c:formatCode>General</c:formatCode>
                <c:ptCount val="3"/>
                <c:pt idx="0">
                  <c:v>1.0682196339434278</c:v>
                </c:pt>
                <c:pt idx="1">
                  <c:v>0.8806047966631908</c:v>
                </c:pt>
                <c:pt idx="2">
                  <c:v>0.87670514165792235</c:v>
                </c:pt>
              </c:numCache>
            </c:numRef>
          </c:val>
        </c:ser>
        <c:ser>
          <c:idx val="2"/>
          <c:order val="2"/>
          <c:tx>
            <c:strRef>
              <c:f>'resurtls (2)'!$B$32</c:f>
              <c:strCache>
                <c:ptCount val="1"/>
                <c:pt idx="0">
                  <c:v>ADHFE1 siRNA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('resurtls (2)'!$D$38,'resurtls (2)'!$F$38,'resurtls (2)'!$H$38)</c:f>
                <c:numCache>
                  <c:formatCode>General</c:formatCode>
                  <c:ptCount val="3"/>
                  <c:pt idx="0">
                    <c:v>7.7705786547990818E-2</c:v>
                  </c:pt>
                  <c:pt idx="1">
                    <c:v>8.1940738506265428E-3</c:v>
                  </c:pt>
                  <c:pt idx="2">
                    <c:v>1.1104937297228078E-2</c:v>
                  </c:pt>
                </c:numCache>
              </c:numRef>
            </c:plus>
            <c:minus>
              <c:numRef>
                <c:f>('resurtls (2)'!$D$38,'resurtls (2)'!$F$38,'resurtls (2)'!$H$38)</c:f>
                <c:numCache>
                  <c:formatCode>General</c:formatCode>
                  <c:ptCount val="3"/>
                  <c:pt idx="0">
                    <c:v>7.7705786547990818E-2</c:v>
                  </c:pt>
                  <c:pt idx="1">
                    <c:v>8.1940738506265428E-3</c:v>
                  </c:pt>
                  <c:pt idx="2">
                    <c:v>1.1104937297228078E-2</c:v>
                  </c:pt>
                </c:numCache>
              </c:numRef>
            </c:minus>
          </c:errBars>
          <c:val>
            <c:numRef>
              <c:f>('resurtls (2)'!$C$38,'resurtls (2)'!$E$38,'resurtls (2)'!$G$38)</c:f>
              <c:numCache>
                <c:formatCode>General</c:formatCode>
                <c:ptCount val="3"/>
                <c:pt idx="0">
                  <c:v>0.78868552412645576</c:v>
                </c:pt>
                <c:pt idx="1">
                  <c:v>0.65276329509906161</c:v>
                </c:pt>
                <c:pt idx="2">
                  <c:v>0.64428121720881448</c:v>
                </c:pt>
              </c:numCache>
            </c:numRef>
          </c:val>
        </c:ser>
        <c:ser>
          <c:idx val="3"/>
          <c:order val="3"/>
          <c:tx>
            <c:strRef>
              <c:f>'resurtls (2)'!$B$33</c:f>
              <c:strCache>
                <c:ptCount val="1"/>
                <c:pt idx="0">
                  <c:v>ADHFE1 siRNA, 100mM EtOH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('resurtls (2)'!$D$39,'resurtls (2)'!$F$39,'resurtls (2)'!$H$39)</c:f>
                <c:numCache>
                  <c:formatCode>General</c:formatCode>
                  <c:ptCount val="3"/>
                  <c:pt idx="0">
                    <c:v>8.6666333731150874E-2</c:v>
                  </c:pt>
                  <c:pt idx="1">
                    <c:v>2.9937178769459005E-2</c:v>
                  </c:pt>
                  <c:pt idx="2">
                    <c:v>3.014392953247266E-2</c:v>
                  </c:pt>
                </c:numCache>
              </c:numRef>
            </c:plus>
            <c:minus>
              <c:numRef>
                <c:f>('resurtls (2)'!$D$39,'resurtls (2)'!$F$39,'resurtls (2)'!$H$39)</c:f>
                <c:numCache>
                  <c:formatCode>General</c:formatCode>
                  <c:ptCount val="3"/>
                  <c:pt idx="0">
                    <c:v>8.6666333731150874E-2</c:v>
                  </c:pt>
                  <c:pt idx="1">
                    <c:v>2.9937178769459005E-2</c:v>
                  </c:pt>
                  <c:pt idx="2">
                    <c:v>3.014392953247266E-2</c:v>
                  </c:pt>
                </c:numCache>
              </c:numRef>
            </c:minus>
          </c:errBars>
          <c:val>
            <c:numRef>
              <c:f>('resurtls (2)'!$C$39,'resurtls (2)'!$E$39,'resurtls (2)'!$G$39)</c:f>
              <c:numCache>
                <c:formatCode>General</c:formatCode>
                <c:ptCount val="3"/>
                <c:pt idx="0">
                  <c:v>0.87520798668885202</c:v>
                </c:pt>
                <c:pt idx="1">
                  <c:v>0.30969760166840465</c:v>
                </c:pt>
                <c:pt idx="2">
                  <c:v>0.30640083945435465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5530752"/>
        <c:axId val="285532544"/>
      </c:barChart>
      <c:catAx>
        <c:axId val="285530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85532544"/>
        <c:crosses val="autoZero"/>
        <c:auto val="1"/>
        <c:lblAlgn val="ctr"/>
        <c:lblOffset val="100"/>
        <c:noMultiLvlLbl val="0"/>
      </c:catAx>
      <c:valAx>
        <c:axId val="285532544"/>
        <c:scaling>
          <c:orientation val="minMax"/>
          <c:max val="2"/>
        </c:scaling>
        <c:delete val="0"/>
        <c:axPos val="l"/>
        <c:numFmt formatCode="General" sourceLinked="1"/>
        <c:majorTickMark val="out"/>
        <c:minorTickMark val="none"/>
        <c:tickLblPos val="nextTo"/>
        <c:crossAx val="285530752"/>
        <c:crosses val="autoZero"/>
        <c:crossBetween val="between"/>
        <c:majorUnit val="1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6891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7488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5403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8480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3013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5506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074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134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70722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828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448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6F2F0-C3BA-4C1B-9217-1BFE993BFC64}" type="datetimeFigureOut">
              <a:rPr lang="ko-KR" altLang="en-US" smtClean="0"/>
              <a:t>2014-04-11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AF896-4968-4F31-B97D-071989CFEA8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3412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2.jpeg"/><Relationship Id="rId7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8.pn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3"/>
          <p:cNvSpPr txBox="1">
            <a:spLocks noChangeArrowheads="1"/>
          </p:cNvSpPr>
          <p:nvPr/>
        </p:nvSpPr>
        <p:spPr bwMode="auto">
          <a:xfrm>
            <a:off x="22225" y="49213"/>
            <a:ext cx="1146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800"/>
              <a:t>Figure S2 </a:t>
            </a:r>
          </a:p>
        </p:txBody>
      </p:sp>
      <p:grpSp>
        <p:nvGrpSpPr>
          <p:cNvPr id="3" name="그룹 68"/>
          <p:cNvGrpSpPr>
            <a:grpSpLocks/>
          </p:cNvGrpSpPr>
          <p:nvPr/>
        </p:nvGrpSpPr>
        <p:grpSpPr bwMode="auto">
          <a:xfrm>
            <a:off x="1258888" y="3690938"/>
            <a:ext cx="3178175" cy="2906712"/>
            <a:chOff x="853508" y="3212976"/>
            <a:chExt cx="3626222" cy="3630194"/>
          </a:xfrm>
        </p:grpSpPr>
        <p:pic>
          <p:nvPicPr>
            <p:cNvPr id="4" name="Picture 53" descr="E:\2011_04학기\ADHFE1 _ re-draft\Raw data\counting\Figure_confocal\CCD-1\CCD-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508" y="3212976"/>
              <a:ext cx="1800225" cy="180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54" descr="E:\2011_04학기\ADHFE1 _ re-draft\Raw data\counting\Figure_confocal\CCD-2\CCD-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9133" y="3212976"/>
              <a:ext cx="1800225" cy="180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5" descr="E:\2011_04학기\ADHFE1 _ re-draft\Raw data\counting\Figure_confocal\CCD-3\CCD-3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5467" y="5042947"/>
              <a:ext cx="1800225" cy="1800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56" descr="E:\2011_04학기\ADHFE1 _ re-draft\Raw data\counting\Figure_confocal\CCD-4\CCD-4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9505" y="5042945"/>
              <a:ext cx="1800225" cy="1800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65"/>
            <p:cNvSpPr txBox="1">
              <a:spLocks noChangeArrowheads="1"/>
            </p:cNvSpPr>
            <p:nvPr/>
          </p:nvSpPr>
          <p:spPr bwMode="auto">
            <a:xfrm>
              <a:off x="853508" y="3212976"/>
              <a:ext cx="903287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 b="1">
                  <a:solidFill>
                    <a:schemeClr val="bg1"/>
                  </a:solidFill>
                </a:rPr>
                <a:t>Non-target</a:t>
              </a:r>
            </a:p>
          </p:txBody>
        </p:sp>
        <p:sp>
          <p:nvSpPr>
            <p:cNvPr id="9" name="TextBox 73"/>
            <p:cNvSpPr txBox="1">
              <a:spLocks noChangeArrowheads="1"/>
            </p:cNvSpPr>
            <p:nvPr/>
          </p:nvSpPr>
          <p:spPr bwMode="auto">
            <a:xfrm>
              <a:off x="855467" y="5042947"/>
              <a:ext cx="800100" cy="277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 b="1">
                  <a:solidFill>
                    <a:schemeClr val="bg1"/>
                  </a:solidFill>
                </a:rPr>
                <a:t>ADHFE1</a:t>
              </a:r>
            </a:p>
          </p:txBody>
        </p:sp>
        <p:sp>
          <p:nvSpPr>
            <p:cNvPr id="10" name="TextBox 74"/>
            <p:cNvSpPr txBox="1">
              <a:spLocks noChangeArrowheads="1"/>
            </p:cNvSpPr>
            <p:nvPr/>
          </p:nvSpPr>
          <p:spPr bwMode="auto">
            <a:xfrm>
              <a:off x="2679133" y="3212976"/>
              <a:ext cx="9398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 b="1">
                  <a:solidFill>
                    <a:schemeClr val="bg1"/>
                  </a:solidFill>
                </a:rPr>
                <a:t>Non-target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 b="1">
                  <a:solidFill>
                    <a:schemeClr val="bg1"/>
                  </a:solidFill>
                </a:rPr>
                <a:t>EtOH</a:t>
              </a:r>
            </a:p>
          </p:txBody>
        </p:sp>
        <p:sp>
          <p:nvSpPr>
            <p:cNvPr id="11" name="TextBox 75"/>
            <p:cNvSpPr txBox="1">
              <a:spLocks noChangeArrowheads="1"/>
            </p:cNvSpPr>
            <p:nvPr/>
          </p:nvSpPr>
          <p:spPr bwMode="auto">
            <a:xfrm>
              <a:off x="2679505" y="5042947"/>
              <a:ext cx="838200" cy="461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 b="1">
                  <a:solidFill>
                    <a:schemeClr val="bg1"/>
                  </a:solidFill>
                </a:rPr>
                <a:t>ADHFE1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 b="1">
                  <a:solidFill>
                    <a:schemeClr val="bg1"/>
                  </a:solidFill>
                </a:rPr>
                <a:t>EtOH</a:t>
              </a:r>
            </a:p>
          </p:txBody>
        </p:sp>
      </p:grpSp>
      <p:grpSp>
        <p:nvGrpSpPr>
          <p:cNvPr id="12" name="그룹 72"/>
          <p:cNvGrpSpPr>
            <a:grpSpLocks/>
          </p:cNvGrpSpPr>
          <p:nvPr/>
        </p:nvGrpSpPr>
        <p:grpSpPr bwMode="auto">
          <a:xfrm>
            <a:off x="5046663" y="620713"/>
            <a:ext cx="3989387" cy="2695575"/>
            <a:chOff x="5120431" y="642466"/>
            <a:chExt cx="3988073" cy="2695575"/>
          </a:xfrm>
        </p:grpSpPr>
        <p:pic>
          <p:nvPicPr>
            <p:cNvPr id="13" name="Picture 4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6427" y="1124744"/>
              <a:ext cx="2002529" cy="738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" name="그룹 71"/>
            <p:cNvGrpSpPr>
              <a:grpSpLocks/>
            </p:cNvGrpSpPr>
            <p:nvPr/>
          </p:nvGrpSpPr>
          <p:grpSpPr bwMode="auto">
            <a:xfrm>
              <a:off x="5120431" y="642466"/>
              <a:ext cx="3307901" cy="2695575"/>
              <a:chOff x="3684337" y="366158"/>
              <a:chExt cx="3307901" cy="2695575"/>
            </a:xfrm>
          </p:grpSpPr>
          <p:graphicFrame>
            <p:nvGraphicFramePr>
              <p:cNvPr id="16" name="차트 15"/>
              <p:cNvGraphicFramePr>
                <a:graphicFrameLocks/>
              </p:cNvGraphicFramePr>
              <p:nvPr/>
            </p:nvGraphicFramePr>
            <p:xfrm>
              <a:off x="3957438" y="660438"/>
              <a:ext cx="3034800" cy="2304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17" name="TextBox 57"/>
              <p:cNvSpPr txBox="1">
                <a:spLocks noChangeArrowheads="1"/>
              </p:cNvSpPr>
              <p:nvPr/>
            </p:nvSpPr>
            <p:spPr bwMode="auto">
              <a:xfrm rot="-5400000">
                <a:off x="2474662" y="1575833"/>
                <a:ext cx="2695575" cy="276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kumimoji="0" lang="en-US" altLang="ko-KR" sz="1200"/>
                  <a:t>Number of counted cells (×10</a:t>
                </a:r>
                <a:r>
                  <a:rPr kumimoji="0" lang="en-US" altLang="ko-KR" sz="1200" baseline="30000"/>
                  <a:t>4</a:t>
                </a:r>
                <a:r>
                  <a:rPr kumimoji="0" lang="en-US" altLang="ko-KR" sz="1200"/>
                  <a:t>)</a:t>
                </a:r>
                <a:endParaRPr kumimoji="0" lang="ko-KR" altLang="en-US" sz="1200"/>
              </a:p>
            </p:txBody>
          </p:sp>
          <p:grpSp>
            <p:nvGrpSpPr>
              <p:cNvPr id="18" name="그룹 3"/>
              <p:cNvGrpSpPr>
                <a:grpSpLocks/>
              </p:cNvGrpSpPr>
              <p:nvPr/>
            </p:nvGrpSpPr>
            <p:grpSpPr bwMode="auto">
              <a:xfrm rot="5400000">
                <a:off x="6256674" y="1609178"/>
                <a:ext cx="935039" cy="46023"/>
                <a:chOff x="1862360" y="1461815"/>
                <a:chExt cx="486001" cy="432610"/>
              </a:xfrm>
            </p:grpSpPr>
            <p:cxnSp>
              <p:nvCxnSpPr>
                <p:cNvPr id="20" name="직선 연결선 19"/>
                <p:cNvCxnSpPr/>
                <p:nvPr/>
              </p:nvCxnSpPr>
              <p:spPr>
                <a:xfrm>
                  <a:off x="1862360" y="1402164"/>
                  <a:ext cx="0" cy="387853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직선 연결선 20"/>
                <p:cNvCxnSpPr/>
                <p:nvPr/>
              </p:nvCxnSpPr>
              <p:spPr>
                <a:xfrm>
                  <a:off x="1862360" y="1402169"/>
                  <a:ext cx="486000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직선 연결선 21"/>
                <p:cNvCxnSpPr/>
                <p:nvPr/>
              </p:nvCxnSpPr>
              <p:spPr>
                <a:xfrm>
                  <a:off x="2348361" y="1461838"/>
                  <a:ext cx="0" cy="43261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49"/>
              <p:cNvSpPr txBox="1">
                <a:spLocks noChangeArrowheads="1"/>
              </p:cNvSpPr>
              <p:nvPr/>
            </p:nvSpPr>
            <p:spPr bwMode="auto">
              <a:xfrm>
                <a:off x="6678362" y="1507571"/>
                <a:ext cx="249238" cy="24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0" lang="en-US" altLang="ko-KR" sz="1000"/>
                  <a:t>*</a:t>
                </a:r>
                <a:endParaRPr kumimoji="0" lang="ko-KR" altLang="en-US" sz="1000"/>
              </a:p>
            </p:txBody>
          </p:sp>
        </p:grpSp>
        <p:sp>
          <p:nvSpPr>
            <p:cNvPr id="15" name="TextBox 54"/>
            <p:cNvSpPr txBox="1">
              <a:spLocks noChangeArrowheads="1"/>
            </p:cNvSpPr>
            <p:nvPr/>
          </p:nvSpPr>
          <p:spPr bwMode="auto">
            <a:xfrm>
              <a:off x="8129016" y="2937644"/>
              <a:ext cx="979488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/>
                <a:t>Time (hours)</a:t>
              </a:r>
              <a:endParaRPr kumimoji="0" lang="ko-KR" altLang="en-US" sz="1200"/>
            </a:p>
          </p:txBody>
        </p:sp>
      </p:grpSp>
      <p:grpSp>
        <p:nvGrpSpPr>
          <p:cNvPr id="23" name="그룹 73"/>
          <p:cNvGrpSpPr>
            <a:grpSpLocks/>
          </p:cNvGrpSpPr>
          <p:nvPr/>
        </p:nvGrpSpPr>
        <p:grpSpPr bwMode="auto">
          <a:xfrm>
            <a:off x="884238" y="957263"/>
            <a:ext cx="4048125" cy="2182812"/>
            <a:chOff x="812308" y="1137644"/>
            <a:chExt cx="4047724" cy="2183753"/>
          </a:xfrm>
        </p:grpSpPr>
        <p:grpSp>
          <p:nvGrpSpPr>
            <p:cNvPr id="24" name="그룹 69"/>
            <p:cNvGrpSpPr>
              <a:grpSpLocks/>
            </p:cNvGrpSpPr>
            <p:nvPr/>
          </p:nvGrpSpPr>
          <p:grpSpPr bwMode="auto">
            <a:xfrm>
              <a:off x="812308" y="1137644"/>
              <a:ext cx="3323776" cy="1800000"/>
              <a:chOff x="435999" y="788131"/>
              <a:chExt cx="3323776" cy="1800000"/>
            </a:xfrm>
          </p:grpSpPr>
          <p:graphicFrame>
            <p:nvGraphicFramePr>
              <p:cNvPr id="28" name="차트 27"/>
              <p:cNvGraphicFramePr>
                <a:graphicFrameLocks/>
              </p:cNvGraphicFramePr>
              <p:nvPr/>
            </p:nvGraphicFramePr>
            <p:xfrm>
              <a:off x="724975" y="788131"/>
              <a:ext cx="3034800" cy="1800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29" name="TextBox 18"/>
              <p:cNvSpPr txBox="1">
                <a:spLocks noChangeArrowheads="1"/>
              </p:cNvSpPr>
              <p:nvPr/>
            </p:nvSpPr>
            <p:spPr bwMode="auto">
              <a:xfrm rot="-5400000">
                <a:off x="-73588" y="1421418"/>
                <a:ext cx="1295400" cy="276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kumimoji="0" lang="en-US" altLang="ko-KR" sz="1200"/>
                  <a:t>Cell viability</a:t>
                </a:r>
                <a:endParaRPr kumimoji="0" lang="ko-KR" altLang="en-US" sz="1200"/>
              </a:p>
            </p:txBody>
          </p:sp>
          <p:grpSp>
            <p:nvGrpSpPr>
              <p:cNvPr id="30" name="그룹 3"/>
              <p:cNvGrpSpPr>
                <a:grpSpLocks/>
              </p:cNvGrpSpPr>
              <p:nvPr/>
            </p:nvGrpSpPr>
            <p:grpSpPr bwMode="auto">
              <a:xfrm>
                <a:off x="1167837" y="1127731"/>
                <a:ext cx="485775" cy="433387"/>
                <a:chOff x="1862361" y="1556792"/>
                <a:chExt cx="486000" cy="432747"/>
              </a:xfrm>
            </p:grpSpPr>
            <p:cxnSp>
              <p:nvCxnSpPr>
                <p:cNvPr id="41" name="직선 연결선 40"/>
                <p:cNvCxnSpPr/>
                <p:nvPr/>
              </p:nvCxnSpPr>
              <p:spPr>
                <a:xfrm>
                  <a:off x="1862288" y="1557063"/>
                  <a:ext cx="0" cy="39487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직선 연결선 41"/>
                <p:cNvCxnSpPr/>
                <p:nvPr/>
              </p:nvCxnSpPr>
              <p:spPr>
                <a:xfrm>
                  <a:off x="1862288" y="1557063"/>
                  <a:ext cx="485952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직선 연결선 42"/>
                <p:cNvCxnSpPr/>
                <p:nvPr/>
              </p:nvCxnSpPr>
              <p:spPr>
                <a:xfrm>
                  <a:off x="2348240" y="1557063"/>
                  <a:ext cx="0" cy="432934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그룹 36"/>
              <p:cNvGrpSpPr>
                <a:grpSpLocks/>
              </p:cNvGrpSpPr>
              <p:nvPr/>
            </p:nvGrpSpPr>
            <p:grpSpPr bwMode="auto">
              <a:xfrm>
                <a:off x="2053662" y="1126143"/>
                <a:ext cx="485775" cy="865188"/>
                <a:chOff x="1862361" y="1556792"/>
                <a:chExt cx="486000" cy="865604"/>
              </a:xfrm>
            </p:grpSpPr>
            <p:cxnSp>
              <p:nvCxnSpPr>
                <p:cNvPr id="38" name="직선 연결선 37"/>
                <p:cNvCxnSpPr/>
                <p:nvPr/>
              </p:nvCxnSpPr>
              <p:spPr>
                <a:xfrm>
                  <a:off x="1862200" y="1557063"/>
                  <a:ext cx="0" cy="368636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직선 연결선 38"/>
                <p:cNvCxnSpPr/>
                <p:nvPr/>
              </p:nvCxnSpPr>
              <p:spPr>
                <a:xfrm>
                  <a:off x="1862200" y="1557063"/>
                  <a:ext cx="485952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직선 연결선 39"/>
                <p:cNvCxnSpPr/>
                <p:nvPr/>
              </p:nvCxnSpPr>
              <p:spPr>
                <a:xfrm>
                  <a:off x="2348152" y="1557063"/>
                  <a:ext cx="0" cy="850088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TextBox 49"/>
              <p:cNvSpPr txBox="1">
                <a:spLocks noChangeArrowheads="1"/>
              </p:cNvSpPr>
              <p:nvPr/>
            </p:nvSpPr>
            <p:spPr bwMode="auto">
              <a:xfrm>
                <a:off x="2172724" y="973743"/>
                <a:ext cx="249238" cy="24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0" lang="en-US" altLang="ko-KR" sz="1000"/>
                  <a:t>*</a:t>
                </a:r>
                <a:endParaRPr kumimoji="0" lang="ko-KR" altLang="en-US" sz="1000"/>
              </a:p>
            </p:txBody>
          </p:sp>
          <p:grpSp>
            <p:nvGrpSpPr>
              <p:cNvPr id="33" name="그룹 51"/>
              <p:cNvGrpSpPr>
                <a:grpSpLocks/>
              </p:cNvGrpSpPr>
              <p:nvPr/>
            </p:nvGrpSpPr>
            <p:grpSpPr bwMode="auto">
              <a:xfrm>
                <a:off x="2934724" y="1126143"/>
                <a:ext cx="485775" cy="865188"/>
                <a:chOff x="1862361" y="1556792"/>
                <a:chExt cx="486000" cy="865604"/>
              </a:xfrm>
            </p:grpSpPr>
            <p:cxnSp>
              <p:nvCxnSpPr>
                <p:cNvPr id="35" name="직선 연결선 34"/>
                <p:cNvCxnSpPr/>
                <p:nvPr/>
              </p:nvCxnSpPr>
              <p:spPr>
                <a:xfrm>
                  <a:off x="1862114" y="1557063"/>
                  <a:ext cx="0" cy="368636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직선 연결선 35"/>
                <p:cNvCxnSpPr/>
                <p:nvPr/>
              </p:nvCxnSpPr>
              <p:spPr>
                <a:xfrm>
                  <a:off x="1862114" y="1557063"/>
                  <a:ext cx="485952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직선 연결선 36"/>
                <p:cNvCxnSpPr/>
                <p:nvPr/>
              </p:nvCxnSpPr>
              <p:spPr>
                <a:xfrm>
                  <a:off x="2348066" y="1557063"/>
                  <a:ext cx="0" cy="850088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TextBox 68"/>
              <p:cNvSpPr txBox="1">
                <a:spLocks noChangeArrowheads="1"/>
              </p:cNvSpPr>
              <p:nvPr/>
            </p:nvSpPr>
            <p:spPr bwMode="auto">
              <a:xfrm>
                <a:off x="3053787" y="973743"/>
                <a:ext cx="247650" cy="24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  <a:ea typeface="HY신명조" pitchFamily="18" charset="-127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kumimoji="0" lang="en-US" altLang="ko-KR" sz="1000"/>
                  <a:t>*</a:t>
                </a:r>
                <a:endParaRPr kumimoji="0" lang="ko-KR" altLang="en-US" sz="1000"/>
              </a:p>
            </p:txBody>
          </p:sp>
        </p:grpSp>
        <p:sp>
          <p:nvSpPr>
            <p:cNvPr id="25" name="TextBox 16"/>
            <p:cNvSpPr txBox="1">
              <a:spLocks noChangeArrowheads="1"/>
            </p:cNvSpPr>
            <p:nvPr/>
          </p:nvSpPr>
          <p:spPr bwMode="auto">
            <a:xfrm>
              <a:off x="3851969" y="2636912"/>
              <a:ext cx="1008063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/>
                <a:t>Time (hours)</a:t>
              </a:r>
              <a:endParaRPr kumimoji="0" lang="ko-KR" altLang="en-US" sz="1200"/>
            </a:p>
          </p:txBody>
        </p:sp>
        <p:pic>
          <p:nvPicPr>
            <p:cNvPr id="26" name="Picture 4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" b="48158"/>
            <a:stretch>
              <a:fillRect/>
            </a:stretch>
          </p:blipFill>
          <p:spPr bwMode="auto">
            <a:xfrm>
              <a:off x="1083957" y="2918768"/>
              <a:ext cx="1711539" cy="4026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4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>
              <a:fillRect/>
            </a:stretch>
          </p:blipFill>
          <p:spPr bwMode="auto">
            <a:xfrm>
              <a:off x="2861016" y="2908352"/>
              <a:ext cx="1711539" cy="388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4" name="그룹 1"/>
          <p:cNvGrpSpPr>
            <a:grpSpLocks/>
          </p:cNvGrpSpPr>
          <p:nvPr/>
        </p:nvGrpSpPr>
        <p:grpSpPr bwMode="auto">
          <a:xfrm>
            <a:off x="5154613" y="4240213"/>
            <a:ext cx="3749675" cy="1204912"/>
            <a:chOff x="2941882" y="5344244"/>
            <a:chExt cx="3749675" cy="1204912"/>
          </a:xfrm>
        </p:grpSpPr>
        <p:sp>
          <p:nvSpPr>
            <p:cNvPr id="45" name="TextBox 20"/>
            <p:cNvSpPr txBox="1">
              <a:spLocks noChangeArrowheads="1"/>
            </p:cNvSpPr>
            <p:nvPr/>
          </p:nvSpPr>
          <p:spPr bwMode="auto">
            <a:xfrm>
              <a:off x="2941882" y="6241181"/>
              <a:ext cx="80486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400" i="1"/>
                <a:t>GAPDH</a:t>
              </a:r>
              <a:endParaRPr kumimoji="0" lang="ko-KR" altLang="en-US" sz="1400" i="1"/>
            </a:p>
          </p:txBody>
        </p:sp>
        <p:sp>
          <p:nvSpPr>
            <p:cNvPr id="46" name="TextBox 21"/>
            <p:cNvSpPr txBox="1">
              <a:spLocks noChangeArrowheads="1"/>
            </p:cNvSpPr>
            <p:nvPr/>
          </p:nvSpPr>
          <p:spPr bwMode="auto">
            <a:xfrm>
              <a:off x="4010269" y="5593481"/>
              <a:ext cx="2921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000">
                  <a:latin typeface="HY신명조" pitchFamily="18" charset="-127"/>
                </a:rPr>
                <a:t>-</a:t>
              </a:r>
              <a:endParaRPr kumimoji="0" lang="ko-KR" altLang="en-US" sz="1000"/>
            </a:p>
          </p:txBody>
        </p:sp>
        <p:sp>
          <p:nvSpPr>
            <p:cNvPr id="47" name="TextBox 22"/>
            <p:cNvSpPr txBox="1">
              <a:spLocks noChangeArrowheads="1"/>
            </p:cNvSpPr>
            <p:nvPr/>
          </p:nvSpPr>
          <p:spPr bwMode="auto">
            <a:xfrm>
              <a:off x="5435844" y="5587131"/>
              <a:ext cx="5445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/>
                <a:t>EtOH</a:t>
              </a:r>
              <a:endParaRPr kumimoji="0" lang="ko-KR" altLang="en-US" sz="1200"/>
            </a:p>
          </p:txBody>
        </p:sp>
        <p:sp>
          <p:nvSpPr>
            <p:cNvPr id="48" name="TextBox 27"/>
            <p:cNvSpPr txBox="1">
              <a:spLocks noChangeArrowheads="1"/>
            </p:cNvSpPr>
            <p:nvPr/>
          </p:nvSpPr>
          <p:spPr bwMode="auto">
            <a:xfrm>
              <a:off x="2941882" y="5883994"/>
              <a:ext cx="8604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400" i="1"/>
                <a:t>ADHFE1</a:t>
              </a:r>
              <a:endParaRPr kumimoji="0" lang="ko-KR" altLang="en-US" sz="1400" i="1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437432" y="5906219"/>
              <a:ext cx="522287" cy="2540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050" dirty="0">
                  <a:latin typeface="+mn-lt"/>
                  <a:ea typeface="+mn-ea"/>
                  <a:cs typeface="Arial" pitchFamily="34" charset="0"/>
                </a:rPr>
                <a:t>50kD</a:t>
              </a:r>
              <a:endParaRPr kumimoji="0" lang="ko-KR" altLang="en-US" sz="1050" dirty="0">
                <a:latin typeface="+mn-lt"/>
                <a:ea typeface="+mn-ea"/>
                <a:cs typeface="Arial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437432" y="6257056"/>
              <a:ext cx="522287" cy="2540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sz="1050" dirty="0">
                  <a:latin typeface="+mn-lt"/>
                  <a:ea typeface="+mn-ea"/>
                  <a:cs typeface="Arial" pitchFamily="34" charset="0"/>
                </a:rPr>
                <a:t>37kD</a:t>
              </a:r>
              <a:endParaRPr kumimoji="0" lang="ko-KR" altLang="en-US" sz="1050" dirty="0">
                <a:latin typeface="+mn-lt"/>
                <a:ea typeface="+mn-ea"/>
                <a:cs typeface="Arial" pitchFamily="34" charset="0"/>
              </a:endParaRPr>
            </a:p>
          </p:txBody>
        </p:sp>
        <p:sp>
          <p:nvSpPr>
            <p:cNvPr id="51" name="TextBox 30"/>
            <p:cNvSpPr txBox="1">
              <a:spLocks noChangeArrowheads="1"/>
            </p:cNvSpPr>
            <p:nvPr/>
          </p:nvSpPr>
          <p:spPr bwMode="auto">
            <a:xfrm>
              <a:off x="5429494" y="5344244"/>
              <a:ext cx="126206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200" i="1"/>
                <a:t>ADHFE1</a:t>
              </a:r>
              <a:r>
                <a:rPr kumimoji="0" lang="en-US" altLang="ko-KR" sz="1200"/>
                <a:t> siRNA </a:t>
              </a:r>
              <a:endParaRPr kumimoji="0" lang="ko-KR" altLang="en-US" sz="1200"/>
            </a:p>
          </p:txBody>
        </p:sp>
        <p:sp>
          <p:nvSpPr>
            <p:cNvPr id="52" name="TextBox 31"/>
            <p:cNvSpPr txBox="1">
              <a:spLocks noChangeArrowheads="1"/>
            </p:cNvSpPr>
            <p:nvPr/>
          </p:nvSpPr>
          <p:spPr bwMode="auto">
            <a:xfrm>
              <a:off x="4807194" y="5593481"/>
              <a:ext cx="257175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000"/>
                <a:t>+</a:t>
              </a:r>
              <a:endParaRPr kumimoji="0" lang="ko-KR" altLang="en-US" sz="1000"/>
            </a:p>
          </p:txBody>
        </p:sp>
        <p:sp>
          <p:nvSpPr>
            <p:cNvPr id="53" name="TextBox 32"/>
            <p:cNvSpPr txBox="1">
              <a:spLocks noChangeArrowheads="1"/>
            </p:cNvSpPr>
            <p:nvPr/>
          </p:nvSpPr>
          <p:spPr bwMode="auto">
            <a:xfrm>
              <a:off x="4408732" y="5593481"/>
              <a:ext cx="2921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000">
                  <a:latin typeface="HY신명조" pitchFamily="18" charset="-127"/>
                </a:rPr>
                <a:t>-</a:t>
              </a:r>
              <a:endParaRPr kumimoji="0" lang="ko-KR" altLang="en-US" sz="1000"/>
            </a:p>
          </p:txBody>
        </p:sp>
        <p:sp>
          <p:nvSpPr>
            <p:cNvPr id="54" name="TextBox 33"/>
            <p:cNvSpPr txBox="1">
              <a:spLocks noChangeArrowheads="1"/>
            </p:cNvSpPr>
            <p:nvPr/>
          </p:nvSpPr>
          <p:spPr bwMode="auto">
            <a:xfrm>
              <a:off x="5170732" y="5593481"/>
              <a:ext cx="292100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000">
                  <a:latin typeface="HY신명조" pitchFamily="18" charset="-127"/>
                </a:rPr>
                <a:t>+</a:t>
              </a:r>
              <a:endParaRPr kumimoji="0" lang="ko-KR" altLang="en-US" sz="1000"/>
            </a:p>
          </p:txBody>
        </p:sp>
        <p:sp>
          <p:nvSpPr>
            <p:cNvPr id="55" name="TextBox 34"/>
            <p:cNvSpPr txBox="1">
              <a:spLocks noChangeArrowheads="1"/>
            </p:cNvSpPr>
            <p:nvPr/>
          </p:nvSpPr>
          <p:spPr bwMode="auto">
            <a:xfrm>
              <a:off x="4011857" y="5350594"/>
              <a:ext cx="2921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000">
                  <a:latin typeface="HY신명조" pitchFamily="18" charset="-127"/>
                </a:rPr>
                <a:t>-</a:t>
              </a:r>
              <a:endParaRPr kumimoji="0" lang="ko-KR" altLang="en-US" sz="1000"/>
            </a:p>
          </p:txBody>
        </p:sp>
        <p:sp>
          <p:nvSpPr>
            <p:cNvPr id="56" name="TextBox 35"/>
            <p:cNvSpPr txBox="1">
              <a:spLocks noChangeArrowheads="1"/>
            </p:cNvSpPr>
            <p:nvPr/>
          </p:nvSpPr>
          <p:spPr bwMode="auto">
            <a:xfrm>
              <a:off x="4808782" y="5350594"/>
              <a:ext cx="2921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000">
                  <a:latin typeface="HY신명조" pitchFamily="18" charset="-127"/>
                </a:rPr>
                <a:t>-</a:t>
              </a:r>
              <a:endParaRPr kumimoji="0" lang="ko-KR" altLang="en-US" sz="1000"/>
            </a:p>
          </p:txBody>
        </p:sp>
        <p:sp>
          <p:nvSpPr>
            <p:cNvPr id="57" name="TextBox 36"/>
            <p:cNvSpPr txBox="1">
              <a:spLocks noChangeArrowheads="1"/>
            </p:cNvSpPr>
            <p:nvPr/>
          </p:nvSpPr>
          <p:spPr bwMode="auto">
            <a:xfrm>
              <a:off x="4410319" y="5350594"/>
              <a:ext cx="2921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000">
                  <a:latin typeface="HY신명조" pitchFamily="18" charset="-127"/>
                </a:rPr>
                <a:t>+</a:t>
              </a:r>
              <a:endParaRPr kumimoji="0" lang="ko-KR" altLang="en-US" sz="1000"/>
            </a:p>
          </p:txBody>
        </p:sp>
        <p:sp>
          <p:nvSpPr>
            <p:cNvPr id="58" name="TextBox 37"/>
            <p:cNvSpPr txBox="1">
              <a:spLocks noChangeArrowheads="1"/>
            </p:cNvSpPr>
            <p:nvPr/>
          </p:nvSpPr>
          <p:spPr bwMode="auto">
            <a:xfrm>
              <a:off x="5172319" y="5350594"/>
              <a:ext cx="292100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ea typeface="HY신명조" pitchFamily="18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0" lang="en-US" altLang="ko-KR" sz="1000">
                  <a:latin typeface="HY신명조" pitchFamily="18" charset="-127"/>
                </a:rPr>
                <a:t>+</a:t>
              </a:r>
              <a:endParaRPr kumimoji="0" lang="ko-KR" altLang="en-US" sz="1000"/>
            </a:p>
          </p:txBody>
        </p:sp>
        <p:pic>
          <p:nvPicPr>
            <p:cNvPr id="59" name="Picture 2"/>
            <p:cNvPicPr preferRelativeResize="0">
              <a:picLocks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8982" y="5883994"/>
              <a:ext cx="1612900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4"/>
            <p:cNvPicPr preferRelativeResize="0"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8982" y="6228481"/>
              <a:ext cx="1612900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" name="TextBox 15"/>
          <p:cNvSpPr txBox="1">
            <a:spLocks noChangeArrowheads="1"/>
          </p:cNvSpPr>
          <p:nvPr/>
        </p:nvSpPr>
        <p:spPr bwMode="auto">
          <a:xfrm>
            <a:off x="736600" y="476250"/>
            <a:ext cx="350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800"/>
              <a:t>A</a:t>
            </a:r>
            <a:endParaRPr kumimoji="0" lang="ko-KR" altLang="en-US" sz="1800"/>
          </a:p>
        </p:txBody>
      </p:sp>
      <p:sp>
        <p:nvSpPr>
          <p:cNvPr id="62" name="TextBox 15"/>
          <p:cNvSpPr txBox="1">
            <a:spLocks noChangeArrowheads="1"/>
          </p:cNvSpPr>
          <p:nvPr/>
        </p:nvSpPr>
        <p:spPr bwMode="auto">
          <a:xfrm>
            <a:off x="4824413" y="476250"/>
            <a:ext cx="3508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800"/>
              <a:t>B</a:t>
            </a:r>
            <a:endParaRPr kumimoji="0" lang="ko-KR" altLang="en-US" sz="1800"/>
          </a:p>
        </p:txBody>
      </p:sp>
      <p:sp>
        <p:nvSpPr>
          <p:cNvPr id="63" name="TextBox 15"/>
          <p:cNvSpPr txBox="1">
            <a:spLocks noChangeArrowheads="1"/>
          </p:cNvSpPr>
          <p:nvPr/>
        </p:nvSpPr>
        <p:spPr bwMode="auto">
          <a:xfrm>
            <a:off x="736600" y="3275013"/>
            <a:ext cx="350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800"/>
              <a:t>C</a:t>
            </a:r>
            <a:endParaRPr kumimoji="0" lang="ko-KR" altLang="en-US" sz="1800"/>
          </a:p>
        </p:txBody>
      </p:sp>
      <p:sp>
        <p:nvSpPr>
          <p:cNvPr id="64" name="TextBox 15"/>
          <p:cNvSpPr txBox="1">
            <a:spLocks noChangeArrowheads="1"/>
          </p:cNvSpPr>
          <p:nvPr/>
        </p:nvSpPr>
        <p:spPr bwMode="auto">
          <a:xfrm>
            <a:off x="4824413" y="3275013"/>
            <a:ext cx="350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HY신명조" pitchFamily="18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ko-KR" sz="1800"/>
              <a:t>D</a:t>
            </a:r>
            <a:endParaRPr kumimoji="0"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3543738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사용자 지정 3">
    <a:majorFont>
      <a:latin typeface="Times New Roman"/>
      <a:ea typeface="HY견명조"/>
      <a:cs typeface=""/>
    </a:majorFont>
    <a:minorFont>
      <a:latin typeface="Times New Roman"/>
      <a:ea typeface="HY신명조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사용자 지정 3">
    <a:majorFont>
      <a:latin typeface="Times New Roman"/>
      <a:ea typeface="HY견명조"/>
      <a:cs typeface=""/>
    </a:majorFont>
    <a:minorFont>
      <a:latin typeface="Times New Roman"/>
      <a:ea typeface="HY신명조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</Words>
  <Application>Microsoft Office PowerPoint</Application>
  <PresentationFormat>화면 슬라이드 쇼(4:3)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MJW</dc:creator>
  <cp:lastModifiedBy>MJW</cp:lastModifiedBy>
  <cp:revision>3</cp:revision>
  <dcterms:created xsi:type="dcterms:W3CDTF">2014-04-11T02:17:19Z</dcterms:created>
  <dcterms:modified xsi:type="dcterms:W3CDTF">2014-04-11T02:19:18Z</dcterms:modified>
</cp:coreProperties>
</file>