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02"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A7DA9F-E0BA-4241-8198-8D5900C442B4}" type="datetimeFigureOut">
              <a:rPr lang="en-US" smtClean="0"/>
              <a:t>3/6/2014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9079A-6CD6-4A28-B164-AA8AA1E61EFD}" type="slidenum">
              <a:rPr lang="en-US" smtClean="0"/>
              <a:t>‹#›</a:t>
            </a:fld>
            <a:endParaRPr lang="en-US"/>
          </a:p>
        </p:txBody>
      </p:sp>
    </p:spTree>
    <p:extLst>
      <p:ext uri="{BB962C8B-B14F-4D97-AF65-F5344CB8AC3E}">
        <p14:creationId xmlns:p14="http://schemas.microsoft.com/office/powerpoint/2010/main" val="3232803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A7DA9F-E0BA-4241-8198-8D5900C442B4}" type="datetimeFigureOut">
              <a:rPr lang="en-US" smtClean="0"/>
              <a:t>3/6/2014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9079A-6CD6-4A28-B164-AA8AA1E61EFD}" type="slidenum">
              <a:rPr lang="en-US" smtClean="0"/>
              <a:t>‹#›</a:t>
            </a:fld>
            <a:endParaRPr lang="en-US"/>
          </a:p>
        </p:txBody>
      </p:sp>
    </p:spTree>
    <p:extLst>
      <p:ext uri="{BB962C8B-B14F-4D97-AF65-F5344CB8AC3E}">
        <p14:creationId xmlns:p14="http://schemas.microsoft.com/office/powerpoint/2010/main" val="4049440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A7DA9F-E0BA-4241-8198-8D5900C442B4}" type="datetimeFigureOut">
              <a:rPr lang="en-US" smtClean="0"/>
              <a:t>3/6/2014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9079A-6CD6-4A28-B164-AA8AA1E61EFD}" type="slidenum">
              <a:rPr lang="en-US" smtClean="0"/>
              <a:t>‹#›</a:t>
            </a:fld>
            <a:endParaRPr lang="en-US"/>
          </a:p>
        </p:txBody>
      </p:sp>
    </p:spTree>
    <p:extLst>
      <p:ext uri="{BB962C8B-B14F-4D97-AF65-F5344CB8AC3E}">
        <p14:creationId xmlns:p14="http://schemas.microsoft.com/office/powerpoint/2010/main" val="2770451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A7DA9F-E0BA-4241-8198-8D5900C442B4}" type="datetimeFigureOut">
              <a:rPr lang="en-US" smtClean="0"/>
              <a:t>3/6/2014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9079A-6CD6-4A28-B164-AA8AA1E61EFD}" type="slidenum">
              <a:rPr lang="en-US" smtClean="0"/>
              <a:t>‹#›</a:t>
            </a:fld>
            <a:endParaRPr lang="en-US"/>
          </a:p>
        </p:txBody>
      </p:sp>
    </p:spTree>
    <p:extLst>
      <p:ext uri="{BB962C8B-B14F-4D97-AF65-F5344CB8AC3E}">
        <p14:creationId xmlns:p14="http://schemas.microsoft.com/office/powerpoint/2010/main" val="1183389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A7DA9F-E0BA-4241-8198-8D5900C442B4}" type="datetimeFigureOut">
              <a:rPr lang="en-US" smtClean="0"/>
              <a:t>3/6/2014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9079A-6CD6-4A28-B164-AA8AA1E61EFD}" type="slidenum">
              <a:rPr lang="en-US" smtClean="0"/>
              <a:t>‹#›</a:t>
            </a:fld>
            <a:endParaRPr lang="en-US"/>
          </a:p>
        </p:txBody>
      </p:sp>
    </p:spTree>
    <p:extLst>
      <p:ext uri="{BB962C8B-B14F-4D97-AF65-F5344CB8AC3E}">
        <p14:creationId xmlns:p14="http://schemas.microsoft.com/office/powerpoint/2010/main" val="9519863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A7DA9F-E0BA-4241-8198-8D5900C442B4}" type="datetimeFigureOut">
              <a:rPr lang="en-US" smtClean="0"/>
              <a:t>3/6/2014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99079A-6CD6-4A28-B164-AA8AA1E61EFD}" type="slidenum">
              <a:rPr lang="en-US" smtClean="0"/>
              <a:t>‹#›</a:t>
            </a:fld>
            <a:endParaRPr lang="en-US"/>
          </a:p>
        </p:txBody>
      </p:sp>
    </p:spTree>
    <p:extLst>
      <p:ext uri="{BB962C8B-B14F-4D97-AF65-F5344CB8AC3E}">
        <p14:creationId xmlns:p14="http://schemas.microsoft.com/office/powerpoint/2010/main" val="3252646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A7DA9F-E0BA-4241-8198-8D5900C442B4}" type="datetimeFigureOut">
              <a:rPr lang="en-US" smtClean="0"/>
              <a:t>3/6/2014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99079A-6CD6-4A28-B164-AA8AA1E61EFD}" type="slidenum">
              <a:rPr lang="en-US" smtClean="0"/>
              <a:t>‹#›</a:t>
            </a:fld>
            <a:endParaRPr lang="en-US"/>
          </a:p>
        </p:txBody>
      </p:sp>
    </p:spTree>
    <p:extLst>
      <p:ext uri="{BB962C8B-B14F-4D97-AF65-F5344CB8AC3E}">
        <p14:creationId xmlns:p14="http://schemas.microsoft.com/office/powerpoint/2010/main" val="56448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A7DA9F-E0BA-4241-8198-8D5900C442B4}" type="datetimeFigureOut">
              <a:rPr lang="en-US" smtClean="0"/>
              <a:t>3/6/2014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99079A-6CD6-4A28-B164-AA8AA1E61EFD}" type="slidenum">
              <a:rPr lang="en-US" smtClean="0"/>
              <a:t>‹#›</a:t>
            </a:fld>
            <a:endParaRPr lang="en-US"/>
          </a:p>
        </p:txBody>
      </p:sp>
    </p:spTree>
    <p:extLst>
      <p:ext uri="{BB962C8B-B14F-4D97-AF65-F5344CB8AC3E}">
        <p14:creationId xmlns:p14="http://schemas.microsoft.com/office/powerpoint/2010/main" val="412904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A7DA9F-E0BA-4241-8198-8D5900C442B4}" type="datetimeFigureOut">
              <a:rPr lang="en-US" smtClean="0"/>
              <a:t>3/6/2014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99079A-6CD6-4A28-B164-AA8AA1E61EFD}" type="slidenum">
              <a:rPr lang="en-US" smtClean="0"/>
              <a:t>‹#›</a:t>
            </a:fld>
            <a:endParaRPr lang="en-US"/>
          </a:p>
        </p:txBody>
      </p:sp>
    </p:spTree>
    <p:extLst>
      <p:ext uri="{BB962C8B-B14F-4D97-AF65-F5344CB8AC3E}">
        <p14:creationId xmlns:p14="http://schemas.microsoft.com/office/powerpoint/2010/main" val="2761154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A7DA9F-E0BA-4241-8198-8D5900C442B4}" type="datetimeFigureOut">
              <a:rPr lang="en-US" smtClean="0"/>
              <a:t>3/6/2014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99079A-6CD6-4A28-B164-AA8AA1E61EFD}" type="slidenum">
              <a:rPr lang="en-US" smtClean="0"/>
              <a:t>‹#›</a:t>
            </a:fld>
            <a:endParaRPr lang="en-US"/>
          </a:p>
        </p:txBody>
      </p:sp>
    </p:spTree>
    <p:extLst>
      <p:ext uri="{BB962C8B-B14F-4D97-AF65-F5344CB8AC3E}">
        <p14:creationId xmlns:p14="http://schemas.microsoft.com/office/powerpoint/2010/main" val="1815275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A7DA9F-E0BA-4241-8198-8D5900C442B4}" type="datetimeFigureOut">
              <a:rPr lang="en-US" smtClean="0"/>
              <a:t>3/6/2014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99079A-6CD6-4A28-B164-AA8AA1E61EFD}" type="slidenum">
              <a:rPr lang="en-US" smtClean="0"/>
              <a:t>‹#›</a:t>
            </a:fld>
            <a:endParaRPr lang="en-US"/>
          </a:p>
        </p:txBody>
      </p:sp>
    </p:spTree>
    <p:extLst>
      <p:ext uri="{BB962C8B-B14F-4D97-AF65-F5344CB8AC3E}">
        <p14:creationId xmlns:p14="http://schemas.microsoft.com/office/powerpoint/2010/main" val="501995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A7DA9F-E0BA-4241-8198-8D5900C442B4}" type="datetimeFigureOut">
              <a:rPr lang="en-US" smtClean="0"/>
              <a:t>3/6/2014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99079A-6CD6-4A28-B164-AA8AA1E61EFD}" type="slidenum">
              <a:rPr lang="en-US" smtClean="0"/>
              <a:t>‹#›</a:t>
            </a:fld>
            <a:endParaRPr lang="en-US"/>
          </a:p>
        </p:txBody>
      </p:sp>
    </p:spTree>
    <p:extLst>
      <p:ext uri="{BB962C8B-B14F-4D97-AF65-F5344CB8AC3E}">
        <p14:creationId xmlns:p14="http://schemas.microsoft.com/office/powerpoint/2010/main" val="7693235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tiff"/><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349510"/>
            <a:ext cx="9144000" cy="520931"/>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0418" y="914147"/>
            <a:ext cx="4848496" cy="3567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0400" y="3857064"/>
            <a:ext cx="5551559" cy="2238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295400" y="-31100"/>
            <a:ext cx="6781800" cy="584775"/>
          </a:xfrm>
          <a:prstGeom prst="rect">
            <a:avLst/>
          </a:prstGeom>
          <a:noFill/>
        </p:spPr>
        <p:txBody>
          <a:bodyPr wrap="square" rtlCol="0">
            <a:spAutoFit/>
          </a:bodyPr>
          <a:lstStyle/>
          <a:p>
            <a:pPr algn="ctr"/>
            <a:r>
              <a:rPr lang="en-US" b="1" dirty="0" smtClean="0">
                <a:latin typeface="Calibri" pitchFamily="34" charset="0"/>
              </a:rPr>
              <a:t>Birth Weight and Cognition in Children with Epilepsy</a:t>
            </a:r>
          </a:p>
          <a:p>
            <a:pPr algn="ctr"/>
            <a:endParaRPr lang="en-US" sz="1400" b="1" dirty="0">
              <a:latin typeface="Calibri" pitchFamily="34" charset="0"/>
            </a:endParaRPr>
          </a:p>
        </p:txBody>
      </p:sp>
      <p:sp>
        <p:nvSpPr>
          <p:cNvPr id="5" name="TextBox 4"/>
          <p:cNvSpPr txBox="1"/>
          <p:nvPr/>
        </p:nvSpPr>
        <p:spPr>
          <a:xfrm>
            <a:off x="158206" y="406316"/>
            <a:ext cx="8675616" cy="1015663"/>
          </a:xfrm>
          <a:prstGeom prst="rect">
            <a:avLst/>
          </a:prstGeom>
          <a:noFill/>
        </p:spPr>
        <p:txBody>
          <a:bodyPr wrap="square" rtlCol="0">
            <a:spAutoFit/>
          </a:bodyPr>
          <a:lstStyle/>
          <a:p>
            <a:r>
              <a:rPr lang="en-US" sz="1200" u="sng" dirty="0" smtClean="0">
                <a:latin typeface="Calibri" pitchFamily="34" charset="0"/>
              </a:rPr>
              <a:t>Objective</a:t>
            </a:r>
            <a:r>
              <a:rPr lang="en-US" sz="1200" dirty="0" smtClean="0">
                <a:latin typeface="Calibri" pitchFamily="34" charset="0"/>
              </a:rPr>
              <a:t>: We aimed to determine if there are differences in birth weight between full term children with uncomplicated new/recent-onset epilepsies and typically-developing healthy controls. We further examined the relationships between birth weight and childhood/adolescent cognition, behavior, and academic achievement. </a:t>
            </a:r>
          </a:p>
          <a:p>
            <a:r>
              <a:rPr lang="en-US" sz="1200" u="sng" dirty="0" smtClean="0">
                <a:latin typeface="Calibri" pitchFamily="34" charset="0"/>
              </a:rPr>
              <a:t>Methods</a:t>
            </a:r>
            <a:r>
              <a:rPr lang="en-US" sz="1200" dirty="0" smtClean="0">
                <a:latin typeface="Calibri" pitchFamily="34" charset="0"/>
              </a:rPr>
              <a:t>: 108 children with new/recent-onset epilepsy and 70 healthy controls underwent neuropsychological assessment. All participants were born full-term (&gt;37 weeks) without birth complications. </a:t>
            </a:r>
          </a:p>
        </p:txBody>
      </p:sp>
      <p:sp>
        <p:nvSpPr>
          <p:cNvPr id="7" name="TextBox 6"/>
          <p:cNvSpPr txBox="1"/>
          <p:nvPr/>
        </p:nvSpPr>
        <p:spPr>
          <a:xfrm>
            <a:off x="263583" y="2189863"/>
            <a:ext cx="1835034" cy="1015663"/>
          </a:xfrm>
          <a:prstGeom prst="rect">
            <a:avLst/>
          </a:prstGeom>
          <a:noFill/>
        </p:spPr>
        <p:txBody>
          <a:bodyPr wrap="square" rtlCol="0">
            <a:spAutoFit/>
          </a:bodyPr>
          <a:lstStyle/>
          <a:p>
            <a:r>
              <a:rPr lang="en-US" sz="1200" u="sng" dirty="0" smtClean="0"/>
              <a:t>Results</a:t>
            </a:r>
            <a:r>
              <a:rPr lang="en-US" sz="1200" dirty="0" smtClean="0"/>
              <a:t>: Birth </a:t>
            </a:r>
            <a:r>
              <a:rPr lang="en-US" sz="1200" dirty="0"/>
              <a:t>weight of children with epilepsy was significantly lower than healthy controls (p=0.023). </a:t>
            </a:r>
            <a:endParaRPr lang="en-US" sz="1200" dirty="0">
              <a:latin typeface="Calibri" pitchFamily="34" charset="0"/>
            </a:endParaRPr>
          </a:p>
        </p:txBody>
      </p:sp>
      <p:sp>
        <p:nvSpPr>
          <p:cNvPr id="8" name="TextBox 7"/>
          <p:cNvSpPr txBox="1"/>
          <p:nvPr/>
        </p:nvSpPr>
        <p:spPr>
          <a:xfrm>
            <a:off x="166673" y="4363100"/>
            <a:ext cx="2661194" cy="1569660"/>
          </a:xfrm>
          <a:prstGeom prst="rect">
            <a:avLst/>
          </a:prstGeom>
          <a:noFill/>
        </p:spPr>
        <p:txBody>
          <a:bodyPr wrap="square" rtlCol="0">
            <a:spAutoFit/>
          </a:bodyPr>
          <a:lstStyle/>
          <a:p>
            <a:r>
              <a:rPr lang="en-US" sz="1200" u="sng" dirty="0" smtClean="0">
                <a:latin typeface="Calibri" pitchFamily="34" charset="0"/>
              </a:rPr>
              <a:t>Results</a:t>
            </a:r>
            <a:r>
              <a:rPr lang="en-US" sz="1200" dirty="0" smtClean="0">
                <a:latin typeface="Calibri" pitchFamily="34" charset="0"/>
              </a:rPr>
              <a:t>: Whereas </a:t>
            </a:r>
            <a:r>
              <a:rPr lang="en-US" sz="1200" dirty="0">
                <a:latin typeface="Calibri" pitchFamily="34" charset="0"/>
              </a:rPr>
              <a:t>birth weight (</a:t>
            </a:r>
            <a:r>
              <a:rPr lang="en-US" sz="1200" dirty="0" err="1">
                <a:latin typeface="Calibri" pitchFamily="34" charset="0"/>
              </a:rPr>
              <a:t>covaried</a:t>
            </a:r>
            <a:r>
              <a:rPr lang="en-US" sz="1200" dirty="0">
                <a:latin typeface="Calibri" pitchFamily="34" charset="0"/>
              </a:rPr>
              <a:t> with age, sex, handedness, and mother’s education) was significantly associated with cognition in controls in multiple domains (intelligence, language, aspects of academic achievement), this relationship was absent in children with epilepsy. </a:t>
            </a:r>
          </a:p>
        </p:txBody>
      </p:sp>
      <p:sp>
        <p:nvSpPr>
          <p:cNvPr id="9" name="TextBox 8"/>
          <p:cNvSpPr txBox="1"/>
          <p:nvPr/>
        </p:nvSpPr>
        <p:spPr>
          <a:xfrm>
            <a:off x="5105401" y="2172931"/>
            <a:ext cx="3728422" cy="1131079"/>
          </a:xfrm>
          <a:prstGeom prst="rect">
            <a:avLst/>
          </a:prstGeom>
          <a:noFill/>
          <a:ln w="19050">
            <a:solidFill>
              <a:schemeClr val="tx1"/>
            </a:solidFill>
          </a:ln>
        </p:spPr>
        <p:txBody>
          <a:bodyPr wrap="square" rtlCol="0">
            <a:spAutoFit/>
          </a:bodyPr>
          <a:lstStyle/>
          <a:p>
            <a:r>
              <a:rPr lang="en-US" sz="1350" u="sng" dirty="0" smtClean="0">
                <a:latin typeface="Calibri" pitchFamily="34" charset="0"/>
              </a:rPr>
              <a:t>Significance</a:t>
            </a:r>
            <a:r>
              <a:rPr lang="en-US" sz="1350" dirty="0" smtClean="0">
                <a:latin typeface="Calibri" pitchFamily="34" charset="0"/>
              </a:rPr>
              <a:t>: Although </a:t>
            </a:r>
            <a:r>
              <a:rPr lang="en-US" sz="1350" dirty="0">
                <a:latin typeface="Calibri" pitchFamily="34" charset="0"/>
              </a:rPr>
              <a:t>the origin of lower birth weight in children with epilepsy is unknown, these findings raise the possibility that abnormal prenatal environment may impact childhood-onset epilepsy. </a:t>
            </a:r>
          </a:p>
        </p:txBody>
      </p:sp>
      <p:sp>
        <p:nvSpPr>
          <p:cNvPr id="3" name="TextBox 2"/>
          <p:cNvSpPr txBox="1"/>
          <p:nvPr/>
        </p:nvSpPr>
        <p:spPr>
          <a:xfrm>
            <a:off x="2229685" y="6425309"/>
            <a:ext cx="1941429" cy="369332"/>
          </a:xfrm>
          <a:prstGeom prst="rect">
            <a:avLst/>
          </a:prstGeom>
          <a:noFill/>
        </p:spPr>
        <p:txBody>
          <a:bodyPr wrap="none" rtlCol="0">
            <a:spAutoFit/>
          </a:bodyPr>
          <a:lstStyle/>
          <a:p>
            <a:r>
              <a:rPr lang="en-US" dirty="0" smtClean="0"/>
              <a:t>Jackson et al, 2014</a:t>
            </a:r>
            <a:endParaRPr lang="en-US" dirty="0"/>
          </a:p>
        </p:txBody>
      </p:sp>
    </p:spTree>
    <p:extLst>
      <p:ext uri="{BB962C8B-B14F-4D97-AF65-F5344CB8AC3E}">
        <p14:creationId xmlns:p14="http://schemas.microsoft.com/office/powerpoint/2010/main" val="38736142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179</Words>
  <Application>Microsoft Office PowerPoint</Application>
  <PresentationFormat>On-screen Show (4:3)</PresentationFormat>
  <Paragraphs>7</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Dept. of Neurology, UW-Madison SMPH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Jackson (Daren)</dc:creator>
  <cp:lastModifiedBy>Laurie Beninsig</cp:lastModifiedBy>
  <cp:revision>3</cp:revision>
  <dcterms:created xsi:type="dcterms:W3CDTF">2014-03-05T19:07:35Z</dcterms:created>
  <dcterms:modified xsi:type="dcterms:W3CDTF">2014-03-06T22:44:43Z</dcterms:modified>
</cp:coreProperties>
</file>