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90" r:id="rId2"/>
  </p:sldIdLst>
  <p:sldSz cx="6858000" cy="9144000" type="letter"/>
  <p:notesSz cx="6881813" cy="9296400"/>
  <p:defaultTextStyle>
    <a:defPPr>
      <a:defRPr lang="zh-TW"/>
    </a:defPPr>
    <a:lvl1pPr marL="0" algn="l" defTabSz="91432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61" algn="l" defTabSz="91432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23" algn="l" defTabSz="91432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483" algn="l" defTabSz="91432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645" algn="l" defTabSz="91432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806" algn="l" defTabSz="91432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968" algn="l" defTabSz="91432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129" algn="l" defTabSz="91432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290" algn="l" defTabSz="91432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574" autoAdjust="0"/>
    <p:restoredTop sz="94186" autoAdjust="0"/>
  </p:normalViewPr>
  <p:slideViewPr>
    <p:cSldViewPr snapToGrid="0" showGuides="1">
      <p:cViewPr>
        <p:scale>
          <a:sx n="93" d="100"/>
          <a:sy n="93" d="100"/>
        </p:scale>
        <p:origin x="-1792" y="-80"/>
      </p:cViewPr>
      <p:guideLst>
        <p:guide orient="horz" pos="632"/>
        <p:guide pos="3496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F:\AsusBamboo\D%20drive\1.%20Lab\Soft%20Agar\20120814_SKBR3_rictorKD_HRG_20120731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16627296587927"/>
          <c:y val="0.0575748595941636"/>
          <c:w val="0.883372732363577"/>
          <c:h val="0.810690796450472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bg1">
                <a:lumMod val="65000"/>
              </a:schemeClr>
            </a:solidFill>
          </c:spPr>
          <c:invertIfNegative val="0"/>
          <c:errBars>
            <c:errBarType val="both"/>
            <c:errValType val="cust"/>
            <c:noEndCap val="0"/>
            <c:plus>
              <c:numRef>
                <c:f>Sheet1!$F$65:$F$71</c:f>
                <c:numCache>
                  <c:formatCode>General</c:formatCode>
                  <c:ptCount val="7"/>
                  <c:pt idx="0">
                    <c:v>3.741657386773941</c:v>
                  </c:pt>
                  <c:pt idx="1">
                    <c:v>6.018490028422596</c:v>
                  </c:pt>
                  <c:pt idx="2">
                    <c:v>10.27402333828162</c:v>
                  </c:pt>
                  <c:pt idx="3">
                    <c:v>0.816496580927726</c:v>
                  </c:pt>
                  <c:pt idx="4">
                    <c:v>0.471404520791032</c:v>
                  </c:pt>
                  <c:pt idx="5">
                    <c:v>1.247219128924647</c:v>
                  </c:pt>
                  <c:pt idx="6">
                    <c:v>2.449489742783178</c:v>
                  </c:pt>
                </c:numCache>
              </c:numRef>
            </c:plus>
            <c:minus>
              <c:numRef>
                <c:f>Sheet1!$F$65:$F$71</c:f>
                <c:numCache>
                  <c:formatCode>General</c:formatCode>
                  <c:ptCount val="7"/>
                  <c:pt idx="0">
                    <c:v>3.741657386773941</c:v>
                  </c:pt>
                  <c:pt idx="1">
                    <c:v>6.018490028422596</c:v>
                  </c:pt>
                  <c:pt idx="2">
                    <c:v>10.27402333828162</c:v>
                  </c:pt>
                  <c:pt idx="3">
                    <c:v>0.816496580927726</c:v>
                  </c:pt>
                  <c:pt idx="4">
                    <c:v>0.471404520791032</c:v>
                  </c:pt>
                  <c:pt idx="5">
                    <c:v>1.247219128924647</c:v>
                  </c:pt>
                  <c:pt idx="6">
                    <c:v>2.449489742783178</c:v>
                  </c:pt>
                </c:numCache>
              </c:numRef>
            </c:minus>
          </c:errBars>
          <c:cat>
            <c:strRef>
              <c:f>Sheet1!$A$214:$A$216</c:f>
              <c:strCache>
                <c:ptCount val="3"/>
                <c:pt idx="0">
                  <c:v>ctrl</c:v>
                </c:pt>
                <c:pt idx="1">
                  <c:v>HRG alpha</c:v>
                </c:pt>
                <c:pt idx="2">
                  <c:v>HRG beta</c:v>
                </c:pt>
              </c:strCache>
            </c:strRef>
          </c:cat>
          <c:val>
            <c:numRef>
              <c:f>Sheet1!$E$214:$E$216</c:f>
              <c:numCache>
                <c:formatCode>0</c:formatCode>
                <c:ptCount val="3"/>
                <c:pt idx="0">
                  <c:v>42.33333333333334</c:v>
                </c:pt>
                <c:pt idx="1">
                  <c:v>170.0</c:v>
                </c:pt>
                <c:pt idx="2">
                  <c:v>148.3333333333334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35896696"/>
        <c:axId val="658333928"/>
      </c:barChart>
      <c:catAx>
        <c:axId val="435896696"/>
        <c:scaling>
          <c:orientation val="minMax"/>
        </c:scaling>
        <c:delete val="0"/>
        <c:axPos val="b"/>
        <c:majorTickMark val="out"/>
        <c:minorTickMark val="none"/>
        <c:tickLblPos val="nextTo"/>
        <c:crossAx val="658333928"/>
        <c:crosses val="autoZero"/>
        <c:auto val="1"/>
        <c:lblAlgn val="ctr"/>
        <c:lblOffset val="100"/>
        <c:noMultiLvlLbl val="0"/>
      </c:catAx>
      <c:valAx>
        <c:axId val="658333928"/>
        <c:scaling>
          <c:orientation val="minMax"/>
          <c:min val="0.0"/>
        </c:scaling>
        <c:delete val="0"/>
        <c:axPos val="l"/>
        <c:numFmt formatCode="0" sourceLinked="1"/>
        <c:majorTickMark val="out"/>
        <c:minorTickMark val="none"/>
        <c:tickLblPos val="nextTo"/>
        <c:crossAx val="435896696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3"/>
            <a:ext cx="2982869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97337" y="3"/>
            <a:ext cx="2982869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F25751-7B82-46E2-B2E5-9F53538FF8F6}" type="datetimeFigureOut">
              <a:rPr lang="zh-TW" altLang="en-US" smtClean="0"/>
              <a:t>2/4/14</a:t>
            </a:fld>
            <a:endParaRPr lang="zh-TW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33600" y="698500"/>
            <a:ext cx="2614613" cy="34845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7863" y="4416538"/>
            <a:ext cx="5506093" cy="418338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zh-TW" smtClean="0"/>
              <a:t>Click to edit Master text styles</a:t>
            </a:r>
          </a:p>
          <a:p>
            <a:pPr lvl="1"/>
            <a:r>
              <a:rPr lang="en-US" altLang="zh-TW" smtClean="0"/>
              <a:t>Second level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830086"/>
            <a:ext cx="2982869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97337" y="8830086"/>
            <a:ext cx="2982869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B6FE74-A50C-4F7B-9594-28B252BF5EF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2254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32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61" algn="l" defTabSz="91432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323" algn="l" defTabSz="91432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483" algn="l" defTabSz="91432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645" algn="l" defTabSz="91432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806" algn="l" defTabSz="91432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968" algn="l" defTabSz="91432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129" algn="l" defTabSz="91432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290" algn="l" defTabSz="91432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altLang="zh-TW" smtClean="0"/>
              <a:t>Click to edit Master title style</a:t>
            </a:r>
            <a:endParaRPr lang="zh-TW" alt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6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8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9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1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2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altLang="zh-TW" smtClean="0"/>
              <a:t>Click to edit Master subtitle style</a:t>
            </a:r>
            <a:endParaRPr lang="zh-TW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65CF7-086E-421F-BB38-5233CE791518}" type="datetimeFigureOut">
              <a:rPr lang="zh-TW" altLang="en-US" smtClean="0"/>
              <a:t>2/4/14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10979-5FD6-417C-AA0D-8D3DF02AE2F6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95604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smtClean="0"/>
              <a:t>Click to edit Master title style</a:t>
            </a:r>
            <a:endParaRPr lang="zh-TW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TW" smtClean="0"/>
              <a:t>Click to edit Master text styles</a:t>
            </a:r>
          </a:p>
          <a:p>
            <a:pPr lvl="1"/>
            <a:r>
              <a:rPr lang="en-US" altLang="zh-TW" smtClean="0"/>
              <a:t>Second level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  <a:endParaRPr lang="zh-TW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65CF7-086E-421F-BB38-5233CE791518}" type="datetimeFigureOut">
              <a:rPr lang="zh-TW" altLang="en-US" smtClean="0"/>
              <a:t>2/4/14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10979-5FD6-417C-AA0D-8D3DF02AE2F6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1450616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altLang="zh-TW" smtClean="0"/>
              <a:t>Click to edit Master title style</a:t>
            </a:r>
            <a:endParaRPr lang="zh-TW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6" y="488951"/>
            <a:ext cx="3357563" cy="10401300"/>
          </a:xfrm>
        </p:spPr>
        <p:txBody>
          <a:bodyPr vert="eaVert"/>
          <a:lstStyle/>
          <a:p>
            <a:pPr lvl="0"/>
            <a:r>
              <a:rPr lang="en-US" altLang="zh-TW" smtClean="0"/>
              <a:t>Click to edit Master text styles</a:t>
            </a:r>
          </a:p>
          <a:p>
            <a:pPr lvl="1"/>
            <a:r>
              <a:rPr lang="en-US" altLang="zh-TW" smtClean="0"/>
              <a:t>Second level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  <a:endParaRPr lang="zh-TW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65CF7-086E-421F-BB38-5233CE791518}" type="datetimeFigureOut">
              <a:rPr lang="zh-TW" altLang="en-US" smtClean="0"/>
              <a:t>2/4/14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10979-5FD6-417C-AA0D-8D3DF02AE2F6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466105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smtClean="0"/>
              <a:t>Click to edit Master title style</a:t>
            </a:r>
            <a:endParaRPr lang="zh-TW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TW" smtClean="0"/>
              <a:t>Click to edit Master text styles</a:t>
            </a:r>
          </a:p>
          <a:p>
            <a:pPr lvl="1"/>
            <a:r>
              <a:rPr lang="en-US" altLang="zh-TW" smtClean="0"/>
              <a:t>Second level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  <a:endParaRPr lang="zh-TW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65CF7-086E-421F-BB38-5233CE791518}" type="datetimeFigureOut">
              <a:rPr lang="zh-TW" altLang="en-US" smtClean="0"/>
              <a:t>2/4/14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10979-5FD6-417C-AA0D-8D3DF02AE2F6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501859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8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altLang="zh-TW" smtClean="0"/>
              <a:t>Click to edit Master title style</a:t>
            </a:r>
            <a:endParaRPr lang="zh-TW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20"/>
            <a:ext cx="5829300" cy="200024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61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2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48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64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80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96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12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29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TW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65CF7-086E-421F-BB38-5233CE791518}" type="datetimeFigureOut">
              <a:rPr lang="zh-TW" altLang="en-US" smtClean="0"/>
              <a:t>2/4/14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10979-5FD6-417C-AA0D-8D3DF02AE2F6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105539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smtClean="0"/>
              <a:t>Click to edit Master title style</a:t>
            </a:r>
            <a:endParaRPr lang="zh-TW" alt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6" y="2844802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zh-TW" smtClean="0"/>
              <a:t>Click to edit Master text styles</a:t>
            </a:r>
          </a:p>
          <a:p>
            <a:pPr lvl="1"/>
            <a:r>
              <a:rPr lang="en-US" altLang="zh-TW" smtClean="0"/>
              <a:t>Second level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  <a:endParaRPr lang="zh-TW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2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zh-TW" smtClean="0"/>
              <a:t>Click to edit Master text styles</a:t>
            </a:r>
          </a:p>
          <a:p>
            <a:pPr lvl="1"/>
            <a:r>
              <a:rPr lang="en-US" altLang="zh-TW" smtClean="0"/>
              <a:t>Second level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  <a:endParaRPr lang="zh-TW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65CF7-086E-421F-BB38-5233CE791518}" type="datetimeFigureOut">
              <a:rPr lang="zh-TW" altLang="en-US" smtClean="0"/>
              <a:t>2/4/14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10979-5FD6-417C-AA0D-8D3DF02AE2F6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0438738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1" y="366185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zh-TW" smtClean="0"/>
              <a:t>Click to edit Master title style</a:t>
            </a:r>
            <a:endParaRPr lang="zh-TW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1" y="2046818"/>
            <a:ext cx="3030141" cy="85301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61" indent="0">
              <a:buNone/>
              <a:defRPr sz="2000" b="1"/>
            </a:lvl2pPr>
            <a:lvl3pPr marL="914323" indent="0">
              <a:buNone/>
              <a:defRPr sz="1800" b="1"/>
            </a:lvl3pPr>
            <a:lvl4pPr marL="1371483" indent="0">
              <a:buNone/>
              <a:defRPr sz="1600" b="1"/>
            </a:lvl4pPr>
            <a:lvl5pPr marL="1828645" indent="0">
              <a:buNone/>
              <a:defRPr sz="1600" b="1"/>
            </a:lvl5pPr>
            <a:lvl6pPr marL="2285806" indent="0">
              <a:buNone/>
              <a:defRPr sz="1600" b="1"/>
            </a:lvl6pPr>
            <a:lvl7pPr marL="2742968" indent="0">
              <a:buNone/>
              <a:defRPr sz="1600" b="1"/>
            </a:lvl7pPr>
            <a:lvl8pPr marL="3200129" indent="0">
              <a:buNone/>
              <a:defRPr sz="1600" b="1"/>
            </a:lvl8pPr>
            <a:lvl9pPr marL="3657290" indent="0">
              <a:buNone/>
              <a:defRPr sz="1600" b="1"/>
            </a:lvl9pPr>
          </a:lstStyle>
          <a:p>
            <a:pPr lvl="0"/>
            <a:r>
              <a:rPr lang="en-US" altLang="zh-TW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1" y="2899833"/>
            <a:ext cx="3030141" cy="526838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zh-TW" smtClean="0"/>
              <a:t>Click to edit Master text styles</a:t>
            </a:r>
          </a:p>
          <a:p>
            <a:pPr lvl="1"/>
            <a:r>
              <a:rPr lang="en-US" altLang="zh-TW" smtClean="0"/>
              <a:t>Second level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  <a:endParaRPr lang="zh-TW" alt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71" y="2046818"/>
            <a:ext cx="3031330" cy="85301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61" indent="0">
              <a:buNone/>
              <a:defRPr sz="2000" b="1"/>
            </a:lvl2pPr>
            <a:lvl3pPr marL="914323" indent="0">
              <a:buNone/>
              <a:defRPr sz="1800" b="1"/>
            </a:lvl3pPr>
            <a:lvl4pPr marL="1371483" indent="0">
              <a:buNone/>
              <a:defRPr sz="1600" b="1"/>
            </a:lvl4pPr>
            <a:lvl5pPr marL="1828645" indent="0">
              <a:buNone/>
              <a:defRPr sz="1600" b="1"/>
            </a:lvl5pPr>
            <a:lvl6pPr marL="2285806" indent="0">
              <a:buNone/>
              <a:defRPr sz="1600" b="1"/>
            </a:lvl6pPr>
            <a:lvl7pPr marL="2742968" indent="0">
              <a:buNone/>
              <a:defRPr sz="1600" b="1"/>
            </a:lvl7pPr>
            <a:lvl8pPr marL="3200129" indent="0">
              <a:buNone/>
              <a:defRPr sz="1600" b="1"/>
            </a:lvl8pPr>
            <a:lvl9pPr marL="3657290" indent="0">
              <a:buNone/>
              <a:defRPr sz="1600" b="1"/>
            </a:lvl9pPr>
          </a:lstStyle>
          <a:p>
            <a:pPr lvl="0"/>
            <a:r>
              <a:rPr lang="en-US" altLang="zh-TW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71" y="2899833"/>
            <a:ext cx="3031330" cy="526838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zh-TW" smtClean="0"/>
              <a:t>Click to edit Master text styles</a:t>
            </a:r>
          </a:p>
          <a:p>
            <a:pPr lvl="1"/>
            <a:r>
              <a:rPr lang="en-US" altLang="zh-TW" smtClean="0"/>
              <a:t>Second level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  <a:endParaRPr lang="zh-TW" alt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65CF7-086E-421F-BB38-5233CE791518}" type="datetimeFigureOut">
              <a:rPr lang="zh-TW" altLang="en-US" smtClean="0"/>
              <a:t>2/4/14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10979-5FD6-417C-AA0D-8D3DF02AE2F6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5242619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smtClean="0"/>
              <a:t>Click to edit Master title style</a:t>
            </a:r>
            <a:endParaRPr lang="zh-TW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65CF7-086E-421F-BB38-5233CE791518}" type="datetimeFigureOut">
              <a:rPr lang="zh-TW" altLang="en-US" smtClean="0"/>
              <a:t>2/4/14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10979-5FD6-417C-AA0D-8D3DF02AE2F6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734872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65CF7-086E-421F-BB38-5233CE791518}" type="datetimeFigureOut">
              <a:rPr lang="zh-TW" altLang="en-US" smtClean="0"/>
              <a:t>2/4/14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10979-5FD6-417C-AA0D-8D3DF02AE2F6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34786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1" y="364068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altLang="zh-TW" smtClean="0"/>
              <a:t>Click to edit Master title style</a:t>
            </a:r>
            <a:endParaRPr lang="zh-TW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8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TW" smtClean="0"/>
              <a:t>Click to edit Master text styles</a:t>
            </a:r>
          </a:p>
          <a:p>
            <a:pPr lvl="1"/>
            <a:r>
              <a:rPr lang="en-US" altLang="zh-TW" smtClean="0"/>
              <a:t>Second level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  <a:endParaRPr lang="zh-TW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1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161" indent="0">
              <a:buNone/>
              <a:defRPr sz="1200"/>
            </a:lvl2pPr>
            <a:lvl3pPr marL="914323" indent="0">
              <a:buNone/>
              <a:defRPr sz="1000"/>
            </a:lvl3pPr>
            <a:lvl4pPr marL="1371483" indent="0">
              <a:buNone/>
              <a:defRPr sz="900"/>
            </a:lvl4pPr>
            <a:lvl5pPr marL="1828645" indent="0">
              <a:buNone/>
              <a:defRPr sz="900"/>
            </a:lvl5pPr>
            <a:lvl6pPr marL="2285806" indent="0">
              <a:buNone/>
              <a:defRPr sz="900"/>
            </a:lvl6pPr>
            <a:lvl7pPr marL="2742968" indent="0">
              <a:buNone/>
              <a:defRPr sz="900"/>
            </a:lvl7pPr>
            <a:lvl8pPr marL="3200129" indent="0">
              <a:buNone/>
              <a:defRPr sz="900"/>
            </a:lvl8pPr>
            <a:lvl9pPr marL="3657290" indent="0">
              <a:buNone/>
              <a:defRPr sz="900"/>
            </a:lvl9pPr>
          </a:lstStyle>
          <a:p>
            <a:pPr lvl="0"/>
            <a:r>
              <a:rPr lang="en-US" altLang="zh-TW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65CF7-086E-421F-BB38-5233CE791518}" type="datetimeFigureOut">
              <a:rPr lang="zh-TW" altLang="en-US" smtClean="0"/>
              <a:t>2/4/14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10979-5FD6-417C-AA0D-8D3DF02AE2F6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104639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1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altLang="zh-TW" smtClean="0"/>
              <a:t>Click to edit Master title style</a:t>
            </a:r>
            <a:endParaRPr lang="zh-TW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161" indent="0">
              <a:buNone/>
              <a:defRPr sz="2800"/>
            </a:lvl2pPr>
            <a:lvl3pPr marL="914323" indent="0">
              <a:buNone/>
              <a:defRPr sz="2400"/>
            </a:lvl3pPr>
            <a:lvl4pPr marL="1371483" indent="0">
              <a:buNone/>
              <a:defRPr sz="2000"/>
            </a:lvl4pPr>
            <a:lvl5pPr marL="1828645" indent="0">
              <a:buNone/>
              <a:defRPr sz="2000"/>
            </a:lvl5pPr>
            <a:lvl6pPr marL="2285806" indent="0">
              <a:buNone/>
              <a:defRPr sz="2000"/>
            </a:lvl6pPr>
            <a:lvl7pPr marL="2742968" indent="0">
              <a:buNone/>
              <a:defRPr sz="2000"/>
            </a:lvl7pPr>
            <a:lvl8pPr marL="3200129" indent="0">
              <a:buNone/>
              <a:defRPr sz="2000"/>
            </a:lvl8pPr>
            <a:lvl9pPr marL="365729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2"/>
            <a:ext cx="4114800" cy="1073148"/>
          </a:xfrm>
        </p:spPr>
        <p:txBody>
          <a:bodyPr/>
          <a:lstStyle>
            <a:lvl1pPr marL="0" indent="0">
              <a:buNone/>
              <a:defRPr sz="1400"/>
            </a:lvl1pPr>
            <a:lvl2pPr marL="457161" indent="0">
              <a:buNone/>
              <a:defRPr sz="1200"/>
            </a:lvl2pPr>
            <a:lvl3pPr marL="914323" indent="0">
              <a:buNone/>
              <a:defRPr sz="1000"/>
            </a:lvl3pPr>
            <a:lvl4pPr marL="1371483" indent="0">
              <a:buNone/>
              <a:defRPr sz="900"/>
            </a:lvl4pPr>
            <a:lvl5pPr marL="1828645" indent="0">
              <a:buNone/>
              <a:defRPr sz="900"/>
            </a:lvl5pPr>
            <a:lvl6pPr marL="2285806" indent="0">
              <a:buNone/>
              <a:defRPr sz="900"/>
            </a:lvl6pPr>
            <a:lvl7pPr marL="2742968" indent="0">
              <a:buNone/>
              <a:defRPr sz="900"/>
            </a:lvl7pPr>
            <a:lvl8pPr marL="3200129" indent="0">
              <a:buNone/>
              <a:defRPr sz="900"/>
            </a:lvl8pPr>
            <a:lvl9pPr marL="3657290" indent="0">
              <a:buNone/>
              <a:defRPr sz="900"/>
            </a:lvl9pPr>
          </a:lstStyle>
          <a:p>
            <a:pPr lvl="0"/>
            <a:r>
              <a:rPr lang="en-US" altLang="zh-TW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65CF7-086E-421F-BB38-5233CE791518}" type="datetimeFigureOut">
              <a:rPr lang="zh-TW" altLang="en-US" smtClean="0"/>
              <a:t>2/4/14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10979-5FD6-417C-AA0D-8D3DF02AE2F6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0125536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1" y="366185"/>
            <a:ext cx="6172200" cy="1524000"/>
          </a:xfrm>
          <a:prstGeom prst="rect">
            <a:avLst/>
          </a:prstGeom>
        </p:spPr>
        <p:txBody>
          <a:bodyPr vert="horz" lIns="91433" tIns="45716" rIns="91433" bIns="45716" rtlCol="0" anchor="ctr">
            <a:normAutofit/>
          </a:bodyPr>
          <a:lstStyle/>
          <a:p>
            <a:r>
              <a:rPr lang="en-US" altLang="zh-TW" smtClean="0"/>
              <a:t>Click to edit Master title style</a:t>
            </a:r>
            <a:endParaRPr lang="zh-TW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1" y="2133602"/>
            <a:ext cx="6172200" cy="6034617"/>
          </a:xfrm>
          <a:prstGeom prst="rect">
            <a:avLst/>
          </a:prstGeom>
        </p:spPr>
        <p:txBody>
          <a:bodyPr vert="horz" lIns="91433" tIns="45716" rIns="91433" bIns="45716" rtlCol="0">
            <a:normAutofit/>
          </a:bodyPr>
          <a:lstStyle/>
          <a:p>
            <a:pPr lvl="0"/>
            <a:r>
              <a:rPr lang="en-US" altLang="zh-TW" smtClean="0"/>
              <a:t>Click to edit Master text styles</a:t>
            </a:r>
          </a:p>
          <a:p>
            <a:pPr lvl="1"/>
            <a:r>
              <a:rPr lang="en-US" altLang="zh-TW" smtClean="0"/>
              <a:t>Second level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  <a:endParaRPr lang="zh-TW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1" cy="486833"/>
          </a:xfrm>
          <a:prstGeom prst="rect">
            <a:avLst/>
          </a:prstGeom>
        </p:spPr>
        <p:txBody>
          <a:bodyPr vert="horz" lIns="91433" tIns="45716" rIns="91433" bIns="45716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165CF7-086E-421F-BB38-5233CE791518}" type="datetimeFigureOut">
              <a:rPr lang="zh-TW" altLang="en-US" smtClean="0"/>
              <a:t>2/4/14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1" y="8475134"/>
            <a:ext cx="2171700" cy="486833"/>
          </a:xfrm>
          <a:prstGeom prst="rect">
            <a:avLst/>
          </a:prstGeom>
        </p:spPr>
        <p:txBody>
          <a:bodyPr vert="horz" lIns="91433" tIns="45716" rIns="91433" bIns="45716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1" cy="486833"/>
          </a:xfrm>
          <a:prstGeom prst="rect">
            <a:avLst/>
          </a:prstGeom>
        </p:spPr>
        <p:txBody>
          <a:bodyPr vert="horz" lIns="91433" tIns="45716" rIns="91433" bIns="45716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A10979-5FD6-417C-AA0D-8D3DF02AE2F6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927672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323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71" indent="-342871" algn="l" defTabSz="914323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87" indent="-285726" algn="l" defTabSz="914323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04" indent="-228581" algn="l" defTabSz="914323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064" indent="-228581" algn="l" defTabSz="914323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226" indent="-228581" algn="l" defTabSz="914323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387" indent="-228581" algn="l" defTabSz="91432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549" indent="-228581" algn="l" defTabSz="91432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710" indent="-228581" algn="l" defTabSz="91432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871" indent="-228581" algn="l" defTabSz="91432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3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61" algn="l" defTabSz="9143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23" algn="l" defTabSz="9143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83" algn="l" defTabSz="9143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45" algn="l" defTabSz="9143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06" algn="l" defTabSz="9143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68" algn="l" defTabSz="9143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129" algn="l" defTabSz="9143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90" algn="l" defTabSz="9143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0.png"/><Relationship Id="rId12" Type="http://schemas.openxmlformats.org/officeDocument/2006/relationships/image" Target="../media/image11.jpeg"/><Relationship Id="rId13" Type="http://schemas.openxmlformats.org/officeDocument/2006/relationships/image" Target="../media/image12.jpeg"/><Relationship Id="rId14" Type="http://schemas.openxmlformats.org/officeDocument/2006/relationships/image" Target="../media/image13.jpeg"/><Relationship Id="rId15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0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8170" b="2941"/>
          <a:stretch/>
        </p:blipFill>
        <p:spPr bwMode="auto">
          <a:xfrm>
            <a:off x="2992601" y="6183253"/>
            <a:ext cx="1194165" cy="24506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111484" y="4934885"/>
            <a:ext cx="764632" cy="1384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en-US" altLang="zh-TW" sz="900" dirty="0" smtClean="0">
                <a:solidFill>
                  <a:prstClr val="black"/>
                </a:solidFill>
              </a:rPr>
              <a:t>p-</a:t>
            </a:r>
            <a:r>
              <a:rPr lang="en-US" altLang="zh-TW" sz="900" dirty="0" err="1" smtClean="0">
                <a:solidFill>
                  <a:prstClr val="black"/>
                </a:solidFill>
              </a:rPr>
              <a:t>mTOR</a:t>
            </a:r>
            <a:r>
              <a:rPr lang="en-US" altLang="zh-TW" sz="900" dirty="0" smtClean="0">
                <a:solidFill>
                  <a:prstClr val="black"/>
                </a:solidFill>
              </a:rPr>
              <a:t> (S2448)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169192" y="5593863"/>
            <a:ext cx="706924" cy="1384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en-US" altLang="zh-TW" sz="900" dirty="0" smtClean="0">
                <a:solidFill>
                  <a:prstClr val="black"/>
                </a:solidFill>
              </a:rPr>
              <a:t>p-TSC2 (T1462)</a:t>
            </a:r>
            <a:endParaRPr lang="zh-TW" altLang="en-US" sz="900" dirty="0">
              <a:solidFill>
                <a:prstClr val="black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271784" y="6236536"/>
            <a:ext cx="604332" cy="1384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en-US" altLang="zh-TW" sz="900" dirty="0" smtClean="0">
                <a:solidFill>
                  <a:prstClr val="black"/>
                </a:solidFill>
              </a:rPr>
              <a:t>p-AKT (T308)</a:t>
            </a:r>
            <a:endParaRPr lang="zh-TW" altLang="en-US" sz="900" dirty="0">
              <a:solidFill>
                <a:prstClr val="black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274990" y="6573167"/>
            <a:ext cx="601126" cy="1384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en-US" altLang="zh-TW" sz="900" dirty="0" smtClean="0">
                <a:solidFill>
                  <a:prstClr val="black"/>
                </a:solidFill>
              </a:rPr>
              <a:t>p-AKT (S473)</a:t>
            </a:r>
            <a:endParaRPr lang="zh-TW" altLang="en-US" sz="900" dirty="0">
              <a:solidFill>
                <a:prstClr val="black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129117" y="7288215"/>
            <a:ext cx="746999" cy="1384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en-US" altLang="zh-TW" sz="900" dirty="0" smtClean="0">
                <a:solidFill>
                  <a:prstClr val="black"/>
                </a:solidFill>
              </a:rPr>
              <a:t>p-S6 (S235/236)</a:t>
            </a:r>
            <a:endParaRPr lang="zh-TW" altLang="en-US" sz="900" dirty="0">
              <a:solidFill>
                <a:prstClr val="black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491395" y="6923358"/>
            <a:ext cx="384721" cy="1384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en-US" altLang="zh-TW" sz="900" dirty="0" smtClean="0">
                <a:solidFill>
                  <a:prstClr val="black"/>
                </a:solidFill>
              </a:rPr>
              <a:t>pan AKT</a:t>
            </a:r>
            <a:endParaRPr lang="zh-TW" altLang="en-US" sz="900" dirty="0">
              <a:solidFill>
                <a:prstClr val="black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563531" y="7617426"/>
            <a:ext cx="312585" cy="1384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en-US" altLang="zh-TW" sz="900" dirty="0" smtClean="0">
                <a:solidFill>
                  <a:prstClr val="black"/>
                </a:solidFill>
              </a:rPr>
              <a:t>pan S6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385597" y="5274767"/>
            <a:ext cx="490519" cy="1384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en-US" altLang="zh-TW" sz="900" dirty="0" smtClean="0">
                <a:solidFill>
                  <a:prstClr val="black"/>
                </a:solidFill>
              </a:rPr>
              <a:t>pan </a:t>
            </a:r>
            <a:r>
              <a:rPr lang="en-US" altLang="zh-TW" sz="900" dirty="0" err="1" smtClean="0">
                <a:solidFill>
                  <a:prstClr val="black"/>
                </a:solidFill>
              </a:rPr>
              <a:t>mTOR</a:t>
            </a:r>
            <a:endParaRPr lang="en-US" altLang="zh-TW" sz="900" dirty="0" smtClean="0">
              <a:solidFill>
                <a:prstClr val="black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446511" y="5914092"/>
            <a:ext cx="429605" cy="1384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en-US" altLang="zh-TW" sz="900" dirty="0">
                <a:solidFill>
                  <a:prstClr val="black"/>
                </a:solidFill>
              </a:rPr>
              <a:t>p</a:t>
            </a:r>
            <a:r>
              <a:rPr lang="en-US" altLang="zh-TW" sz="900" dirty="0" smtClean="0">
                <a:solidFill>
                  <a:prstClr val="black"/>
                </a:solidFill>
              </a:rPr>
              <a:t>an TSC2</a:t>
            </a:r>
            <a:endParaRPr lang="zh-TW" altLang="en-US" sz="900" dirty="0">
              <a:solidFill>
                <a:prstClr val="black"/>
              </a:solidFill>
            </a:endParaRPr>
          </a:p>
        </p:txBody>
      </p:sp>
      <p:sp>
        <p:nvSpPr>
          <p:cNvPr id="16" name="TextBox 15"/>
          <p:cNvSpPr txBox="1">
            <a:spLocks noChangeAspect="1"/>
          </p:cNvSpPr>
          <p:nvPr/>
        </p:nvSpPr>
        <p:spPr>
          <a:xfrm>
            <a:off x="2646887" y="7918438"/>
            <a:ext cx="229229" cy="1384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en-US" altLang="zh-TW" sz="900" dirty="0" smtClean="0">
                <a:solidFill>
                  <a:prstClr val="black"/>
                </a:solidFill>
              </a:rPr>
              <a:t>actin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392009" y="4724203"/>
            <a:ext cx="484107" cy="1384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en-US" altLang="zh-TW" sz="900" dirty="0" smtClean="0"/>
              <a:t>HRG (min)</a:t>
            </a:r>
            <a:endParaRPr lang="zh-TW" altLang="en-US" sz="900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7894" b="-614"/>
          <a:stretch/>
        </p:blipFill>
        <p:spPr bwMode="auto">
          <a:xfrm>
            <a:off x="2992601" y="6519966"/>
            <a:ext cx="1200515" cy="2449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8170" b="-6458"/>
          <a:stretch/>
        </p:blipFill>
        <p:spPr bwMode="auto">
          <a:xfrm>
            <a:off x="2992601" y="6847492"/>
            <a:ext cx="1213214" cy="29023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8446" b="-4238"/>
          <a:stretch/>
        </p:blipFill>
        <p:spPr bwMode="auto">
          <a:xfrm>
            <a:off x="2992601" y="7195654"/>
            <a:ext cx="1206865" cy="32362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8721" b="-191"/>
          <a:stretch/>
        </p:blipFill>
        <p:spPr bwMode="auto">
          <a:xfrm>
            <a:off x="2992601" y="4869004"/>
            <a:ext cx="1181465" cy="27026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8" name="Picture 10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r="48353" b="6547"/>
          <a:stretch/>
        </p:blipFill>
        <p:spPr bwMode="auto">
          <a:xfrm>
            <a:off x="2992601" y="5543491"/>
            <a:ext cx="1189931" cy="23924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9" name="Picture 11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9548" b="-8251"/>
          <a:stretch/>
        </p:blipFill>
        <p:spPr bwMode="auto">
          <a:xfrm>
            <a:off x="2992601" y="7557576"/>
            <a:ext cx="1206864" cy="25819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0" name="Picture 12"/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9823" b="7546"/>
          <a:stretch/>
        </p:blipFill>
        <p:spPr bwMode="auto">
          <a:xfrm>
            <a:off x="2992601" y="7894571"/>
            <a:ext cx="1206865" cy="18623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2" name="Picture 14"/>
          <p:cNvPicPr>
            <a:picLocks noChangeAspect="1" noChangeArrowheads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8721" b="-2365"/>
          <a:stretch/>
        </p:blipFill>
        <p:spPr bwMode="auto">
          <a:xfrm>
            <a:off x="2992601" y="5218567"/>
            <a:ext cx="1181464" cy="25089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4" name="Picture 16"/>
          <p:cNvPicPr>
            <a:picLocks noChangeAspect="1" noChangeArrowheads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8446" b="1408"/>
          <a:stretch/>
        </p:blipFill>
        <p:spPr bwMode="auto">
          <a:xfrm>
            <a:off x="2992601" y="5868565"/>
            <a:ext cx="1187815" cy="22955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1" name="TextBox 30"/>
          <p:cNvSpPr txBox="1"/>
          <p:nvPr/>
        </p:nvSpPr>
        <p:spPr>
          <a:xfrm>
            <a:off x="3155445" y="4724203"/>
            <a:ext cx="57708" cy="1384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en-US" altLang="zh-TW" sz="900" dirty="0"/>
              <a:t>0</a:t>
            </a:r>
            <a:endParaRPr lang="zh-TW" altLang="en-US" sz="900" dirty="0"/>
          </a:p>
        </p:txBody>
      </p:sp>
      <p:sp>
        <p:nvSpPr>
          <p:cNvPr id="32" name="TextBox 31"/>
          <p:cNvSpPr txBox="1"/>
          <p:nvPr/>
        </p:nvSpPr>
        <p:spPr>
          <a:xfrm>
            <a:off x="3400069" y="4724203"/>
            <a:ext cx="115416" cy="1384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en-US" altLang="zh-TW" sz="900" dirty="0" smtClean="0"/>
              <a:t>15</a:t>
            </a:r>
            <a:endParaRPr lang="zh-TW" altLang="en-US" sz="900" dirty="0"/>
          </a:p>
        </p:txBody>
      </p:sp>
      <p:sp>
        <p:nvSpPr>
          <p:cNvPr id="33" name="TextBox 32"/>
          <p:cNvSpPr txBox="1"/>
          <p:nvPr/>
        </p:nvSpPr>
        <p:spPr>
          <a:xfrm>
            <a:off x="3688101" y="4724203"/>
            <a:ext cx="115416" cy="1384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en-US" altLang="zh-TW" sz="900" dirty="0" smtClean="0"/>
              <a:t>30</a:t>
            </a:r>
            <a:endParaRPr lang="zh-TW" altLang="en-US" sz="900" dirty="0"/>
          </a:p>
        </p:txBody>
      </p:sp>
      <p:sp>
        <p:nvSpPr>
          <p:cNvPr id="34" name="TextBox 33"/>
          <p:cNvSpPr txBox="1"/>
          <p:nvPr/>
        </p:nvSpPr>
        <p:spPr>
          <a:xfrm>
            <a:off x="3976133" y="4724203"/>
            <a:ext cx="115416" cy="1384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en-US" altLang="zh-TW" sz="900" dirty="0" smtClean="0"/>
              <a:t>60</a:t>
            </a:r>
            <a:endParaRPr lang="zh-TW" altLang="en-US" sz="900" dirty="0"/>
          </a:p>
        </p:txBody>
      </p:sp>
      <p:cxnSp>
        <p:nvCxnSpPr>
          <p:cNvPr id="3" name="Straight Connector 2"/>
          <p:cNvCxnSpPr/>
          <p:nvPr/>
        </p:nvCxnSpPr>
        <p:spPr>
          <a:xfrm>
            <a:off x="3155445" y="4690612"/>
            <a:ext cx="900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3227453" y="4502662"/>
            <a:ext cx="72008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900" dirty="0" smtClean="0"/>
              <a:t>HRG</a:t>
            </a:r>
            <a:r>
              <a:rPr lang="el-GR" altLang="zh-TW" sz="900" dirty="0" smtClean="0">
                <a:latin typeface="Times New Roman"/>
                <a:cs typeface="Times New Roman"/>
              </a:rPr>
              <a:t>α</a:t>
            </a:r>
            <a:endParaRPr lang="zh-TW" altLang="en-US" sz="900" dirty="0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12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817" t="40878" r="46209" b="12517"/>
          <a:stretch/>
        </p:blipFill>
        <p:spPr>
          <a:xfrm>
            <a:off x="2274994" y="2915895"/>
            <a:ext cx="720000" cy="720001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13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356" t="42877" r="39670" b="10519"/>
          <a:stretch/>
        </p:blipFill>
        <p:spPr>
          <a:xfrm>
            <a:off x="3140069" y="2915895"/>
            <a:ext cx="720000" cy="7200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0" name="Picture 19"/>
          <p:cNvPicPr>
            <a:picLocks noChangeAspect="1"/>
          </p:cNvPicPr>
          <p:nvPr/>
        </p:nvPicPr>
        <p:blipFill rotWithShape="1">
          <a:blip r:embed="rId14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990" t="22234" r="36035" b="31162"/>
          <a:stretch/>
        </p:blipFill>
        <p:spPr>
          <a:xfrm>
            <a:off x="4005144" y="2915895"/>
            <a:ext cx="720000" cy="720000"/>
          </a:xfrm>
          <a:prstGeom prst="rect">
            <a:avLst/>
          </a:prstGeom>
          <a:ln>
            <a:solidFill>
              <a:schemeClr val="tx1"/>
            </a:solidFill>
          </a:ln>
        </p:spPr>
      </p:pic>
      <p:graphicFrame>
        <p:nvGraphicFramePr>
          <p:cNvPr id="42" name="Chart 4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16109050"/>
              </p:ext>
            </p:extLst>
          </p:nvPr>
        </p:nvGraphicFramePr>
        <p:xfrm>
          <a:off x="1783513" y="982793"/>
          <a:ext cx="3041107" cy="19331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5"/>
          </a:graphicData>
        </a:graphic>
      </p:graphicFrame>
      <p:sp>
        <p:nvSpPr>
          <p:cNvPr id="46" name="TextBox 45"/>
          <p:cNvSpPr txBox="1"/>
          <p:nvPr/>
        </p:nvSpPr>
        <p:spPr>
          <a:xfrm rot="16200000">
            <a:off x="922830" y="1605564"/>
            <a:ext cx="1359595" cy="235685"/>
          </a:xfrm>
          <a:prstGeom prst="rect">
            <a:avLst/>
          </a:prstGeom>
          <a:noFill/>
        </p:spPr>
        <p:txBody>
          <a:bodyPr wrap="square" lIns="81007" tIns="40503" rIns="81007" bIns="40503" rtlCol="0">
            <a:spAutoFit/>
          </a:bodyPr>
          <a:lstStyle/>
          <a:p>
            <a:r>
              <a:rPr lang="en-US" altLang="zh-TW" sz="1000" dirty="0"/>
              <a:t># of colonies/well</a:t>
            </a:r>
            <a:endParaRPr lang="zh-TW" altLang="en-US" sz="1000" dirty="0"/>
          </a:p>
        </p:txBody>
      </p:sp>
      <p:sp>
        <p:nvSpPr>
          <p:cNvPr id="44" name="TextBox 43"/>
          <p:cNvSpPr txBox="1"/>
          <p:nvPr/>
        </p:nvSpPr>
        <p:spPr>
          <a:xfrm>
            <a:off x="5013175" y="179512"/>
            <a:ext cx="1584177" cy="273493"/>
          </a:xfrm>
          <a:prstGeom prst="rect">
            <a:avLst/>
          </a:prstGeom>
          <a:noFill/>
        </p:spPr>
        <p:txBody>
          <a:bodyPr wrap="square" lIns="103208" tIns="51604" rIns="103208" bIns="51604" rtlCol="0">
            <a:spAutoFit/>
          </a:bodyPr>
          <a:lstStyle/>
          <a:p>
            <a:pPr algn="r"/>
            <a:r>
              <a:rPr lang="en-US" altLang="zh-TW" sz="1100" dirty="0" smtClean="0"/>
              <a:t>Supplemental Fig. 2</a:t>
            </a:r>
            <a:endParaRPr lang="zh-TW" altLang="en-US" sz="1100" dirty="0"/>
          </a:p>
        </p:txBody>
      </p:sp>
      <p:sp>
        <p:nvSpPr>
          <p:cNvPr id="2" name="TextBox 1"/>
          <p:cNvSpPr txBox="1"/>
          <p:nvPr/>
        </p:nvSpPr>
        <p:spPr>
          <a:xfrm>
            <a:off x="787400" y="745067"/>
            <a:ext cx="27519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/>
              <a:t>A</a:t>
            </a:r>
            <a:endParaRPr lang="en-US" sz="10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796724" y="4360333"/>
            <a:ext cx="25655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/>
              <a:t>B</a:t>
            </a:r>
            <a:endParaRPr lang="en-US" sz="1000" b="1" dirty="0"/>
          </a:p>
        </p:txBody>
      </p:sp>
    </p:spTree>
    <p:extLst>
      <p:ext uri="{BB962C8B-B14F-4D97-AF65-F5344CB8AC3E}">
        <p14:creationId xmlns:p14="http://schemas.microsoft.com/office/powerpoint/2010/main" val="3175075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42243</TotalTime>
  <Words>61</Words>
  <Application>Microsoft Macintosh PowerPoint</Application>
  <PresentationFormat>Letter Paper (8.5x11 in)</PresentationFormat>
  <Paragraphs>20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mayjoy</dc:creator>
  <cp:lastModifiedBy>Cindy Westmiller</cp:lastModifiedBy>
  <cp:revision>333</cp:revision>
  <cp:lastPrinted>2014-02-03T21:25:10Z</cp:lastPrinted>
  <dcterms:created xsi:type="dcterms:W3CDTF">2012-08-09T02:15:27Z</dcterms:created>
  <dcterms:modified xsi:type="dcterms:W3CDTF">2014-02-04T16:48:55Z</dcterms:modified>
</cp:coreProperties>
</file>