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70" r:id="rId7"/>
    <p:sldId id="271" r:id="rId8"/>
    <p:sldId id="272" r:id="rId9"/>
    <p:sldId id="273" r:id="rId10"/>
    <p:sldId id="274" r:id="rId11"/>
    <p:sldId id="275" r:id="rId12"/>
    <p:sldId id="276" r:id="rId13"/>
  </p:sldIdLst>
  <p:sldSz cx="6858000" cy="9144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708" y="64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wmf"/><Relationship Id="rId1" Type="http://schemas.openxmlformats.org/officeDocument/2006/relationships/image" Target="../media/image2.emf"/><Relationship Id="rId4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4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6992-0580-48A1-B3DD-ED36E24062D4}" type="datetimeFigureOut">
              <a:rPr lang="pt-BR" smtClean="0"/>
              <a:pPr/>
              <a:t>24/3/2014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A3A7-9A3F-423E-89C7-69DDFB5F7AB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6992-0580-48A1-B3DD-ED36E24062D4}" type="datetimeFigureOut">
              <a:rPr lang="pt-BR" smtClean="0"/>
              <a:pPr/>
              <a:t>24/3/2014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A3A7-9A3F-423E-89C7-69DDFB5F7AB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6992-0580-48A1-B3DD-ED36E24062D4}" type="datetimeFigureOut">
              <a:rPr lang="pt-BR" smtClean="0"/>
              <a:pPr/>
              <a:t>24/3/2014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A3A7-9A3F-423E-89C7-69DDFB5F7AB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6992-0580-48A1-B3DD-ED36E24062D4}" type="datetimeFigureOut">
              <a:rPr lang="pt-BR" smtClean="0"/>
              <a:pPr/>
              <a:t>24/3/2014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A3A7-9A3F-423E-89C7-69DDFB5F7AB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6992-0580-48A1-B3DD-ED36E24062D4}" type="datetimeFigureOut">
              <a:rPr lang="pt-BR" smtClean="0"/>
              <a:pPr/>
              <a:t>24/3/2014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A3A7-9A3F-423E-89C7-69DDFB5F7AB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6992-0580-48A1-B3DD-ED36E24062D4}" type="datetimeFigureOut">
              <a:rPr lang="pt-BR" smtClean="0"/>
              <a:pPr/>
              <a:t>24/3/2014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A3A7-9A3F-423E-89C7-69DDFB5F7AB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6992-0580-48A1-B3DD-ED36E24062D4}" type="datetimeFigureOut">
              <a:rPr lang="pt-BR" smtClean="0"/>
              <a:pPr/>
              <a:t>24/3/2014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A3A7-9A3F-423E-89C7-69DDFB5F7AB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6992-0580-48A1-B3DD-ED36E24062D4}" type="datetimeFigureOut">
              <a:rPr lang="pt-BR" smtClean="0"/>
              <a:pPr/>
              <a:t>24/3/2014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A3A7-9A3F-423E-89C7-69DDFB5F7AB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6992-0580-48A1-B3DD-ED36E24062D4}" type="datetimeFigureOut">
              <a:rPr lang="pt-BR" smtClean="0"/>
              <a:pPr/>
              <a:t>24/3/2014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A3A7-9A3F-423E-89C7-69DDFB5F7AB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6992-0580-48A1-B3DD-ED36E24062D4}" type="datetimeFigureOut">
              <a:rPr lang="pt-BR" smtClean="0"/>
              <a:pPr/>
              <a:t>24/3/2014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A3A7-9A3F-423E-89C7-69DDFB5F7AB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6992-0580-48A1-B3DD-ED36E24062D4}" type="datetimeFigureOut">
              <a:rPr lang="pt-BR" smtClean="0"/>
              <a:pPr/>
              <a:t>24/3/2014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A3A7-9A3F-423E-89C7-69DDFB5F7AB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86992-0580-48A1-B3DD-ED36E24062D4}" type="datetimeFigureOut">
              <a:rPr lang="pt-BR" smtClean="0"/>
              <a:pPr/>
              <a:t>24/3/2014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DA3A7-9A3F-423E-89C7-69DDFB5F7AB3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oleObject" Target="../embeddings/oleObject12.bin"/><Relationship Id="rId4" Type="http://schemas.openxmlformats.org/officeDocument/2006/relationships/image" Target="../media/image14.jpeg"/><Relationship Id="rId9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76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 1</a:t>
            </a:r>
            <a:endParaRPr lang="en-US" b="1" dirty="0"/>
          </a:p>
        </p:txBody>
      </p:sp>
      <p:graphicFrame>
        <p:nvGraphicFramePr>
          <p:cNvPr id="4115" name="Object 19"/>
          <p:cNvGraphicFramePr>
            <a:graphicFrameLocks noChangeAspect="1"/>
          </p:cNvGraphicFramePr>
          <p:nvPr/>
        </p:nvGraphicFramePr>
        <p:xfrm>
          <a:off x="304800" y="750888"/>
          <a:ext cx="2870200" cy="2640012"/>
        </p:xfrm>
        <a:graphic>
          <a:graphicData uri="http://schemas.openxmlformats.org/presentationml/2006/ole">
            <p:oleObj spid="_x0000_s1026" name="Prism Project" r:id="rId3" imgW="2880783" imgH="265218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76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Table </a:t>
            </a:r>
            <a:r>
              <a:rPr lang="en-US" b="1" dirty="0"/>
              <a:t>2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97739448"/>
              </p:ext>
            </p:extLst>
          </p:nvPr>
        </p:nvGraphicFramePr>
        <p:xfrm>
          <a:off x="342900" y="914400"/>
          <a:ext cx="6172199" cy="3880557"/>
        </p:xfrm>
        <a:graphic>
          <a:graphicData uri="http://schemas.openxmlformats.org/drawingml/2006/table">
            <a:tbl>
              <a:tblPr/>
              <a:tblGrid>
                <a:gridCol w="796984"/>
                <a:gridCol w="150541"/>
                <a:gridCol w="1992461"/>
                <a:gridCol w="150541"/>
                <a:gridCol w="602166"/>
                <a:gridCol w="150541"/>
                <a:gridCol w="1106923"/>
                <a:gridCol w="150541"/>
                <a:gridCol w="1071501"/>
              </a:tblGrid>
              <a:tr h="132831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NF90.8 cell line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3372"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Compounds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Target(s)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Drug (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µM)/R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Drug +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rapamycin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(25% of IC</a:t>
                      </a:r>
                      <a:r>
                        <a:rPr lang="en-US" sz="800" b="0" i="1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(µM)/R</a:t>
                      </a:r>
                      <a:r>
                        <a:rPr lang="en-US" sz="8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Drug +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everolimus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(25% of IC</a:t>
                      </a:r>
                      <a:r>
                        <a:rPr lang="en-US" sz="800" b="0" i="1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(µM)/R</a:t>
                      </a:r>
                      <a:r>
                        <a:rPr lang="en-US" sz="8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83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Saquinavir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protease inhibitor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46.6/0.99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45.2/0.97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48.4/0.99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74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Ifenprodil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2E2E2E"/>
                          </a:solidFill>
                          <a:effectLst/>
                          <a:latin typeface="Calibri"/>
                        </a:rPr>
                        <a:t>N-methyl-d-aspartate (NMDA) receptors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198.3/0.98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267.7/0.98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187.6/0.96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4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Rosiglitazone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PPAR gamma agonist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576.2/0.84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1150/0.94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684.5/0.89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4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Dichloroacetate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pyruvate dehydrogenase kinase 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&gt;1000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ND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ND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4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Toremifene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estrogen receptor modulator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34.6/0.99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19.0/0.97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20.1/0.99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4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Riluzole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glutamate release inhibitor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91.4/0.99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72.7/0.94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72.7/0.96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4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Lapatinib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EGFR and ERBB2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9.6/0.98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16.0/0.97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12.8/0.98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4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Vandetanib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EGFR, RET, VEGFR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59.4/0.97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60.5/0.94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62.8/0.96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4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Pazopanib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VEGFR, PDGF, c-KIT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20.1/0.97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44.4/0.93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37.3/0.93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83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Bortezomib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proteasome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0.080/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0.032/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0.057/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83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74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831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T265-2C cell line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3372"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Compounds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Target(s)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Drug (µM)/R</a:t>
                      </a:r>
                      <a:r>
                        <a:rPr lang="en-US" sz="800" b="0" i="1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Drug +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rapamycin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(25% of IC</a:t>
                      </a:r>
                      <a:r>
                        <a:rPr lang="en-US" sz="800" b="0" i="1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 (µM)/R</a:t>
                      </a:r>
                      <a:r>
                        <a:rPr lang="en-US" sz="800" b="0" i="1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Drug +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everolimus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(25% of IC</a:t>
                      </a:r>
                      <a:r>
                        <a:rPr lang="en-US" sz="800" b="0" i="1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 (µM)/R</a:t>
                      </a:r>
                      <a:r>
                        <a:rPr lang="en-US" sz="800" b="0" i="1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83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Toremifene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estrogen receptor modulator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22.6/0.99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18.1/0.99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21.0/0.99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74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Riluzole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glutamate release inhibitor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106.5/0.96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80.9/0.96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119.3/0.95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83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Bortezomib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proteasome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0.053/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0.033/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0.037/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831"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746"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831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sNF96.2 cell line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3372"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Compounds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Target(s)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Drug (µM)/R</a:t>
                      </a:r>
                      <a:r>
                        <a:rPr lang="en-US" sz="800" b="0" i="1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Drug +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rapamycin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(25% of IC</a:t>
                      </a:r>
                      <a:r>
                        <a:rPr lang="en-US" sz="800" b="0" i="1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 (µM)/R</a:t>
                      </a:r>
                      <a:r>
                        <a:rPr lang="en-US" sz="800" b="0" i="1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Drug + </a:t>
                      </a:r>
                      <a:r>
                        <a:rPr lang="en-US" sz="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everolimus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(25% of IC</a:t>
                      </a:r>
                      <a:r>
                        <a:rPr lang="en-US" sz="800" b="0" i="1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 (µM)/R</a:t>
                      </a:r>
                      <a:r>
                        <a:rPr lang="en-US" sz="800" b="0" i="1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83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Toremifene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estrogen receptor modulator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22.1/0.99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12.9/0.97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11.2/0.99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74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Riluzole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glutamate release inhibitor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97.3/0.84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94.5/0.97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97.9/0.97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83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Bortezomib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proteasome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0.095/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0.045/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0.079/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0320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16119408"/>
              </p:ext>
            </p:extLst>
          </p:nvPr>
        </p:nvGraphicFramePr>
        <p:xfrm>
          <a:off x="381000" y="1143000"/>
          <a:ext cx="4000500" cy="1686560"/>
        </p:xfrm>
        <a:graphic>
          <a:graphicData uri="http://schemas.openxmlformats.org/drawingml/2006/table">
            <a:tbl>
              <a:tblPr/>
              <a:tblGrid>
                <a:gridCol w="558800"/>
                <a:gridCol w="825500"/>
                <a:gridCol w="215900"/>
                <a:gridCol w="825500"/>
                <a:gridCol w="215900"/>
                <a:gridCol w="13589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 line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Compounds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Drug (µM)/R</a:t>
                      </a:r>
                      <a:r>
                        <a:rPr lang="en-US" sz="1100" b="0" i="1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Drug +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bortezomib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(25% of IC</a:t>
                      </a:r>
                      <a:r>
                        <a:rPr lang="en-US" sz="1100" b="0" i="1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(µM)/R</a:t>
                      </a:r>
                      <a:r>
                        <a:rPr lang="en-US" sz="11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NF90.8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rapamycin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27.2/0.98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18.0/0.99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everolimus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30.0/0.99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16.9/0.99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T265-2C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rapamycin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19.2/0.99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13.6/0.98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everolimus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15.6/0.99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10.7/0.98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sNF96.2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rapamycin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48.9/0.98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15.0/0.97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everolimus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28.2/0.98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14.5/0.96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00" y="304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Table </a:t>
            </a:r>
            <a:r>
              <a:rPr lang="en-US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xmlns="" val="422435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6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Table 4</a:t>
            </a:r>
            <a:endParaRPr lang="en-US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561379"/>
              </p:ext>
            </p:extLst>
          </p:nvPr>
        </p:nvGraphicFramePr>
        <p:xfrm>
          <a:off x="76200" y="533390"/>
          <a:ext cx="6670032" cy="5029211"/>
        </p:xfrm>
        <a:graphic>
          <a:graphicData uri="http://schemas.openxmlformats.org/drawingml/2006/table">
            <a:tbl>
              <a:tblPr/>
              <a:tblGrid>
                <a:gridCol w="386241"/>
                <a:gridCol w="361020"/>
                <a:gridCol w="574387"/>
                <a:gridCol w="298184"/>
                <a:gridCol w="409671"/>
                <a:gridCol w="122903"/>
                <a:gridCol w="386569"/>
                <a:gridCol w="387269"/>
                <a:gridCol w="640508"/>
                <a:gridCol w="298184"/>
                <a:gridCol w="491607"/>
                <a:gridCol w="122903"/>
                <a:gridCol w="356961"/>
                <a:gridCol w="385823"/>
                <a:gridCol w="658011"/>
                <a:gridCol w="298184"/>
                <a:gridCol w="491607"/>
              </a:tblGrid>
              <a:tr h="33939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NF90.8</a:t>
                      </a:r>
                    </a:p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T265-2C</a:t>
                      </a:r>
                    </a:p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sNF96.2</a:t>
                      </a:r>
                    </a:p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707">
                <a:tc>
                  <a:txBody>
                    <a:bodyPr/>
                    <a:lstStyle/>
                    <a:p>
                      <a:pPr algn="l" fontAlgn="ctr"/>
                      <a:r>
                        <a:rPr lang="ar-LY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apa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(µM)</a:t>
                      </a: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ar-LY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eve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(µM)</a:t>
                      </a: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borte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nM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)</a:t>
                      </a: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FA</a:t>
                      </a: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CI</a:t>
                      </a: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ar-LY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apa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(µM)</a:t>
                      </a: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ar-LY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ve</a:t>
                      </a:r>
                      <a:r>
                        <a:rPr lang="pt-BR" sz="1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(µM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)</a:t>
                      </a: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bort</a:t>
                      </a:r>
                      <a:r>
                        <a:rPr lang="ar-LY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nM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)</a:t>
                      </a: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FA</a:t>
                      </a: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CI</a:t>
                      </a: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ar-LY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apa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(µM)</a:t>
                      </a: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ar-LY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eve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(µM)</a:t>
                      </a: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borte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nM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)</a:t>
                      </a: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FA</a:t>
                      </a: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CI</a:t>
                      </a:r>
                    </a:p>
                  </a:txBody>
                  <a:tcPr marL="4823" marR="4823" marT="482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12.5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1.43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10.5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0.42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1.21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2.72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12.5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1.27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10.5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0.42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1.25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2.91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12.5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1.22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10.5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0.45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1.34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1.35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12.5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0.82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0.17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10.5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0.67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0.45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1.09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0.64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0.32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1.36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0.49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0.96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0.67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0.33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1.29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0.69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0.49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0.84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0.24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0.64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0.20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6.0E-06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0.59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1.03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0.47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0.63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0.61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0.54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0.54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0.94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2.0E-03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5.1E-05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1.1E-06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4.8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0.26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1.34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5.9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4.24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1.05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4.8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0.32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5.9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0.12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1.90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0.22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1.25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4.8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2.47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5.9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0.14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1.82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4.8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0.82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5.9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0.58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3.78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9.6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0.49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0.53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11.8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2.71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2.05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9.6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0.55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0.36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11.8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1.46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0.26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1.59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9.6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0.45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11.8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0.04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9.6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8.0E-03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11.8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0.72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0.06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0.45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0.46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0.32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1.03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0.41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0.48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0.33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9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0.59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0.38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0.59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0.47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0.49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0.37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0.01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1.0E-03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0.85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0.02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80187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01739703"/>
              </p:ext>
            </p:extLst>
          </p:nvPr>
        </p:nvGraphicFramePr>
        <p:xfrm>
          <a:off x="228600" y="1143000"/>
          <a:ext cx="3165600" cy="2068591"/>
        </p:xfrm>
        <a:graphic>
          <a:graphicData uri="http://schemas.openxmlformats.org/presentationml/2006/ole">
            <p:oleObj spid="_x0000_s2050" name="Prism Project" r:id="rId3" imgW="3852000" imgH="2664000" progId="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80047" y="822127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sNF96.2</a:t>
            </a:r>
            <a:endParaRPr lang="en-US" sz="1600" b="1" dirty="0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78815012"/>
              </p:ext>
            </p:extLst>
          </p:nvPr>
        </p:nvGraphicFramePr>
        <p:xfrm>
          <a:off x="3441700" y="3590925"/>
          <a:ext cx="3100388" cy="2101850"/>
        </p:xfrm>
        <a:graphic>
          <a:graphicData uri="http://schemas.openxmlformats.org/presentationml/2006/ole">
            <p:oleObj spid="_x0000_s2051" name="Prism Project" r:id="rId4" imgW="3744383" imgH="2669117" progId="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04246" y="3336727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FF"/>
                </a:solidFill>
              </a:rPr>
              <a:t>T265-2C</a:t>
            </a:r>
            <a:endParaRPr lang="en-US" sz="1600" b="1" dirty="0">
              <a:solidFill>
                <a:srgbClr val="0000FF"/>
              </a:solidFill>
            </a:endParaRPr>
          </a:p>
        </p:txBody>
      </p:sp>
      <p:graphicFrame>
        <p:nvGraphicFramePr>
          <p:cNvPr id="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72553639"/>
              </p:ext>
            </p:extLst>
          </p:nvPr>
        </p:nvGraphicFramePr>
        <p:xfrm>
          <a:off x="3383661" y="1165011"/>
          <a:ext cx="3165600" cy="2095516"/>
        </p:xfrm>
        <a:graphic>
          <a:graphicData uri="http://schemas.openxmlformats.org/presentationml/2006/ole">
            <p:oleObj spid="_x0000_s2052" name="Prism Project" r:id="rId5" imgW="3816000" imgH="2664000" progId="">
              <p:embed/>
            </p:oleObj>
          </a:graphicData>
        </a:graphic>
      </p:graphicFrame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0702922"/>
              </p:ext>
            </p:extLst>
          </p:nvPr>
        </p:nvGraphicFramePr>
        <p:xfrm>
          <a:off x="201613" y="3554413"/>
          <a:ext cx="3190875" cy="2074862"/>
        </p:xfrm>
        <a:graphic>
          <a:graphicData uri="http://schemas.openxmlformats.org/presentationml/2006/ole">
            <p:oleObj spid="_x0000_s2053" name="Prism Project" r:id="rId6" imgW="3890433" imgH="2669117" progId="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500307" y="822127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8000"/>
                </a:solidFill>
              </a:rPr>
              <a:t>ST88-14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0047" y="3365575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NF90.8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" y="76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2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812581" y="887714"/>
            <a:ext cx="907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sNF96.2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30740" y="3783314"/>
            <a:ext cx="907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FF"/>
                </a:solidFill>
              </a:rPr>
              <a:t>T265-2C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12581" y="3783314"/>
            <a:ext cx="907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8000"/>
                </a:solidFill>
              </a:rPr>
              <a:t>ST88-14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30741" y="887714"/>
            <a:ext cx="8317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NF90.8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76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3</a:t>
            </a:r>
            <a:endParaRPr lang="en-US" b="1" dirty="0"/>
          </a:p>
        </p:txBody>
      </p:sp>
      <p:graphicFrame>
        <p:nvGraphicFramePr>
          <p:cNvPr id="26714" name="Object 90"/>
          <p:cNvGraphicFramePr>
            <a:graphicFrameLocks noChangeAspect="1"/>
          </p:cNvGraphicFramePr>
          <p:nvPr/>
        </p:nvGraphicFramePr>
        <p:xfrm>
          <a:off x="76200" y="1066800"/>
          <a:ext cx="3560311" cy="2522395"/>
        </p:xfrm>
        <a:graphic>
          <a:graphicData uri="http://schemas.openxmlformats.org/presentationml/2006/ole">
            <p:oleObj spid="_x0000_s3074" name="Prism Project" r:id="rId3" imgW="3708000" imgH="2628000" progId="">
              <p:embed/>
            </p:oleObj>
          </a:graphicData>
        </a:graphic>
      </p:graphicFrame>
      <p:graphicFrame>
        <p:nvGraphicFramePr>
          <p:cNvPr id="26715" name="Object 91"/>
          <p:cNvGraphicFramePr>
            <a:graphicFrameLocks noChangeAspect="1"/>
          </p:cNvGraphicFramePr>
          <p:nvPr/>
        </p:nvGraphicFramePr>
        <p:xfrm>
          <a:off x="3305305" y="1066800"/>
          <a:ext cx="3628895" cy="2522395"/>
        </p:xfrm>
        <a:graphic>
          <a:graphicData uri="http://schemas.openxmlformats.org/presentationml/2006/ole">
            <p:oleObj spid="_x0000_s3075" name="Prism Project" r:id="rId4" imgW="3780000" imgH="2628000" progId="">
              <p:embed/>
            </p:oleObj>
          </a:graphicData>
        </a:graphic>
      </p:graphicFrame>
      <p:graphicFrame>
        <p:nvGraphicFramePr>
          <p:cNvPr id="26716" name="Object 92"/>
          <p:cNvGraphicFramePr>
            <a:graphicFrameLocks noChangeAspect="1"/>
          </p:cNvGraphicFramePr>
          <p:nvPr/>
        </p:nvGraphicFramePr>
        <p:xfrm>
          <a:off x="60325" y="3863975"/>
          <a:ext cx="3663950" cy="4021138"/>
        </p:xfrm>
        <a:graphic>
          <a:graphicData uri="http://schemas.openxmlformats.org/presentationml/2006/ole">
            <p:oleObj spid="_x0000_s3076" name="Prism Project" r:id="rId5" imgW="3822120" imgH="4196880" progId="">
              <p:embed/>
            </p:oleObj>
          </a:graphicData>
        </a:graphic>
      </p:graphicFrame>
      <p:graphicFrame>
        <p:nvGraphicFramePr>
          <p:cNvPr id="26717" name="Object 93"/>
          <p:cNvGraphicFramePr>
            <a:graphicFrameLocks noChangeAspect="1"/>
          </p:cNvGraphicFramePr>
          <p:nvPr/>
        </p:nvGraphicFramePr>
        <p:xfrm>
          <a:off x="3408944" y="3886200"/>
          <a:ext cx="3525256" cy="2522395"/>
        </p:xfrm>
        <a:graphic>
          <a:graphicData uri="http://schemas.openxmlformats.org/presentationml/2006/ole">
            <p:oleObj spid="_x0000_s3077" name="Prism Project" r:id="rId6" imgW="3672000" imgH="262800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53568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85900" y="5486400"/>
            <a:ext cx="1051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FF"/>
                </a:solidFill>
              </a:rPr>
              <a:t>T265-2C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5900" y="3287153"/>
            <a:ext cx="1051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8000"/>
                </a:solidFill>
              </a:rPr>
              <a:t>ST88-14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19517" y="891200"/>
            <a:ext cx="984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NF90.8</a:t>
            </a:r>
            <a:endParaRPr lang="en-US" sz="1600" b="1" dirty="0">
              <a:solidFill>
                <a:srgbClr val="FF0000"/>
              </a:solidFill>
            </a:endParaRPr>
          </a:p>
        </p:txBody>
      </p:sp>
      <p:grpSp>
        <p:nvGrpSpPr>
          <p:cNvPr id="2" name="Group 42"/>
          <p:cNvGrpSpPr/>
          <p:nvPr/>
        </p:nvGrpSpPr>
        <p:grpSpPr>
          <a:xfrm>
            <a:off x="3810000" y="2753753"/>
            <a:ext cx="2038415" cy="1928525"/>
            <a:chOff x="685800" y="6442842"/>
            <a:chExt cx="2038415" cy="1928525"/>
          </a:xfrm>
        </p:grpSpPr>
        <p:pic>
          <p:nvPicPr>
            <p:cNvPr id="30" name="Picture 10" descr="S:\Alex\mpnst project\western blot images\2012_05_04\trip to Melbourne April2012_0001.jpg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78463" t="25142" r="3642" b="71985"/>
            <a:stretch>
              <a:fillRect/>
            </a:stretch>
          </p:blipFill>
          <p:spPr bwMode="auto">
            <a:xfrm>
              <a:off x="1380226" y="7990367"/>
              <a:ext cx="1143000" cy="381000"/>
            </a:xfrm>
            <a:prstGeom prst="rect">
              <a:avLst/>
            </a:prstGeom>
            <a:noFill/>
          </p:spPr>
        </p:pic>
        <p:pic>
          <p:nvPicPr>
            <p:cNvPr id="31" name="Picture 11" descr="S:\Alex\mpnst project\western blot images\2012_05_04\trip to Melbourne April2012.jpg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</a:blip>
            <a:srcRect l="29951" t="10710" r="52813" b="85711"/>
            <a:stretch>
              <a:fillRect/>
            </a:stretch>
          </p:blipFill>
          <p:spPr bwMode="auto">
            <a:xfrm>
              <a:off x="1388852" y="7573540"/>
              <a:ext cx="1143000" cy="381000"/>
            </a:xfrm>
            <a:prstGeom prst="rect">
              <a:avLst/>
            </a:prstGeom>
            <a:noFill/>
            <a:scene3d>
              <a:camera prst="orthographicFront">
                <a:rot lat="10800000" lon="0" rev="0"/>
              </a:camera>
              <a:lightRig rig="threePt" dir="t"/>
            </a:scene3d>
          </p:spPr>
        </p:pic>
        <p:sp>
          <p:nvSpPr>
            <p:cNvPr id="32" name="TextBox 31"/>
            <p:cNvSpPr txBox="1"/>
            <p:nvPr/>
          </p:nvSpPr>
          <p:spPr>
            <a:xfrm rot="18276030">
              <a:off x="1350053" y="7007217"/>
              <a:ext cx="990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err="1" smtClean="0"/>
                <a:t>siRNA</a:t>
              </a:r>
              <a:r>
                <a:rPr lang="en-US" sz="1100" b="1" dirty="0" smtClean="0"/>
                <a:t> GFP</a:t>
              </a:r>
              <a:endParaRPr lang="en-US" sz="1100" b="1" baseline="30000" dirty="0"/>
            </a:p>
          </p:txBody>
        </p:sp>
        <p:sp>
          <p:nvSpPr>
            <p:cNvPr id="33" name="TextBox 32"/>
            <p:cNvSpPr txBox="1"/>
            <p:nvPr/>
          </p:nvSpPr>
          <p:spPr>
            <a:xfrm rot="18276030">
              <a:off x="1607474" y="6916973"/>
              <a:ext cx="12098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err="1" smtClean="0"/>
                <a:t>siRNA</a:t>
              </a:r>
              <a:r>
                <a:rPr lang="en-US" sz="1100" b="1" dirty="0" smtClean="0"/>
                <a:t> mTOR#13</a:t>
              </a:r>
              <a:endParaRPr lang="en-US" sz="1100" b="1" baseline="30000" dirty="0"/>
            </a:p>
          </p:txBody>
        </p:sp>
        <p:sp>
          <p:nvSpPr>
            <p:cNvPr id="34" name="TextBox 33"/>
            <p:cNvSpPr txBox="1"/>
            <p:nvPr/>
          </p:nvSpPr>
          <p:spPr>
            <a:xfrm rot="18276030">
              <a:off x="1988474" y="6916974"/>
              <a:ext cx="12098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err="1" smtClean="0"/>
                <a:t>siRNA</a:t>
              </a:r>
              <a:r>
                <a:rPr lang="en-US" sz="1100" b="1" dirty="0" smtClean="0"/>
                <a:t> mTOR#19</a:t>
              </a:r>
              <a:endParaRPr lang="en-US" sz="1100" b="1" baseline="30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85800" y="7608104"/>
              <a:ext cx="6858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err="1" smtClean="0"/>
                <a:t>mTOR</a:t>
              </a:r>
              <a:endParaRPr lang="en-US" sz="1100" b="1" baseline="300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94426" y="8002695"/>
              <a:ext cx="6858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smtClean="0"/>
                <a:t>GAPDH</a:t>
              </a:r>
              <a:endParaRPr lang="en-US" sz="1100" b="1" baseline="30000" dirty="0"/>
            </a:p>
          </p:txBody>
        </p:sp>
        <p:cxnSp>
          <p:nvCxnSpPr>
            <p:cNvPr id="37" name="Conector reto 44"/>
            <p:cNvCxnSpPr/>
            <p:nvPr/>
          </p:nvCxnSpPr>
          <p:spPr>
            <a:xfrm>
              <a:off x="1302592" y="7750384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reto 45"/>
            <p:cNvCxnSpPr/>
            <p:nvPr/>
          </p:nvCxnSpPr>
          <p:spPr>
            <a:xfrm>
              <a:off x="1304026" y="8129157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43"/>
          <p:cNvGrpSpPr/>
          <p:nvPr/>
        </p:nvGrpSpPr>
        <p:grpSpPr>
          <a:xfrm>
            <a:off x="3962400" y="5105400"/>
            <a:ext cx="1965780" cy="1784499"/>
            <a:chOff x="685800" y="3625700"/>
            <a:chExt cx="1965780" cy="1784500"/>
          </a:xfrm>
        </p:grpSpPr>
        <p:pic>
          <p:nvPicPr>
            <p:cNvPr id="22" name="Picture 8" descr="S:\Alex\mpnst project\western blot images\2012_05_04\trip to Melbourne April2012_0001.jpg"/>
            <p:cNvPicPr>
              <a:picLocks noChangeAspect="1" noChangeArrowheads="1"/>
            </p:cNvPicPr>
            <p:nvPr/>
          </p:nvPicPr>
          <p:blipFill>
            <a:blip r:embed="rId5" cstate="print">
              <a:grayscl/>
            </a:blip>
            <a:srcRect l="8259" t="7183" r="73846" b="89944"/>
            <a:stretch>
              <a:fillRect/>
            </a:stretch>
          </p:blipFill>
          <p:spPr bwMode="auto">
            <a:xfrm>
              <a:off x="1371600" y="4744925"/>
              <a:ext cx="1066800" cy="328246"/>
            </a:xfrm>
            <a:prstGeom prst="rect">
              <a:avLst/>
            </a:prstGeom>
            <a:noFill/>
          </p:spPr>
        </p:pic>
        <p:pic>
          <p:nvPicPr>
            <p:cNvPr id="23" name="Picture 9" descr="S:\Alex\mpnst project\western blot images\2012_05_04\trip to Melbourne April2012_0001.jpg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52768" t="20832" r="27961" b="76295"/>
            <a:stretch>
              <a:fillRect/>
            </a:stretch>
          </p:blipFill>
          <p:spPr bwMode="auto">
            <a:xfrm>
              <a:off x="1371600" y="5105400"/>
              <a:ext cx="1066800" cy="304800"/>
            </a:xfrm>
            <a:prstGeom prst="rect">
              <a:avLst/>
            </a:prstGeom>
            <a:noFill/>
          </p:spPr>
        </p:pic>
        <p:sp>
          <p:nvSpPr>
            <p:cNvPr id="24" name="TextBox 23"/>
            <p:cNvSpPr txBox="1"/>
            <p:nvPr/>
          </p:nvSpPr>
          <p:spPr>
            <a:xfrm>
              <a:off x="762000" y="4724400"/>
              <a:ext cx="609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err="1" smtClean="0"/>
                <a:t>mTOR</a:t>
              </a:r>
              <a:endParaRPr lang="en-US" sz="1100" b="1" baseline="30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85800" y="5115949"/>
              <a:ext cx="6858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smtClean="0"/>
                <a:t>GAPDH</a:t>
              </a:r>
              <a:endParaRPr lang="en-US" sz="1100" b="1" baseline="30000" dirty="0"/>
            </a:p>
          </p:txBody>
        </p:sp>
        <p:sp>
          <p:nvSpPr>
            <p:cNvPr id="26" name="TextBox 25"/>
            <p:cNvSpPr txBox="1"/>
            <p:nvPr/>
          </p:nvSpPr>
          <p:spPr>
            <a:xfrm rot="18276030">
              <a:off x="1277418" y="4190076"/>
              <a:ext cx="9906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err="1" smtClean="0"/>
                <a:t>siRNA</a:t>
              </a:r>
              <a:r>
                <a:rPr lang="en-US" sz="1100" b="1" dirty="0" smtClean="0"/>
                <a:t> GFP</a:t>
              </a:r>
              <a:endParaRPr lang="en-US" sz="1100" b="1" baseline="30000" dirty="0"/>
            </a:p>
          </p:txBody>
        </p:sp>
        <p:sp>
          <p:nvSpPr>
            <p:cNvPr id="27" name="TextBox 26"/>
            <p:cNvSpPr txBox="1"/>
            <p:nvPr/>
          </p:nvSpPr>
          <p:spPr>
            <a:xfrm rot="18276030">
              <a:off x="1534838" y="4099832"/>
              <a:ext cx="1209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err="1" smtClean="0"/>
                <a:t>siRNA</a:t>
              </a:r>
              <a:r>
                <a:rPr lang="en-US" sz="1100" b="1" dirty="0" smtClean="0"/>
                <a:t> mTOR#13</a:t>
              </a:r>
              <a:endParaRPr lang="en-US" sz="1100" b="1" baseline="30000" dirty="0"/>
            </a:p>
          </p:txBody>
        </p:sp>
        <p:sp>
          <p:nvSpPr>
            <p:cNvPr id="28" name="TextBox 27"/>
            <p:cNvSpPr txBox="1"/>
            <p:nvPr/>
          </p:nvSpPr>
          <p:spPr>
            <a:xfrm rot="18276030">
              <a:off x="1915838" y="4099834"/>
              <a:ext cx="12098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err="1" smtClean="0"/>
                <a:t>siRNA</a:t>
              </a:r>
              <a:r>
                <a:rPr lang="en-US" sz="1100" b="1" dirty="0" smtClean="0"/>
                <a:t> mTOR#19</a:t>
              </a:r>
              <a:endParaRPr lang="en-US" sz="1100" b="1" baseline="30000" dirty="0"/>
            </a:p>
          </p:txBody>
        </p:sp>
        <p:cxnSp>
          <p:nvCxnSpPr>
            <p:cNvPr id="39" name="Conector reto 44"/>
            <p:cNvCxnSpPr/>
            <p:nvPr/>
          </p:nvCxnSpPr>
          <p:spPr>
            <a:xfrm>
              <a:off x="1295400" y="49530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to 45"/>
            <p:cNvCxnSpPr/>
            <p:nvPr/>
          </p:nvCxnSpPr>
          <p:spPr>
            <a:xfrm>
              <a:off x="1296834" y="524381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44"/>
          <p:cNvGrpSpPr/>
          <p:nvPr/>
        </p:nvGrpSpPr>
        <p:grpSpPr>
          <a:xfrm>
            <a:off x="3810000" y="533400"/>
            <a:ext cx="1889421" cy="1836115"/>
            <a:chOff x="838200" y="699752"/>
            <a:chExt cx="1889421" cy="1836114"/>
          </a:xfrm>
        </p:grpSpPr>
        <p:pic>
          <p:nvPicPr>
            <p:cNvPr id="14" name="Picture 5" descr="S:\Alex\2012_06_04\LOS_Win_May2012.jpg"/>
            <p:cNvPicPr>
              <a:picLocks noChangeAspect="1" noChangeArrowheads="1"/>
            </p:cNvPicPr>
            <p:nvPr/>
          </p:nvPicPr>
          <p:blipFill>
            <a:blip r:embed="rId6" cstate="print">
              <a:grayscl/>
            </a:blip>
            <a:srcRect l="8197" t="33611" r="77460" b="62813"/>
            <a:stretch>
              <a:fillRect/>
            </a:stretch>
          </p:blipFill>
          <p:spPr bwMode="auto">
            <a:xfrm>
              <a:off x="1524000" y="1813406"/>
              <a:ext cx="1066800" cy="381000"/>
            </a:xfrm>
            <a:prstGeom prst="rect">
              <a:avLst/>
            </a:prstGeom>
            <a:noFill/>
          </p:spPr>
        </p:pic>
        <p:pic>
          <p:nvPicPr>
            <p:cNvPr id="15" name="Picture 6" descr="S:\Alex\2012_06_04\LOS_Win_May2012.jpg"/>
            <p:cNvPicPr>
              <a:picLocks noChangeAspect="1" noChangeArrowheads="1"/>
            </p:cNvPicPr>
            <p:nvPr/>
          </p:nvPicPr>
          <p:blipFill>
            <a:blip r:embed="rId7" cstate="print">
              <a:grayscl/>
            </a:blip>
            <a:srcRect l="62284" t="47199" r="23372" b="49941"/>
            <a:stretch>
              <a:fillRect/>
            </a:stretch>
          </p:blipFill>
          <p:spPr bwMode="auto">
            <a:xfrm>
              <a:off x="1524000" y="2231066"/>
              <a:ext cx="1066800" cy="304800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914400" y="1839285"/>
              <a:ext cx="609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err="1" smtClean="0"/>
                <a:t>mTOR</a:t>
              </a:r>
              <a:endParaRPr lang="en-US" sz="1100" b="1" baseline="30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38200" y="2258867"/>
              <a:ext cx="6858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smtClean="0"/>
                <a:t>GAPDH</a:t>
              </a:r>
              <a:endParaRPr lang="en-US" sz="1100" b="1" baseline="30000" dirty="0"/>
            </a:p>
          </p:txBody>
        </p:sp>
        <p:sp>
          <p:nvSpPr>
            <p:cNvPr id="18" name="TextBox 17"/>
            <p:cNvSpPr txBox="1"/>
            <p:nvPr/>
          </p:nvSpPr>
          <p:spPr>
            <a:xfrm rot="18276030">
              <a:off x="1493827" y="1264127"/>
              <a:ext cx="990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err="1" smtClean="0"/>
                <a:t>siRNA</a:t>
              </a:r>
              <a:r>
                <a:rPr lang="en-US" sz="1100" b="1" dirty="0" smtClean="0"/>
                <a:t> GFP</a:t>
              </a:r>
              <a:endParaRPr lang="en-US" sz="1100" b="1" baseline="30000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8276030">
              <a:off x="1751247" y="1173883"/>
              <a:ext cx="12098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err="1" smtClean="0"/>
                <a:t>siRNA</a:t>
              </a:r>
              <a:r>
                <a:rPr lang="en-US" sz="1100" b="1" dirty="0" smtClean="0"/>
                <a:t> mTOR#13</a:t>
              </a:r>
              <a:endParaRPr lang="en-US" sz="1100" b="1" baseline="30000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8276030">
              <a:off x="1991880" y="1201974"/>
              <a:ext cx="12098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err="1" smtClean="0"/>
                <a:t>siRNA</a:t>
              </a:r>
              <a:r>
                <a:rPr lang="en-US" sz="1100" b="1" dirty="0" smtClean="0"/>
                <a:t> mTOR#19</a:t>
              </a:r>
              <a:endParaRPr lang="en-US" sz="1100" b="1" baseline="30000" dirty="0"/>
            </a:p>
          </p:txBody>
        </p:sp>
        <p:cxnSp>
          <p:nvCxnSpPr>
            <p:cNvPr id="41" name="Conector reto 44"/>
            <p:cNvCxnSpPr/>
            <p:nvPr/>
          </p:nvCxnSpPr>
          <p:spPr>
            <a:xfrm>
              <a:off x="1447800" y="1961343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reto 45"/>
            <p:cNvCxnSpPr/>
            <p:nvPr/>
          </p:nvCxnSpPr>
          <p:spPr>
            <a:xfrm>
              <a:off x="1449234" y="2366961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/>
          <p:nvPr/>
        </p:nvSpPr>
        <p:spPr>
          <a:xfrm>
            <a:off x="152400" y="609600"/>
            <a:ext cx="30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152400" y="76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4</a:t>
            </a:r>
            <a:endParaRPr lang="en-US" b="1" dirty="0"/>
          </a:p>
        </p:txBody>
      </p:sp>
      <p:graphicFrame>
        <p:nvGraphicFramePr>
          <p:cNvPr id="8229" name="Object 37"/>
          <p:cNvGraphicFramePr>
            <a:graphicFrameLocks noChangeAspect="1"/>
          </p:cNvGraphicFramePr>
          <p:nvPr/>
        </p:nvGraphicFramePr>
        <p:xfrm>
          <a:off x="533400" y="1077354"/>
          <a:ext cx="2860637" cy="2046846"/>
        </p:xfrm>
        <a:graphic>
          <a:graphicData uri="http://schemas.openxmlformats.org/presentationml/2006/ole">
            <p:oleObj spid="_x0000_s4098" name="Prism Project" r:id="rId8" imgW="3672000" imgH="2628000" progId="">
              <p:embed/>
            </p:oleObj>
          </a:graphicData>
        </a:graphic>
      </p:graphicFrame>
      <p:graphicFrame>
        <p:nvGraphicFramePr>
          <p:cNvPr id="8230" name="Object 38"/>
          <p:cNvGraphicFramePr>
            <a:graphicFrameLocks noChangeAspect="1"/>
          </p:cNvGraphicFramePr>
          <p:nvPr/>
        </p:nvGraphicFramePr>
        <p:xfrm>
          <a:off x="533400" y="5562600"/>
          <a:ext cx="2900566" cy="3270504"/>
        </p:xfrm>
        <a:graphic>
          <a:graphicData uri="http://schemas.openxmlformats.org/presentationml/2006/ole">
            <p:oleObj spid="_x0000_s4099" name="Prism Project" r:id="rId9" imgW="3672000" imgH="4140000" progId="">
              <p:embed/>
            </p:oleObj>
          </a:graphicData>
        </a:graphic>
      </p:graphicFrame>
      <p:graphicFrame>
        <p:nvGraphicFramePr>
          <p:cNvPr id="8231" name="Object 39"/>
          <p:cNvGraphicFramePr>
            <a:graphicFrameLocks noChangeAspect="1"/>
          </p:cNvGraphicFramePr>
          <p:nvPr/>
        </p:nvGraphicFramePr>
        <p:xfrm>
          <a:off x="533400" y="3363353"/>
          <a:ext cx="2860638" cy="2046847"/>
        </p:xfrm>
        <a:graphic>
          <a:graphicData uri="http://schemas.openxmlformats.org/presentationml/2006/ole">
            <p:oleObj spid="_x0000_s4100" name="Prism Project" r:id="rId10" imgW="3672000" imgH="2628000" progId="">
              <p:embed/>
            </p:oleObj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3505200" y="609600"/>
            <a:ext cx="30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Y" sz="3200" b="1" dirty="0" smtClean="0"/>
              <a:t>B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275502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593725" y="831850"/>
          <a:ext cx="3740150" cy="3644900"/>
        </p:xfrm>
        <a:graphic>
          <a:graphicData uri="http://schemas.openxmlformats.org/presentationml/2006/ole">
            <p:oleObj spid="_x0000_s5122" name="Prism Project" r:id="rId3" imgW="3740150" imgH="3647017" progId="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00" y="76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5</a:t>
            </a: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90881709"/>
              </p:ext>
            </p:extLst>
          </p:nvPr>
        </p:nvGraphicFramePr>
        <p:xfrm>
          <a:off x="495300" y="487681"/>
          <a:ext cx="5867399" cy="7894320"/>
        </p:xfrm>
        <a:graphic>
          <a:graphicData uri="http://schemas.openxmlformats.org/drawingml/2006/table">
            <a:tbl>
              <a:tblPr/>
              <a:tblGrid>
                <a:gridCol w="2708637"/>
                <a:gridCol w="442227"/>
                <a:gridCol w="110557"/>
                <a:gridCol w="2187442"/>
                <a:gridCol w="418536"/>
              </a:tblGrid>
              <a:tr h="16761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 dirty="0" smtClean="0">
                          <a:effectLst/>
                          <a:latin typeface="Calibri"/>
                        </a:rPr>
                        <a:t>Compound</a:t>
                      </a:r>
                      <a:endParaRPr lang="en-US" sz="700" b="1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effectLst/>
                          <a:latin typeface="Calibri"/>
                        </a:rPr>
                        <a:t>Molecular weight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 dirty="0" smtClean="0">
                          <a:effectLst/>
                          <a:latin typeface="Calibri"/>
                        </a:rPr>
                        <a:t>Compound</a:t>
                      </a:r>
                      <a:endParaRPr lang="en-US" sz="700" b="1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effectLst/>
                          <a:latin typeface="Calibri"/>
                        </a:rPr>
                        <a:t>Molecular weight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Nalbuphine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393.91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Calibri"/>
                        </a:rPr>
                        <a:t>ETHYNYLESTRADIOL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296.41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Raclopride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347.24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2(1H)-Pyrimidinone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243.22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Zacopride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364.27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L-Glutamic acid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508.49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SKF 83566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413.15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TFMPP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266.69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3'-deoxydenosine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255.75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Pramipexole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211.33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AM 404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395.59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LIDOCAINE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234.34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PILOCARPINE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244.72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Indomethacin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362.30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NIFEDIPINE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346.34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LY 171883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318.38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CPD000042823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244.27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Paroxetine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445.44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3-HYDROXY-1,2-DIMETHYL-4(1H)-PYRIDONE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139.15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Epigallocatechin gallate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458.38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LOXAPINE SUCCINATE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445.90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5-Amino-2-hydroxy-benzoic acid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153.14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d-3-Methoxy-N-methylmorphinan hydrobromide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370.33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Oxiranecarboxylic acid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326.82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Duloxetine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297.42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Cephalexin monohydrate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347.39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Glycine, N-[2-[(acetylthio)methyl]-1-oxo-3-phenylpropyl]-,phenylmethyl ester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385.48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Calibri"/>
                        </a:rPr>
                        <a:t>PIDOTIMOD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244.27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Benzeneacetic acid, 2-[(2,6-dichlorophenyl)amino]-, monosodium salt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318.14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RAMIPRIL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416.52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PROGESTERONE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314.47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LEVOFLOXACIN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361.37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FAMOTIDINE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337.43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19-Nortestosterone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274.40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effectLst/>
                          <a:latin typeface="Calibri"/>
                        </a:rPr>
                        <a:t>SR 57,227A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248.16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NIZATIDINE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331.45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Pancuronium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732.68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5-FLUOROCYTOSINE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129.09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METRONIDAZOLE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171.16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Trileptal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252.27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Benzeneacetic acid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438.32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TROXIPIDE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294.35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Benzeneacetonitrile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500.08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ACTARIT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193.20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Benzeneethanamine, N,Alpha-dimethyl-N-2-propynyl-(R)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223.75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AZELASTINE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418.37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Capsaicin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305.42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TOCAINIDE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192.26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SALBUTAMOL SULFATE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288.36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TAXIFOLIN-(+/-)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304.26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(Â±)-Vesamicol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295.85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FENPIVERINIUM BROMIDE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417.39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Picrotin - Picrotoxinin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602.59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CEFATRIZINE PROPYLENE GLYCOL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538.59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Terazosin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459.93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IDEBENONE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338.45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diphenylcyclopropenone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206.24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LEVOSULPIRIDE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341.43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4-Thiazolidinecarboxylic acid, 2-oxo-, (R)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147.15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Pemoline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176.18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Mesoridazine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544.74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LETROZOL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285.31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3(2H)-Pyridazinone, 6-[4-(difluoromethoxy)-3-methoxyphenyl]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268.22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MEROPENEM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383.46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10H-Phenothiazine, 2-chloro-10-[3-(4-methyl-1-piperazinyl)propyl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606.09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ORLISTAT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495.75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1H-Cyclopenta[b]quinolin-9-amine, 2,3,5,6,7,8-hexahydro-, monohydrochloride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188.27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ONDANSETRON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329.83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CLOTRIMAZOLE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344.84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LEVONORGESTREL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312.45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LORATADINE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382.89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CETRAXATE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341.84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PHENELZINE SULFATE SALT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234.28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Alprazolam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308.77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Riluzole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270.66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LAMOTRIGINE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256.09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Naltrindole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477.99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CROTAMITON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203.29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Nornicotine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148.21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AMFEBUTAMONE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239.75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Bifemelane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305.85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ALFUZOSIN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389.46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CGS 15943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285.69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Amisulpride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369.48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Cinanserin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381.45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LOFEPRAMINE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455.43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Cisapride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483.97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PEROSPIRONE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463.04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Indatraline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328.67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DOCETAXEL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807.90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TRAZODONE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408.33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HONOKIOL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266.34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 Prazosin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433.38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TOLTERODINE TARTRATE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475.58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URAPIDIL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423.94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CARMOFUR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257.27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(-)-Cotinine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176.22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METHYL PAROXETINE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343.40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D-CYCLOSERINE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102.09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OLMESARTAN MEDOXOMIL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446.51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Fluvoxamine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434.41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LOSARTAN Potassium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461.01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Doxepin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315.84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TEMOZOLOMIDE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194.15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TRIFLUOPERAZINE DIHYDROCHLORIDE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480.42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Methyltestosterone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302.46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(+)-3-HYDROXY-N-METHYLMORPHINAN D-TARTRATE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407.47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TOSUFLOXACIN TOSYLATE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576.55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L-Ornithine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248.28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MECILLINAM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325.43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Maprotilline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313.87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ATOMEXETINE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291.82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Pizotyline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411.52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ARTESUNATE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384.43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BETA-ESTRADIOL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272.39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ITRACONAZOLE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705.65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N,N'-DIACETYL-1,6-DIAMINOHEXANE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200.28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CEFPODOXIME PROXETIL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557.60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DIPHENHYDRAMINE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291.82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BUFLOMEDIL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343.85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Galanthamine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368.27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4-Chloro-N-(2-morpholin-4-yl-ethyl)-benzamide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268.74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Ifenprodil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409.50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HALOMETASONE MONOHYDRATE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444.90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TETRAETHYLTHIURAM DISULFIDE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296.52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TRICLABENDAZOLE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359.66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Piribedil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343.81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ROFECOXIB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314.36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KETOCONAZOLE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531.44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BISOPROLOL FUMARATE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383.49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TRIPELENNAMINE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291.83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EZETIMIBE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409.43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Pyrazinecarboxamide, 3,5-diamino-N-(aminoiminomethyl)-6-chloro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302.12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TIAGABINE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412.01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9-AMINO-1,2,3,4-TETRAHYDROACRIDINE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234.73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IDARUBICIN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533.96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CLARITHROMYCIN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747.97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FLUBENDAZOLE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313.29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ARIPIPRAZOLE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448.39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TACROLIMUS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Calibri"/>
                        </a:rPr>
                        <a:t>804.04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2400" y="76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Table 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637951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30584053"/>
              </p:ext>
            </p:extLst>
          </p:nvPr>
        </p:nvGraphicFramePr>
        <p:xfrm>
          <a:off x="533400" y="496471"/>
          <a:ext cx="5791201" cy="8321040"/>
        </p:xfrm>
        <a:graphic>
          <a:graphicData uri="http://schemas.openxmlformats.org/drawingml/2006/table">
            <a:tbl>
              <a:tblPr/>
              <a:tblGrid>
                <a:gridCol w="2673461"/>
                <a:gridCol w="436483"/>
                <a:gridCol w="109122"/>
                <a:gridCol w="2159034"/>
                <a:gridCol w="413101"/>
              </a:tblGrid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TRIMEBUTINE MALEATE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503.55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VALACICLOVIR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360.80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Mestanolone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304.47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ROXATIDINE ACETATE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384.90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NISOLDIPINE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388.42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DEXBROMPHENIRAMINE MALEATE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435.32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PICEID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390.39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ANAGRELIDE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292.55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1-(2-Methyl-5-nitro-imidazol-1-yl)-propan-2-ol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185.18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TEGASEROD MALEATE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417.46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NIFEKALANT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441.92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MILRINONE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211.22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NATEGLINIDE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317.43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LEVOCETIRIZINE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388.90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MEGESTROL ACETATE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384.52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Citalopram hydrobromide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405.31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ORMETOPRIM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274.32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TICLOPIDINE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300.25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ZILEUTON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236.29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LOXOPROFEN SODIUM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268.29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STAVUDINE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224.22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ZAFIRLUKAST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575.68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GABEXATE MESYLATE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417.48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TERBINAFINE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327.90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OXICONAZOLE NITRATE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492.15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ISRADIPINE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371.39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KITASAMYCIN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828.01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VALSARTAN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435.53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FAMCICLOVIR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321.34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Piroxicam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335.85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(Â±)-Sotalol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308.82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GLYCOPYRROLATE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398.34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RUFLOXACIN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363.41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Physostigmine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324.39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TAXIFOLIN-(+)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304.26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LOBELINE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373.92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ALOSETRON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330.82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DOXYLAMINE SUCCINATE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388.46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BUPROPION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276.21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Milnacipran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282.81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IRSOGLADINE MALEATE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372.17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5-fluoro-2-pyrimidone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114.08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ACARBOSE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645.61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Chlorpheniramine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390.87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BENPROPERINE PHOSPHATE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407.45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DOFETILIDE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441.56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PHENPROBAMATE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179.22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FORMOTEROL FUMARATE DIHYDRATE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496.51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MEMANTINE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215.77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RIZATRIPTAN BENZOATE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391.47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Carvedilol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406.48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RIFAPENTINE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877.05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LOMIFYLLINE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278.31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LOTEPREDNOL ETABONATE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466.96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PAZUFLOXACIN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318.31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ENALAPRILAT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348.40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MIGLITOL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207.23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Donepezil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415.96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TRANILAST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327.34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Nimetazepam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295.30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OLANZAPINE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312.43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NICORANDIL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211.18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Nefazodone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506.48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TELMISARTAN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514.63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MOXIFLOXACIN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437.90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ITOPRIDE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394.90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NELFINAVIR MESYLATE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663.90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RIFAXIMIN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785.89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PRAVASTATIN Sodium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446.52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MONTELUKAST Na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608.17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TOPOTECAN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457.92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2',3'-DIDEOXYCYTIDINE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211.22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LEVETIRACETAM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170.21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1H-Imidazol-2-amine, N-(2,6-dichlorophenyl)-4,5-dihydro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266.56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08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PRAMIPEXOLE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247.79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6H-Pyrido[2,3-b][1,4]benzodiazepin-6-one, 11-[[2-[(diethylamino)methyl]-1-piperidinyl]acetyl]-5,11-dihydro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421.54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08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RISPERIDONE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410.49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1H-Indole-2-propanoic acid, 1-[(4-chlorophenyl)methyl]-3-[(1,1-dimethylethyl)thio]-Alpha,Alpha-dimethyl-5-(1-methylethyl)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472.09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PIOGLITAZONE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392.90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1H-Imidazole-5-carboxylic acid, 1-(1-phenylethyl)-, ethyl ester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244.29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CILASTATIN Na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380.44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Acetamide, 2-amino-N-(1-methyl-1,2-diphenylethyl)-, (+/-)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304.82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ARGATROBAN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508.64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Altanserin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474.98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VALDECOXIB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314.36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BETAXOLOL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343.90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NAFTOPIDIL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392.50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INDARUBICIN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262.27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Nobiletin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402.40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Azasetron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386.28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FINASTERIDE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372.55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GR 89696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530.41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ZOLPIDEM TARTRATE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382.44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DELTA1-HYDROCORTISONE 21-HEMISUCCINATE SODIUM SALT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482.51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Viramune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266.30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DIAZOXIDE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230.67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TOPIRAMATE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339.36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2-CHLOROADENOSINE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301.69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VORICONAZOLE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349.32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ORNIDAZOLE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219.63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FENOLDOPAM MESYLATE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401.87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1,1-DIMETHYL-4-PHENYLPIPERAZINIUM IODIDE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318.20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ROSIGLITAZONE MALEATE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473.50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PIRENPERONE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393.46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ESCITALOPRAM OXALATE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414.43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MESTRANOL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310.44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ZERANOL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322.40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2-(2-AMINOETHYL)PYRIDINE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122.17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LATANOPROST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432.60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CBENACTYZINE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363.89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2',3'-DIDEOXYINOSINE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236.23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DICHLOROACETIC ACID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128.94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Sertraline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342.70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BESTATIN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308.38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CALCIPOTRIOL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412.62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TOREMIFENE CITRATE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598.09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EPIRUBICIN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579.99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GOSERELIN ACETATE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1329.49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BICALUTAMIDE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430.37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SECOISOLARICIRESINOL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362.42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BENIDIPINE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542.03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RALTITREXED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458.49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AMLEXANOX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298.30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DOXAPRAM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414.98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CERIVASTATIN Na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481.54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effectLst/>
                          <a:latin typeface="Calibri"/>
                        </a:rPr>
                        <a:t>RU 24969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287.34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ICARIIN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676.67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Brucine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394.47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METHYLANDROSTENEDIOL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304.47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TRYPTOLINE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172.23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TRIPTOLIDE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360.41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FLUPHENAZINE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510.45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ROSIGLTAZONE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393.89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PALONOSETRON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332.87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FTORAFUR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200.17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NAPROXEN SODIUM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252.25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OLIGOMYCIN 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775.08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MEPIVACAINE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282.81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BENAZEPRIL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460.96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3-[3,5-DIBROMO-4-HYDROXYBENZOYL]-2-ETHYLBENZOFURAN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424.09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Oxymetholone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332.49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NIMODIPINE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418.45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IPRIFLAVONE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280.32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ROLITETRACYCLINE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Calibri"/>
                        </a:rPr>
                        <a:t>527.58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05606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655430"/>
              </p:ext>
            </p:extLst>
          </p:nvPr>
        </p:nvGraphicFramePr>
        <p:xfrm>
          <a:off x="457200" y="685800"/>
          <a:ext cx="5943600" cy="7574280"/>
        </p:xfrm>
        <a:graphic>
          <a:graphicData uri="http://schemas.openxmlformats.org/drawingml/2006/table">
            <a:tbl>
              <a:tblPr/>
              <a:tblGrid>
                <a:gridCol w="2743816"/>
                <a:gridCol w="447970"/>
                <a:gridCol w="111992"/>
                <a:gridCol w="2215851"/>
                <a:gridCol w="423971"/>
              </a:tblGrid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OXAPROZIN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293.32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MEPIRIZOLE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234.26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ROLIPRAM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275.35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6-AZAURIDINE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245.19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MOSAPRIDE CITRATE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614.02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ReichsteinÂ’s substanceÂ 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346.47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ISOQUERCETRIN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464.38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3-PYRIDINEMETHANOL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109.13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FLUMAZENIL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303.29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Haloperidol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412.33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OZAGREL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264.71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Stiripentol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234.30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HYPEROSIDE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464.38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Fluperlapine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309.39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RIFABUTIN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847.02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OXYPHENONIUM BROMIDE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428.41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ESMOLOL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331.84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Homoveratrylamine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181.24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TADALAFIL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389.41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TINIDAZOLE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247.27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Modafinil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273.35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XANTHINOL NICOTINATE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434.45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DOXORUBICIN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579.99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SYNEPHRINE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167.21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MOXONIDINE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278.14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RESVERATROL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228.25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Nitrazepam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281.27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MALTOL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126.11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PEFLOXACIN MESYLATE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429.47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6-AMINOINDAZOLE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133.15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VENLAFAXINE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313.87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ENROFLOXACIN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359.40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PANTOPRAZOLE SODIUM SALT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405.35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DEHYDROCHOLIC ACID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402.53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FLUTICASONE PROPIONATE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500.58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CEFACLOR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367.81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INDINAVIR SULPHATE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711.88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1-BENZYLIMIDAZOLE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158.20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MIDAZOLAM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362.23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DULOXETINE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333.88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LAMIVUDINE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229.25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VARDENAFIL CITRATE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680.73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PROCARBAZINE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257.76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ROPIVACAINE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310.87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ESOMEPRAZOLE Mg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713.12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ANASTROZOLE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293.37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SULFASALAZINE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398.39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KETOTIFEN FUMARATE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425.50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TORASEMIDE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348.42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MEDROXYPROGESTERONE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344.50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TROPISETRON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320.82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Pinacidil monohydrate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263.34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err="1">
                          <a:effectLst/>
                          <a:latin typeface="Calibri"/>
                        </a:rPr>
                        <a:t>Ranolazine</a:t>
                      </a:r>
                      <a:r>
                        <a:rPr lang="en-US" sz="700" b="0" i="0" u="none" strike="noStrike" dirty="0">
                          <a:effectLst/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err="1">
                          <a:effectLst/>
                          <a:latin typeface="Calibri"/>
                        </a:rPr>
                        <a:t>dihydrochloride</a:t>
                      </a:r>
                      <a:endParaRPr lang="en-US" sz="7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500.47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7-NITROINDAZOLE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163.14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NITRENDIPINE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360.37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5-Methoxytryptamine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190.25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SAQUINAVIR MESYLATE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766.96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PHENOTHIAZINE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199.27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BIFONAZOLE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310.40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2-CHLORO-2'-DEOXYADENOSINE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285.69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SUMATRIPTAN SUCCINATE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413.49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GRANISETRON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348.88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EXEMESTANE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296.41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Rimcazole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403.40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NITAZOXANIDE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307.28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Nafadotride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365.48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Diazepam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284.75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DESOXIMETASONE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Calibri"/>
                        </a:rPr>
                        <a:t>376.47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QUETIAPINE HEMIFUMARATE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499.58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DEXCHLORPHENIRAMINE MALEATE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390.87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RUTIN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610.53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Guanidine, N-cyano-N'-(1,1-dimethylpropyl)-N''-3-pyridinyl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231.30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PENCICLOVIR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253.26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L-694,247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447.51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CALCITRIOL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416.65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AM-251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555.25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DIPHENOXYLATE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489.06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HTMT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614.57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4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Felbamate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244.19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Benzo[a]phenanthridine-10,11-diol, 5,6,6a,7,8,12b-hexahydro-, trans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335.32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DROPERIDOL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379.44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Methanesulfonamide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474.45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Pentoxifylline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278.31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2H-Indol-2-one, 1,3-dihydro-1-phenyl-3,3-bis(4-pyridinylmethyl)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468.90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TORADOL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376.41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Beclomethasone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408.92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RITONAVIR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720.95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OMEPRAZOLE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345.42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VINORELBINE BITATRATE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1079.13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DOLASETRON MESYLATE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420.49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LINEZOLIDE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337.35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Zolmitriptan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287.36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LOMERIZINE DiHCl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541.47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TREMULACIN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528.51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EFAVIRENZ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315.68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DACTINOMYCIN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1255.44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IRBESARTAN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428.54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Tramadol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299.84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REPAGLINIDE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452.60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CHLORDIAZEPOXIDE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299.76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Ethylestrenol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288.48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CEFIXIME TRIHYDRATE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507.49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PTEROSTILBENE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256.30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CEFDINIR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395.41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ARTEMETHER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298.38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LOFEXIDINE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295.60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EBSELEN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274.18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BALSALAZIDE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357.32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CGS 12066B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566.49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OLOPATADINE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373.88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TELITHROMYCIN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812.02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ITAVASTATIN Ca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881.00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CCPA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387.82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CORTISONE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360.45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PD 81723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299.31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CYPROHEPTADINE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323.87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Stanozolol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328.50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HOMOHARRINGTONINE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545.63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Zaleplon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305.34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CORTICOSTERONE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346.47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Prostaglandin E1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354.49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VECURONIUM BROMIDE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637.75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Testosterone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288.43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TIBOLONE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312.45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DEHYDROEPIANDROSTERONE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288.43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NICOTINAMIDE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122.13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SDM25N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468.98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NIALAMIDE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298.35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Thiophene, 5-bromo-2-(4-fluorophenyl)-3-[4-(methylsulfonyl)phenyl]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411.30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VINDESINE SULFATE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852.02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5-Nonyloxytryptamine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338.92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VINCRISTINE SULFATE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923.05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Salmeterol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415.58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LACIDIPINE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455.55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SB 205607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524.30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MIRTAZAPINE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265.36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0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R(+)-SCH-23390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324.25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AMPIROXICAM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Calibri"/>
                        </a:rPr>
                        <a:t>447.46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16188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65765863"/>
              </p:ext>
            </p:extLst>
          </p:nvPr>
        </p:nvGraphicFramePr>
        <p:xfrm>
          <a:off x="457200" y="457200"/>
          <a:ext cx="5943600" cy="6507480"/>
        </p:xfrm>
        <a:graphic>
          <a:graphicData uri="http://schemas.openxmlformats.org/drawingml/2006/table">
            <a:tbl>
              <a:tblPr/>
              <a:tblGrid>
                <a:gridCol w="2743816"/>
                <a:gridCol w="447969"/>
                <a:gridCol w="111993"/>
                <a:gridCol w="2215851"/>
                <a:gridCol w="423971"/>
              </a:tblGrid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Allopurinol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GLIMEPIRIDE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490.62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Busulfan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246.3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AMLODIPINE BASE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408.88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Thalidomide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258.2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RABEPRAZOLE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359.44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Pentostatin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268.3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CLOFAZIMINE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473.41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Tamoxifen citrate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563.7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IRINOTECAN HCl (trihydrate)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677.20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Rapamycin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914.2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LANSOPRAZOLE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369.36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5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Estramustine disodium phosphate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566.0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8-Chloro-11-piperidin-4-ylidene-6,11-dihydro-5H-benzo[5,6]cyclohepta[1,2-b]pyridine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310.83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Fluorouracil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1,3,5(10)-ESTRATRIEN-3-OL-17-ONE SULPHATE, SODIUM SALT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372.41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Floxuridine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246.2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MIFEPRISTONE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429.60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Procarbazine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257.8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Etoposide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588.57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Gemcitabine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Sibutramine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279.85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Teniposide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656.7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Clobenpropit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308.83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Dactinomycin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1255.4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HUPERZINE 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242.32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Acrichine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473.0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SIBUTRAMINE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334.33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Hydroxyurea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Lorazepam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321.16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5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Methoxsalen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8-Azaspiro[4.5]decane-7,9-dione, 8-[2-[[(2,3-dihydro-1,4-benzodioxin-2-yl)methyl]amino]ethyl]-, monomethanesulfonate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520.26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Streptozocin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Adenosine, N-(2-hydroxycyclopentyl)-, (1S-trans)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405.84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Chlorambucil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304.2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AMIODARONE HYDROCHLORIDE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681.78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Irinotecan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623.2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mevastatin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390.52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Vinorelbine tartrate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1079.0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IMATINIB MESYLATE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589.72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Triethylenemelamine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204.0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Metylperon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299.82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Thioguanine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PARECOXIB Na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392.41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Lomustine, CCNU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233.7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PERGOLIDE MESYLATE SALT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410.60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Cladribine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286.0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ATRACURIUM BESYLATE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1243.49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Mitomycin 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334.3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Methotrexate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454.4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Pipobroman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356.1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Oxaliplatin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397.0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Aminolevulinic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acid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Thiotepa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Altretamine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Uracil mustard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252.1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Mercaptopurine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152.0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Tretinoin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Carmustine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Daunorubicin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564.0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Ifosfamide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261.1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Topotecan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457.9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Mitotane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Dacarbazine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182.0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Megestrol acetate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385.0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Temozolomide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Carboplatin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371.0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Cytarabine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Nitrogen mustard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192.5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Dexrazoxone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268.3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Cyclophosphamide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261.0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Etoposide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589.0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Cisplatin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Docetaxel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807.9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Pemetrexed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427.4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Arsenic trioxide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198.0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Imiquimod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Fludarabine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365.2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Erlotinib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Bortezomib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384.2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Zolendronic acid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272.0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Capecitabine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359.0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Amifostine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Celecoxib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381.0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Melphalan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341.7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Sunitinib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398.0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Azacitidine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244.2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Mitoxantrone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444.0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Decitabine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228.2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Gefitinib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446.9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Nelarabine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297.0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Dasatinib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488.0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Vorinostat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264.0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Imatinib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493.6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Exemestane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296.0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Sorafenib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464.8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Anastrozole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293.4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Raloxifene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473.6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Letrozole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285.0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Doxorubicin HCl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Lenalidomide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259.3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Lapatinib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581.1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Clofarabine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304.0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Fulvestrant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606.8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Vinblastine sulfate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909.0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Plicamycin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1085.2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Vincristine sulfate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923.0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Valrubicin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723.6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Bleomycin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1512.6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Nilotinib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529.5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Paclitaxel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853.9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Ixabepilone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506.7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27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Everolimus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958.0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869919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2134</Words>
  <Application>Microsoft Office PowerPoint</Application>
  <PresentationFormat>On-screen Show (4:3)</PresentationFormat>
  <Paragraphs>1595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Tema do Office</vt:lpstr>
      <vt:lpstr>Prism Project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Shimura</dc:creator>
  <cp:lastModifiedBy>Gregory Riggins</cp:lastModifiedBy>
  <cp:revision>5</cp:revision>
  <dcterms:created xsi:type="dcterms:W3CDTF">2013-10-22T19:44:34Z</dcterms:created>
  <dcterms:modified xsi:type="dcterms:W3CDTF">2014-03-24T21:19:12Z</dcterms:modified>
</cp:coreProperties>
</file>