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2892" y="-10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92510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9591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4429268"/>
              </p:ext>
            </p:extLst>
          </p:nvPr>
        </p:nvGraphicFramePr>
        <p:xfrm>
          <a:off x="990601" y="1055079"/>
          <a:ext cx="4549952" cy="6843208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137488"/>
                <a:gridCol w="1137488"/>
                <a:gridCol w="1137488"/>
                <a:gridCol w="1137488"/>
              </a:tblGrid>
              <a:tr h="1456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 </a:t>
                      </a:r>
                      <a:endParaRPr lang="en-GB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Male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Female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All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</a:tr>
              <a:tr h="1456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(N=95)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(N=64)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(N=159)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</a:tr>
              <a:tr h="1456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24 Hour Worst Pain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</a:tr>
              <a:tr h="1456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No. of subjects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94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62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156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</a:tr>
              <a:tr h="1456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Mean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7.2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7.2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7.2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</a:tr>
              <a:tr h="1456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SD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1.3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1.5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1.4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</a:tr>
              <a:tr h="1456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</a:tr>
              <a:tr h="1456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Night Pain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</a:tr>
              <a:tr h="1456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No. of subjects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94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62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156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</a:tr>
              <a:tr h="1456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Mean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5.5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5.7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5.6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</a:tr>
              <a:tr h="1456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SD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2.0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1.9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2.0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</a:tr>
              <a:tr h="1456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</a:tr>
              <a:tr h="58240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 smtClean="0">
                          <a:effectLst/>
                        </a:rPr>
                        <a:t>MNSI </a:t>
                      </a:r>
                      <a:r>
                        <a:rPr lang="en-GB" sz="800" dirty="0">
                          <a:effectLst/>
                        </a:rPr>
                        <a:t>Question: any burning pain in your legs and/or feet? N(%)</a:t>
                      </a:r>
                      <a:endParaRPr lang="en-GB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 </a:t>
                      </a:r>
                      <a:endParaRPr lang="en-GB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</a:tr>
              <a:tr h="1456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No. of subjects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95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62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157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</a:tr>
              <a:tr h="1456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Yes</a:t>
                      </a:r>
                      <a:endParaRPr lang="en-GB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88 (92.6)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55 (88.7)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143 (91.1)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</a:tr>
              <a:tr h="1456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No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7 (7.4)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7 (11.3)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14 (8.9)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</a:tr>
              <a:tr h="1456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</a:tr>
              <a:tr h="58240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 smtClean="0">
                          <a:effectLst/>
                        </a:rPr>
                        <a:t>MNSI </a:t>
                      </a:r>
                      <a:r>
                        <a:rPr lang="en-GB" sz="800" dirty="0">
                          <a:effectLst/>
                        </a:rPr>
                        <a:t>Question: any prickling feelings in your legs and/or feet? N(%)</a:t>
                      </a:r>
                      <a:endParaRPr lang="en-GB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</a:tr>
              <a:tr h="1456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No. of subjects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95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62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157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</a:tr>
              <a:tr h="1456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Yes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92 (96.8)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57 (91.9)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149 (94.9)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</a:tr>
              <a:tr h="1456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No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3 (3.2)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5 (8.1)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8  (5.1)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</a:tr>
              <a:tr h="1456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</a:tr>
              <a:tr h="43680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 smtClean="0">
                          <a:effectLst/>
                        </a:rPr>
                        <a:t>MNSI </a:t>
                      </a:r>
                      <a:r>
                        <a:rPr lang="en-GB" sz="800" dirty="0">
                          <a:effectLst/>
                        </a:rPr>
                        <a:t>Question: able to sense your feet when you walk? N(%)</a:t>
                      </a:r>
                      <a:endParaRPr lang="en-GB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</a:tr>
              <a:tr h="1456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No. of subjects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94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62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156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</a:tr>
              <a:tr h="1456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Yes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72 (76.6)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51 (82.3)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123 (78.8)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</a:tr>
              <a:tr h="1456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No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22 (23.4)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11 (17.7)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33 (21.2)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</a:tr>
              <a:tr h="1456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</a:tr>
              <a:tr h="43680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 smtClean="0">
                          <a:effectLst/>
                        </a:rPr>
                        <a:t>MNSI </a:t>
                      </a:r>
                      <a:r>
                        <a:rPr lang="en-GB" sz="800" dirty="0">
                          <a:effectLst/>
                        </a:rPr>
                        <a:t>Question: Vibration perception at great toe? N(%)</a:t>
                      </a:r>
                      <a:endParaRPr lang="en-GB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</a:tr>
              <a:tr h="1456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No. of subjects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95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64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159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</a:tr>
              <a:tr h="1456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Present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1 (1.1)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5 (7.8)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6 (3.8)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</a:tr>
              <a:tr h="1456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Decreased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46 (48.4)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41 (64.1)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87 (54.7)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</a:tr>
              <a:tr h="1456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Absent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48 (50.5)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18 (28.1)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66 (41.5)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</a:tr>
              <a:tr h="1456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</a:tr>
              <a:tr h="1456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smtClean="0">
                          <a:effectLst/>
                        </a:rPr>
                        <a:t>MNSI </a:t>
                      </a:r>
                      <a:r>
                        <a:rPr lang="en-GB" sz="800">
                          <a:effectLst/>
                        </a:rPr>
                        <a:t>History Score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</a:tr>
              <a:tr h="1456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No. of subjects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92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62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154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</a:tr>
              <a:tr h="1456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Mean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7.2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7.4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7.3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</a:tr>
              <a:tr h="1456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SD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2.0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2.2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2.1</a:t>
                      </a:r>
                      <a:endParaRPr lang="en-GB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55" marR="50555" marT="0" marB="0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225881" y="8581292"/>
            <a:ext cx="25571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b="1" dirty="0">
                <a:solidFill>
                  <a:prstClr val="black"/>
                </a:solidFill>
              </a:rPr>
              <a:t>Additional file 4</a:t>
            </a:r>
            <a:endParaRPr lang="en-GB" sz="28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0697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267</Words>
  <Application>Microsoft Office PowerPoint</Application>
  <PresentationFormat>On-screen Show (4:3)</PresentationFormat>
  <Paragraphs>149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1_Office Theme</vt:lpstr>
      <vt:lpstr>PowerPoint Presentation</vt:lpstr>
    </vt:vector>
  </TitlesOfParts>
  <Company>Eli Lilly and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Many Sher</dc:creator>
  <cp:lastModifiedBy>Many Sher</cp:lastModifiedBy>
  <cp:revision>1</cp:revision>
  <dcterms:created xsi:type="dcterms:W3CDTF">2014-02-18T12:07:45Z</dcterms:created>
  <dcterms:modified xsi:type="dcterms:W3CDTF">2014-02-18T12:08:05Z</dcterms:modified>
</cp:coreProperties>
</file>