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72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AppData\Local\Microsoft\Windows\Temporary%20Internet%20Files\Content.Outlook\4D0KPU4B\Mcl1_promoter_Luciferas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Mcl-1 mRNA</c:v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SKBr3!$B$58:$F$58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0.10280285242072651</c:v>
                  </c:pt>
                  <c:pt idx="2">
                    <c:v>9.5366973613750655E-2</c:v>
                  </c:pt>
                  <c:pt idx="3">
                    <c:v>0.49067633191534848</c:v>
                  </c:pt>
                  <c:pt idx="4">
                    <c:v>0.19017039586711723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SKBr3!$B$38:$F$38</c:f>
              <c:strCache>
                <c:ptCount val="5"/>
                <c:pt idx="0">
                  <c:v>CNT</c:v>
                </c:pt>
                <c:pt idx="1">
                  <c:v>veh</c:v>
                </c:pt>
                <c:pt idx="2">
                  <c:v>1 hour</c:v>
                </c:pt>
                <c:pt idx="3">
                  <c:v>2 hour</c:v>
                </c:pt>
                <c:pt idx="4">
                  <c:v>6 hour</c:v>
                </c:pt>
              </c:strCache>
            </c:strRef>
          </c:cat>
          <c:val>
            <c:numRef>
              <c:f>SKBr3!$B$57:$F$57</c:f>
              <c:numCache>
                <c:formatCode>General</c:formatCode>
                <c:ptCount val="5"/>
                <c:pt idx="0">
                  <c:v>1</c:v>
                </c:pt>
                <c:pt idx="1">
                  <c:v>1.3069761938006152</c:v>
                </c:pt>
                <c:pt idx="2">
                  <c:v>1.4835765250211324</c:v>
                </c:pt>
                <c:pt idx="3">
                  <c:v>1.1117953152141526</c:v>
                </c:pt>
                <c:pt idx="4">
                  <c:v>0.80107116762327113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2367232"/>
        <c:axId val="62368768"/>
      </c:barChart>
      <c:catAx>
        <c:axId val="62367232"/>
        <c:scaling>
          <c:orientation val="minMax"/>
        </c:scaling>
        <c:delete val="0"/>
        <c:axPos val="b"/>
        <c:majorTickMark val="out"/>
        <c:minorTickMark val="none"/>
        <c:tickLblPos val="nextTo"/>
        <c:crossAx val="62368768"/>
        <c:crosses val="autoZero"/>
        <c:auto val="1"/>
        <c:lblAlgn val="ctr"/>
        <c:lblOffset val="100"/>
        <c:noMultiLvlLbl val="0"/>
      </c:catAx>
      <c:valAx>
        <c:axId val="62368768"/>
        <c:scaling>
          <c:orientation val="minMax"/>
          <c:max val="6"/>
        </c:scaling>
        <c:delete val="0"/>
        <c:axPos val="l"/>
        <c:numFmt formatCode="General" sourceLinked="1"/>
        <c:majorTickMark val="out"/>
        <c:minorTickMark val="none"/>
        <c:tickLblPos val="nextTo"/>
        <c:crossAx val="6236723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Mcl-1 mRNA</c:v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'231 cells'!$C$58:$F$58</c:f>
                <c:numCache>
                  <c:formatCode>General</c:formatCode>
                  <c:ptCount val="4"/>
                  <c:pt idx="0">
                    <c:v>4.884797341412573E-2</c:v>
                  </c:pt>
                  <c:pt idx="1">
                    <c:v>4.1192007702529843E-2</c:v>
                  </c:pt>
                  <c:pt idx="2">
                    <c:v>4.3313157636886875E-2</c:v>
                  </c:pt>
                  <c:pt idx="3">
                    <c:v>5.3157831518690468E-2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'231 cells'!$B$38:$F$38</c:f>
              <c:strCache>
                <c:ptCount val="5"/>
                <c:pt idx="0">
                  <c:v>CNT</c:v>
                </c:pt>
                <c:pt idx="1">
                  <c:v>veh</c:v>
                </c:pt>
                <c:pt idx="2">
                  <c:v>1 hour</c:v>
                </c:pt>
                <c:pt idx="3">
                  <c:v>2 hour</c:v>
                </c:pt>
                <c:pt idx="4">
                  <c:v>6 hour</c:v>
                </c:pt>
              </c:strCache>
            </c:strRef>
          </c:cat>
          <c:val>
            <c:numRef>
              <c:f>'231 cells'!$B$57:$F$57</c:f>
              <c:numCache>
                <c:formatCode>General</c:formatCode>
                <c:ptCount val="5"/>
                <c:pt idx="0">
                  <c:v>1</c:v>
                </c:pt>
                <c:pt idx="1">
                  <c:v>1.0897075744712466</c:v>
                </c:pt>
                <c:pt idx="2">
                  <c:v>1.048717210852486</c:v>
                </c:pt>
                <c:pt idx="3">
                  <c:v>1.0352941590409916</c:v>
                </c:pt>
                <c:pt idx="4">
                  <c:v>1.0367828707679352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313408"/>
        <c:axId val="65352064"/>
      </c:barChart>
      <c:catAx>
        <c:axId val="65313408"/>
        <c:scaling>
          <c:orientation val="minMax"/>
        </c:scaling>
        <c:delete val="0"/>
        <c:axPos val="b"/>
        <c:majorTickMark val="out"/>
        <c:minorTickMark val="none"/>
        <c:tickLblPos val="nextTo"/>
        <c:crossAx val="65352064"/>
        <c:crosses val="autoZero"/>
        <c:auto val="1"/>
        <c:lblAlgn val="ctr"/>
        <c:lblOffset val="100"/>
        <c:noMultiLvlLbl val="0"/>
      </c:catAx>
      <c:valAx>
        <c:axId val="65352064"/>
        <c:scaling>
          <c:orientation val="minMax"/>
          <c:max val="6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653134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[Mcl1_promoter_Luciferase.xls]Sheet1!$C$58:$C$59</c:f>
                <c:numCache>
                  <c:formatCode>General</c:formatCode>
                  <c:ptCount val="2"/>
                  <c:pt idx="0">
                    <c:v>0.1</c:v>
                  </c:pt>
                  <c:pt idx="1">
                    <c:v>0.14000000000000001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[Mcl1_promoter_Luciferase.xls]Sheet1!$A$58:$A$59</c:f>
              <c:strCache>
                <c:ptCount val="2"/>
                <c:pt idx="0">
                  <c:v>ETOH</c:v>
                </c:pt>
                <c:pt idx="1">
                  <c:v>Estrogen</c:v>
                </c:pt>
              </c:strCache>
            </c:strRef>
          </c:cat>
          <c:val>
            <c:numRef>
              <c:f>[Mcl1_promoter_Luciferase.xls]Sheet1!$B$58:$B$59</c:f>
              <c:numCache>
                <c:formatCode>General</c:formatCode>
                <c:ptCount val="2"/>
                <c:pt idx="0">
                  <c:v>1</c:v>
                </c:pt>
                <c:pt idx="1">
                  <c:v>1.59135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781504"/>
        <c:axId val="59783040"/>
      </c:barChart>
      <c:catAx>
        <c:axId val="597815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59783040"/>
        <c:crosses val="autoZero"/>
        <c:auto val="1"/>
        <c:lblAlgn val="ctr"/>
        <c:lblOffset val="100"/>
        <c:noMultiLvlLbl val="0"/>
      </c:catAx>
      <c:valAx>
        <c:axId val="597830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59781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F6A27C-5998-4ED6-BFD7-282384555C9B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391-9773-4286-91B0-361C21AF58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855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Figure 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4013C-951B-2948-A6C7-4CC85A2F9EB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116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2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69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398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014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155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35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506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826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684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485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630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E9A6E-6F16-41EA-81B3-254733F6C7A6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D1F6-D7A9-4EA3-8830-30F84AECF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28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4"/>
          <p:cNvSpPr txBox="1"/>
          <p:nvPr/>
        </p:nvSpPr>
        <p:spPr>
          <a:xfrm>
            <a:off x="6798364" y="3562194"/>
            <a:ext cx="1863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Mcl</a:t>
            </a:r>
            <a:r>
              <a:rPr lang="en-US" dirty="0"/>
              <a:t>-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TextBox 5"/>
          <p:cNvSpPr txBox="1"/>
          <p:nvPr/>
        </p:nvSpPr>
        <p:spPr>
          <a:xfrm>
            <a:off x="6798364" y="3867652"/>
            <a:ext cx="1863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</a:t>
            </a:r>
            <a:r>
              <a:rPr lang="en-US" dirty="0" smtClean="0"/>
              <a:t>ctin</a:t>
            </a:r>
            <a:endParaRPr lang="en-US" dirty="0"/>
          </a:p>
        </p:txBody>
      </p:sp>
      <p:sp>
        <p:nvSpPr>
          <p:cNvPr id="11" name="TextBox 6"/>
          <p:cNvSpPr txBox="1"/>
          <p:nvPr/>
        </p:nvSpPr>
        <p:spPr>
          <a:xfrm>
            <a:off x="6798366" y="2630860"/>
            <a:ext cx="1517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Progesterone receptor</a:t>
            </a:r>
            <a:endParaRPr lang="en-US" dirty="0"/>
          </a:p>
        </p:txBody>
      </p:sp>
      <p:pic>
        <p:nvPicPr>
          <p:cNvPr id="12" name="Picture 11" descr="mcl1 and actin_june 6 2012-1.jp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144" t="28959" r="57050" b="9348"/>
          <a:stretch/>
        </p:blipFill>
        <p:spPr>
          <a:xfrm>
            <a:off x="4921586" y="2317399"/>
            <a:ext cx="1876778" cy="1919585"/>
          </a:xfrm>
          <a:prstGeom prst="rect">
            <a:avLst/>
          </a:prstGeom>
        </p:spPr>
      </p:pic>
      <p:sp>
        <p:nvSpPr>
          <p:cNvPr id="13" name="TextBox 9"/>
          <p:cNvSpPr txBox="1"/>
          <p:nvPr/>
        </p:nvSpPr>
        <p:spPr>
          <a:xfrm>
            <a:off x="4288751" y="3481801"/>
            <a:ext cx="203562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-55 kda</a:t>
            </a:r>
          </a:p>
          <a:p>
            <a:endParaRPr lang="en-US" sz="1200" dirty="0"/>
          </a:p>
          <a:p>
            <a:endParaRPr lang="en-US" sz="1400" dirty="0"/>
          </a:p>
        </p:txBody>
      </p:sp>
      <p:sp>
        <p:nvSpPr>
          <p:cNvPr id="14" name="TextBox 10"/>
          <p:cNvSpPr txBox="1"/>
          <p:nvPr/>
        </p:nvSpPr>
        <p:spPr>
          <a:xfrm>
            <a:off x="4274320" y="2578790"/>
            <a:ext cx="2035621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-100 kda</a:t>
            </a:r>
          </a:p>
          <a:p>
            <a:endParaRPr lang="en-US" sz="1200" dirty="0" smtClean="0"/>
          </a:p>
          <a:p>
            <a:endParaRPr lang="en-US" sz="1200" dirty="0"/>
          </a:p>
          <a:p>
            <a:r>
              <a:rPr lang="en-US" sz="1200" dirty="0" smtClean="0"/>
              <a:t>-70 kda</a:t>
            </a:r>
          </a:p>
          <a:p>
            <a:endParaRPr lang="en-US" sz="1400" dirty="0"/>
          </a:p>
        </p:txBody>
      </p:sp>
      <p:sp>
        <p:nvSpPr>
          <p:cNvPr id="15" name="TextBox 11"/>
          <p:cNvSpPr txBox="1"/>
          <p:nvPr/>
        </p:nvSpPr>
        <p:spPr>
          <a:xfrm>
            <a:off x="4274320" y="2217072"/>
            <a:ext cx="203562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  <a:p>
            <a:r>
              <a:rPr lang="en-US" sz="1200" dirty="0" smtClean="0"/>
              <a:t>-130 kda</a:t>
            </a:r>
          </a:p>
          <a:p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4921586" y="2317399"/>
            <a:ext cx="1876778" cy="1244795"/>
          </a:xfrm>
          <a:prstGeom prst="rect">
            <a:avLst/>
          </a:prstGeom>
          <a:noFill/>
          <a:ln w="31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921586" y="3562194"/>
            <a:ext cx="1876778" cy="305458"/>
          </a:xfrm>
          <a:prstGeom prst="rect">
            <a:avLst/>
          </a:prstGeom>
          <a:noFill/>
          <a:ln w="31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921586" y="3867653"/>
            <a:ext cx="1876778" cy="369332"/>
          </a:xfrm>
          <a:prstGeom prst="rect">
            <a:avLst/>
          </a:prstGeom>
          <a:noFill/>
          <a:ln w="31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9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587" y="1946559"/>
            <a:ext cx="1876779" cy="370840"/>
          </a:xfrm>
          <a:prstGeom prst="rect">
            <a:avLst/>
          </a:prstGeom>
        </p:spPr>
      </p:pic>
      <p:sp>
        <p:nvSpPr>
          <p:cNvPr id="20" name="TextBox 8"/>
          <p:cNvSpPr txBox="1"/>
          <p:nvPr/>
        </p:nvSpPr>
        <p:spPr>
          <a:xfrm>
            <a:off x="5246142" y="4304623"/>
            <a:ext cx="1876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MCF-7</a:t>
            </a:r>
            <a:endParaRPr lang="en-US" dirty="0"/>
          </a:p>
        </p:txBody>
      </p:sp>
      <p:sp>
        <p:nvSpPr>
          <p:cNvPr id="21" name="TextBox 24"/>
          <p:cNvSpPr txBox="1"/>
          <p:nvPr/>
        </p:nvSpPr>
        <p:spPr>
          <a:xfrm>
            <a:off x="4296841" y="3966091"/>
            <a:ext cx="203562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-35 kda</a:t>
            </a:r>
          </a:p>
          <a:p>
            <a:endParaRPr lang="en-US" sz="1200" dirty="0"/>
          </a:p>
          <a:p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094049" y="1164657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</a:t>
            </a:r>
            <a:endParaRPr lang="en-US" dirty="0"/>
          </a:p>
        </p:txBody>
      </p:sp>
      <p:pic>
        <p:nvPicPr>
          <p:cNvPr id="23" name="Picture 2" descr="\\SBG-LAB1\SBG-Lab1-My Documents\Liz\Western Blots\140509_Breastcancerlines_1min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1" t="52699" r="62591" b="44767"/>
          <a:stretch/>
        </p:blipFill>
        <p:spPr bwMode="auto">
          <a:xfrm>
            <a:off x="1022878" y="2672208"/>
            <a:ext cx="1440873" cy="24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\\SBG-LAB1\SBG-Lab1-My Documents\Liz\Western Blots\140509_Breastcancerlines_10sec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7" t="22507" r="65265" b="73833"/>
          <a:stretch/>
        </p:blipFill>
        <p:spPr bwMode="auto">
          <a:xfrm>
            <a:off x="1022878" y="2988078"/>
            <a:ext cx="1440873" cy="36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" descr="\\SBG-LAB1\SBG-Lab1-My Documents\Liz\Western Blots\140509_Breastcancerlines_1min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49" t="15280" r="25181" b="82092"/>
          <a:stretch/>
        </p:blipFill>
        <p:spPr bwMode="auto">
          <a:xfrm>
            <a:off x="1022878" y="2308813"/>
            <a:ext cx="1440873" cy="25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500697" y="2308813"/>
            <a:ext cx="1619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Progesterone Receptor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00697" y="2658399"/>
            <a:ext cx="133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Estrogen Receptor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38010" y="3010300"/>
            <a:ext cx="527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Actin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1015078" y="1921626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231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1282574" y="1910373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SKBr3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1594502" y="1916802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Mcf-7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1972255" y="1909761"/>
            <a:ext cx="4972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ZR75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529389" y="184997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956604" y="190094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20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1997434"/>
              </p:ext>
            </p:extLst>
          </p:nvPr>
        </p:nvGraphicFramePr>
        <p:xfrm>
          <a:off x="4914900" y="1143000"/>
          <a:ext cx="4000500" cy="280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5485040"/>
              </p:ext>
            </p:extLst>
          </p:nvPr>
        </p:nvGraphicFramePr>
        <p:xfrm>
          <a:off x="596900" y="1244600"/>
          <a:ext cx="40132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68400" y="4165600"/>
            <a:ext cx="191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MDA-MB 231 cells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25134" y="4050097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SKBr3 cells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394635" y="2152985"/>
            <a:ext cx="1417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Fold increase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021418" y="2152985"/>
            <a:ext cx="1417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Fold increase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12271" y="381000"/>
            <a:ext cx="1095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Figure </a:t>
            </a:r>
            <a:r>
              <a:rPr lang="en-US" dirty="0" smtClean="0"/>
              <a:t>S2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37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16200000">
            <a:off x="1792638" y="2485201"/>
            <a:ext cx="31753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1" i="0" u="none" strike="noStrike" kern="1200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Fold increase in luciferase activity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777255"/>
              </p:ext>
            </p:extLst>
          </p:nvPr>
        </p:nvGraphicFramePr>
        <p:xfrm>
          <a:off x="3733800" y="391338"/>
          <a:ext cx="3581400" cy="4625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471657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736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282" t="20731" r="34053" b="58978"/>
          <a:stretch/>
        </p:blipFill>
        <p:spPr>
          <a:xfrm>
            <a:off x="3862940" y="1219200"/>
            <a:ext cx="2865121" cy="8503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6978" y="2099192"/>
            <a:ext cx="2575962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 smtClean="0"/>
              <a:t>Input </a:t>
            </a:r>
          </a:p>
          <a:p>
            <a:pPr algn="r">
              <a:spcAft>
                <a:spcPts val="600"/>
              </a:spcAft>
            </a:pPr>
            <a:r>
              <a:rPr lang="en-US" dirty="0" smtClean="0"/>
              <a:t>positive control for </a:t>
            </a:r>
            <a:r>
              <a:rPr lang="en-US" dirty="0" err="1" smtClean="0"/>
              <a:t>ChIP</a:t>
            </a:r>
            <a:r>
              <a:rPr lang="en-US" dirty="0" smtClean="0"/>
              <a:t> </a:t>
            </a:r>
          </a:p>
          <a:p>
            <a:pPr algn="r">
              <a:spcAft>
                <a:spcPts val="600"/>
              </a:spcAft>
            </a:pPr>
            <a:r>
              <a:rPr lang="en-US" dirty="0" smtClean="0"/>
              <a:t>Negative control for </a:t>
            </a:r>
            <a:r>
              <a:rPr lang="en-US" dirty="0" err="1" smtClean="0"/>
              <a:t>ChIP</a:t>
            </a:r>
            <a:r>
              <a:rPr lang="en-US" dirty="0" smtClean="0"/>
              <a:t> </a:t>
            </a:r>
          </a:p>
          <a:p>
            <a:pPr algn="r">
              <a:spcAft>
                <a:spcPts val="600"/>
              </a:spcAft>
            </a:pPr>
            <a:r>
              <a:rPr lang="en-US" dirty="0" smtClean="0"/>
              <a:t>No treatment</a:t>
            </a:r>
          </a:p>
          <a:p>
            <a:pPr algn="r">
              <a:spcAft>
                <a:spcPts val="600"/>
              </a:spcAft>
            </a:pPr>
            <a:r>
              <a:rPr lang="en-US" dirty="0" smtClean="0"/>
              <a:t>E2 treatment, 6 hours</a:t>
            </a:r>
          </a:p>
          <a:p>
            <a:pPr algn="r">
              <a:spcAft>
                <a:spcPts val="600"/>
              </a:spcAft>
            </a:pPr>
            <a:r>
              <a:rPr lang="en-US" dirty="0" smtClean="0"/>
              <a:t>No template control</a:t>
            </a:r>
          </a:p>
          <a:p>
            <a:pPr algn="r">
              <a:spcAft>
                <a:spcPts val="600"/>
              </a:spcAft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9763387"/>
              </p:ext>
            </p:extLst>
          </p:nvPr>
        </p:nvGraphicFramePr>
        <p:xfrm>
          <a:off x="3862940" y="2099192"/>
          <a:ext cx="2865121" cy="20962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9303"/>
                <a:gridCol w="409303"/>
                <a:gridCol w="409303"/>
                <a:gridCol w="409303"/>
                <a:gridCol w="409303"/>
                <a:gridCol w="409303"/>
                <a:gridCol w="409303"/>
              </a:tblGrid>
              <a:tr h="3493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</a:tr>
              <a:tr h="3493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</a:tr>
              <a:tr h="3493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</a:tr>
              <a:tr h="3493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</a:tr>
              <a:tr h="3493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</a:tr>
              <a:tr h="3493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+</a:t>
                      </a:r>
                      <a:endParaRPr lang="en-US" dirty="0"/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94049" y="471657"/>
            <a:ext cx="2392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</a:t>
            </a:r>
            <a:r>
              <a:rPr lang="en-US" dirty="0" smtClean="0"/>
              <a:t>S4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338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F31F6-9ABD-DC4D-AB8E-212EDAD6B82E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049" y="1752600"/>
            <a:ext cx="6660422" cy="244449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94049" y="1164657"/>
            <a:ext cx="2392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</a:t>
            </a:r>
            <a:r>
              <a:rPr lang="en-US" dirty="0" smtClean="0"/>
              <a:t>S5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83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123</Words>
  <Application>Microsoft Office PowerPoint</Application>
  <PresentationFormat>On-screen Show (4:3)</PresentationFormat>
  <Paragraphs>83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</cp:revision>
  <dcterms:created xsi:type="dcterms:W3CDTF">2014-05-25T03:44:13Z</dcterms:created>
  <dcterms:modified xsi:type="dcterms:W3CDTF">2014-06-03T00:26:35Z</dcterms:modified>
</cp:coreProperties>
</file>