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-2504" y="3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55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94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315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7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6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88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1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30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43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34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203B5-34F6-2A4F-A09F-3BFCE3F5FAF0}" type="datetimeFigureOut">
              <a:rPr lang="en-US" smtClean="0"/>
              <a:t>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1B44A-0CA6-D444-ABEA-86A918EDC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1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46520" y="779457"/>
            <a:ext cx="4325153" cy="2510808"/>
            <a:chOff x="1246520" y="779457"/>
            <a:chExt cx="4325153" cy="2510808"/>
          </a:xfrm>
        </p:grpSpPr>
        <p:grpSp>
          <p:nvGrpSpPr>
            <p:cNvPr id="87" name="Group 86"/>
            <p:cNvGrpSpPr/>
            <p:nvPr/>
          </p:nvGrpSpPr>
          <p:grpSpPr>
            <a:xfrm>
              <a:off x="1246520" y="1141527"/>
              <a:ext cx="2104026" cy="2148738"/>
              <a:chOff x="840120" y="1116127"/>
              <a:chExt cx="2104026" cy="2148738"/>
            </a:xfrm>
          </p:grpSpPr>
          <p:sp>
            <p:nvSpPr>
              <p:cNvPr id="54" name="Rectangle 429"/>
              <p:cNvSpPr>
                <a:spLocks noChangeArrowheads="1"/>
              </p:cNvSpPr>
              <p:nvPr/>
            </p:nvSpPr>
            <p:spPr bwMode="auto">
              <a:xfrm>
                <a:off x="1567933" y="2529564"/>
                <a:ext cx="133046" cy="66018"/>
              </a:xfrm>
              <a:prstGeom prst="rect">
                <a:avLst/>
              </a:prstGeom>
              <a:solidFill>
                <a:srgbClr val="C0C0C0"/>
              </a:solidFill>
              <a:ln w="19050" cmpd="sng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55" name="Rectangle 430"/>
              <p:cNvSpPr>
                <a:spLocks noChangeArrowheads="1"/>
              </p:cNvSpPr>
              <p:nvPr/>
            </p:nvSpPr>
            <p:spPr bwMode="auto">
              <a:xfrm>
                <a:off x="1895268" y="1463225"/>
                <a:ext cx="128823" cy="1132357"/>
              </a:xfrm>
              <a:prstGeom prst="rect">
                <a:avLst/>
              </a:prstGeom>
              <a:solidFill>
                <a:srgbClr val="000000"/>
              </a:solidFill>
              <a:ln w="19050" cmpd="sng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56" name="Rectangle 431" descr="Wide upward diagonal"/>
              <p:cNvSpPr>
                <a:spLocks noChangeArrowheads="1"/>
              </p:cNvSpPr>
              <p:nvPr/>
            </p:nvSpPr>
            <p:spPr bwMode="auto">
              <a:xfrm>
                <a:off x="2218380" y="2338685"/>
                <a:ext cx="133046" cy="256896"/>
              </a:xfrm>
              <a:prstGeom prst="rect">
                <a:avLst/>
              </a:prstGeom>
              <a:pattFill prst="wdUpDiag">
                <a:fgClr>
                  <a:schemeClr val="tx2"/>
                </a:fgClr>
                <a:bgClr>
                  <a:srgbClr val="FFFFFF"/>
                </a:bgClr>
              </a:pattFill>
              <a:ln w="19050" cmpd="sng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05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7" name="Rectangle 432" descr="Diagonal brick"/>
              <p:cNvSpPr>
                <a:spLocks noChangeArrowheads="1"/>
              </p:cNvSpPr>
              <p:nvPr/>
            </p:nvSpPr>
            <p:spPr bwMode="auto">
              <a:xfrm>
                <a:off x="2545716" y="1777529"/>
                <a:ext cx="130935" cy="818052"/>
              </a:xfrm>
              <a:prstGeom prst="rect">
                <a:avLst/>
              </a:prstGeom>
              <a:pattFill prst="diagBrick">
                <a:fgClr>
                  <a:schemeClr val="tx1"/>
                </a:fgClr>
                <a:bgClr>
                  <a:srgbClr val="FFFFFF"/>
                </a:bgClr>
              </a:pattFill>
              <a:ln w="19050" cmpd="sng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58" name="Line 433"/>
              <p:cNvSpPr>
                <a:spLocks noChangeShapeType="1"/>
              </p:cNvSpPr>
              <p:nvPr/>
            </p:nvSpPr>
            <p:spPr bwMode="auto">
              <a:xfrm flipV="1">
                <a:off x="1633400" y="2518081"/>
                <a:ext cx="0" cy="11481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59" name="Line 434"/>
              <p:cNvSpPr>
                <a:spLocks noChangeShapeType="1"/>
              </p:cNvSpPr>
              <p:nvPr/>
            </p:nvSpPr>
            <p:spPr bwMode="auto">
              <a:xfrm>
                <a:off x="1622841" y="2518081"/>
                <a:ext cx="2534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60" name="Line 435"/>
              <p:cNvSpPr>
                <a:spLocks noChangeShapeType="1"/>
              </p:cNvSpPr>
              <p:nvPr/>
            </p:nvSpPr>
            <p:spPr bwMode="auto">
              <a:xfrm flipV="1">
                <a:off x="1958625" y="1433086"/>
                <a:ext cx="0" cy="30139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61" name="Line 436"/>
              <p:cNvSpPr>
                <a:spLocks noChangeShapeType="1"/>
              </p:cNvSpPr>
              <p:nvPr/>
            </p:nvSpPr>
            <p:spPr bwMode="auto">
              <a:xfrm>
                <a:off x="1948065" y="1433086"/>
                <a:ext cx="2534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62" name="Line 437"/>
              <p:cNvSpPr>
                <a:spLocks noChangeShapeType="1"/>
              </p:cNvSpPr>
              <p:nvPr/>
            </p:nvSpPr>
            <p:spPr bwMode="auto">
              <a:xfrm flipV="1">
                <a:off x="2285961" y="2291325"/>
                <a:ext cx="0" cy="47361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63" name="Line 438"/>
              <p:cNvSpPr>
                <a:spLocks noChangeShapeType="1"/>
              </p:cNvSpPr>
              <p:nvPr/>
            </p:nvSpPr>
            <p:spPr bwMode="auto">
              <a:xfrm>
                <a:off x="2273289" y="2291325"/>
                <a:ext cx="2534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64" name="Line 439"/>
              <p:cNvSpPr>
                <a:spLocks noChangeShapeType="1"/>
              </p:cNvSpPr>
              <p:nvPr/>
            </p:nvSpPr>
            <p:spPr bwMode="auto">
              <a:xfrm flipV="1">
                <a:off x="2613551" y="1533549"/>
                <a:ext cx="0" cy="243981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n w="12700" cmpd="sng">
                    <a:solidFill>
                      <a:schemeClr val="tx1"/>
                    </a:solidFill>
                  </a:ln>
                  <a:latin typeface="Arial"/>
                  <a:cs typeface="Arial"/>
                </a:endParaRPr>
              </a:p>
            </p:txBody>
          </p:sp>
          <p:sp>
            <p:nvSpPr>
              <p:cNvPr id="65" name="Line 440"/>
              <p:cNvSpPr>
                <a:spLocks noChangeShapeType="1"/>
              </p:cNvSpPr>
              <p:nvPr/>
            </p:nvSpPr>
            <p:spPr bwMode="auto">
              <a:xfrm>
                <a:off x="2600624" y="1533549"/>
                <a:ext cx="23230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66" name="Line 441"/>
              <p:cNvSpPr>
                <a:spLocks noChangeShapeType="1"/>
              </p:cNvSpPr>
              <p:nvPr/>
            </p:nvSpPr>
            <p:spPr bwMode="auto">
              <a:xfrm>
                <a:off x="1470787" y="1202023"/>
                <a:ext cx="0" cy="139356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67" name="Line 442"/>
              <p:cNvSpPr>
                <a:spLocks noChangeShapeType="1"/>
              </p:cNvSpPr>
              <p:nvPr/>
            </p:nvSpPr>
            <p:spPr bwMode="auto">
              <a:xfrm>
                <a:off x="1458116" y="2595582"/>
                <a:ext cx="1267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68" name="Line 443"/>
              <p:cNvSpPr>
                <a:spLocks noChangeShapeType="1"/>
              </p:cNvSpPr>
              <p:nvPr/>
            </p:nvSpPr>
            <p:spPr bwMode="auto">
              <a:xfrm>
                <a:off x="1446915" y="2361649"/>
                <a:ext cx="25491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69" name="Line 444"/>
              <p:cNvSpPr>
                <a:spLocks noChangeShapeType="1"/>
              </p:cNvSpPr>
              <p:nvPr/>
            </p:nvSpPr>
            <p:spPr bwMode="auto">
              <a:xfrm>
                <a:off x="1446915" y="2130584"/>
                <a:ext cx="25491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0" name="Line 445"/>
              <p:cNvSpPr>
                <a:spLocks noChangeShapeType="1"/>
              </p:cNvSpPr>
              <p:nvPr/>
            </p:nvSpPr>
            <p:spPr bwMode="auto">
              <a:xfrm>
                <a:off x="1446915" y="1896649"/>
                <a:ext cx="25491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1" name="Line 446"/>
              <p:cNvSpPr>
                <a:spLocks noChangeShapeType="1"/>
              </p:cNvSpPr>
              <p:nvPr/>
            </p:nvSpPr>
            <p:spPr bwMode="auto">
              <a:xfrm>
                <a:off x="1446915" y="1665586"/>
                <a:ext cx="25491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2" name="Line 447"/>
              <p:cNvSpPr>
                <a:spLocks noChangeShapeType="1"/>
              </p:cNvSpPr>
              <p:nvPr/>
            </p:nvSpPr>
            <p:spPr bwMode="auto">
              <a:xfrm>
                <a:off x="1446915" y="1433086"/>
                <a:ext cx="25491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3" name="Line 448"/>
              <p:cNvSpPr>
                <a:spLocks noChangeShapeType="1"/>
              </p:cNvSpPr>
              <p:nvPr/>
            </p:nvSpPr>
            <p:spPr bwMode="auto">
              <a:xfrm>
                <a:off x="1446915" y="1202023"/>
                <a:ext cx="25491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4" name="Line 449"/>
              <p:cNvSpPr>
                <a:spLocks noChangeShapeType="1"/>
              </p:cNvSpPr>
              <p:nvPr/>
            </p:nvSpPr>
            <p:spPr bwMode="auto">
              <a:xfrm>
                <a:off x="1470787" y="2595582"/>
                <a:ext cx="1303009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5" name="Line 450"/>
              <p:cNvSpPr>
                <a:spLocks noChangeShapeType="1"/>
              </p:cNvSpPr>
              <p:nvPr/>
            </p:nvSpPr>
            <p:spPr bwMode="auto">
              <a:xfrm flipV="1">
                <a:off x="1470787" y="2595582"/>
                <a:ext cx="0" cy="1722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6" name="Line 451"/>
              <p:cNvSpPr>
                <a:spLocks noChangeShapeType="1"/>
              </p:cNvSpPr>
              <p:nvPr/>
            </p:nvSpPr>
            <p:spPr bwMode="auto">
              <a:xfrm flipV="1">
                <a:off x="1798123" y="2595582"/>
                <a:ext cx="0" cy="1722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7" name="Line 452"/>
              <p:cNvSpPr>
                <a:spLocks noChangeShapeType="1"/>
              </p:cNvSpPr>
              <p:nvPr/>
            </p:nvSpPr>
            <p:spPr bwMode="auto">
              <a:xfrm flipV="1">
                <a:off x="2121235" y="2595582"/>
                <a:ext cx="0" cy="1722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8" name="Line 453"/>
              <p:cNvSpPr>
                <a:spLocks noChangeShapeType="1"/>
              </p:cNvSpPr>
              <p:nvPr/>
            </p:nvSpPr>
            <p:spPr bwMode="auto">
              <a:xfrm flipV="1">
                <a:off x="2450683" y="2595582"/>
                <a:ext cx="0" cy="1722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79" name="Line 454"/>
              <p:cNvSpPr>
                <a:spLocks noChangeShapeType="1"/>
              </p:cNvSpPr>
              <p:nvPr/>
            </p:nvSpPr>
            <p:spPr bwMode="auto">
              <a:xfrm flipV="1">
                <a:off x="2773796" y="2595582"/>
                <a:ext cx="0" cy="17222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45" name="Rectangle 455"/>
              <p:cNvSpPr>
                <a:spLocks noChangeArrowheads="1"/>
              </p:cNvSpPr>
              <p:nvPr/>
            </p:nvSpPr>
            <p:spPr bwMode="auto">
              <a:xfrm>
                <a:off x="1303068" y="2499601"/>
                <a:ext cx="52191" cy="143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  <a:endParaRPr lang="en-US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46" name="Rectangle 456"/>
              <p:cNvSpPr>
                <a:spLocks noChangeArrowheads="1"/>
              </p:cNvSpPr>
              <p:nvPr/>
            </p:nvSpPr>
            <p:spPr bwMode="auto">
              <a:xfrm>
                <a:off x="1230725" y="2045321"/>
                <a:ext cx="134061" cy="143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0.4</a:t>
                </a:r>
                <a:endParaRPr lang="en-US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47" name="Rectangle 457"/>
              <p:cNvSpPr>
                <a:spLocks noChangeArrowheads="1"/>
              </p:cNvSpPr>
              <p:nvPr/>
            </p:nvSpPr>
            <p:spPr bwMode="auto">
              <a:xfrm>
                <a:off x="1230725" y="1582622"/>
                <a:ext cx="130454" cy="143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0.8</a:t>
                </a:r>
                <a:endParaRPr lang="en-US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48" name="Rectangle 458"/>
              <p:cNvSpPr>
                <a:spLocks noChangeArrowheads="1"/>
              </p:cNvSpPr>
              <p:nvPr/>
            </p:nvSpPr>
            <p:spPr bwMode="auto">
              <a:xfrm>
                <a:off x="1230725" y="1116127"/>
                <a:ext cx="130454" cy="1437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1.2</a:t>
                </a:r>
                <a:endParaRPr lang="en-US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49" name="Rectangle 459"/>
              <p:cNvSpPr>
                <a:spLocks noChangeArrowheads="1"/>
              </p:cNvSpPr>
              <p:nvPr/>
            </p:nvSpPr>
            <p:spPr bwMode="auto">
              <a:xfrm rot="16200000">
                <a:off x="655819" y="1807839"/>
                <a:ext cx="821225" cy="1126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NCOA1 mRNA</a:t>
                </a:r>
                <a:endParaRPr lang="en-US" sz="1050" dirty="0">
                  <a:latin typeface="Arial"/>
                  <a:cs typeface="Arial"/>
                </a:endParaRPr>
              </a:p>
            </p:txBody>
          </p:sp>
          <p:sp>
            <p:nvSpPr>
              <p:cNvPr id="50" name="Text Box 547"/>
              <p:cNvSpPr txBox="1">
                <a:spLocks noChangeArrowheads="1"/>
              </p:cNvSpPr>
              <p:nvPr/>
            </p:nvSpPr>
            <p:spPr bwMode="auto">
              <a:xfrm rot="19173567">
                <a:off x="989969" y="2733347"/>
                <a:ext cx="978063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50" b="1" dirty="0" err="1" smtClean="0">
                    <a:latin typeface="Arial"/>
                    <a:ea typeface="SimSun" pitchFamily="2" charset="-122"/>
                    <a:cs typeface="Arial"/>
                  </a:rPr>
                  <a:t>Neu-siCtrl</a:t>
                </a:r>
                <a:endParaRPr lang="en-US" altLang="zh-CN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51" name="Text Box 548"/>
              <p:cNvSpPr txBox="1">
                <a:spLocks noChangeArrowheads="1"/>
              </p:cNvSpPr>
              <p:nvPr/>
            </p:nvSpPr>
            <p:spPr bwMode="auto">
              <a:xfrm rot="19105626">
                <a:off x="840120" y="2907933"/>
                <a:ext cx="1589445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NCOA1</a:t>
                </a:r>
                <a:r>
                  <a:rPr lang="en-US" sz="1050" dirty="0" smtClean="0">
                    <a:latin typeface="Arial"/>
                    <a:cs typeface="Arial"/>
                    <a:sym typeface="Symbol"/>
                  </a:rPr>
                  <a:t></a:t>
                </a:r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Neu-siCtrl</a:t>
                </a:r>
                <a:endParaRPr lang="en-US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52" name="Text Box 549"/>
              <p:cNvSpPr txBox="1">
                <a:spLocks noChangeArrowheads="1"/>
              </p:cNvSpPr>
              <p:nvPr/>
            </p:nvSpPr>
            <p:spPr bwMode="auto">
              <a:xfrm rot="19019996">
                <a:off x="1486697" y="3010949"/>
                <a:ext cx="1457449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NCOA1</a:t>
                </a:r>
                <a:r>
                  <a:rPr lang="en-US" sz="1050" dirty="0" smtClean="0">
                    <a:latin typeface="Arial"/>
                    <a:cs typeface="Arial"/>
                    <a:sym typeface="Symbol"/>
                  </a:rPr>
                  <a:t></a:t>
                </a:r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Neu-siCsf1</a:t>
                </a:r>
                <a:endParaRPr lang="en-US" altLang="zh-CN" sz="1050" b="1" dirty="0">
                  <a:latin typeface="Arial"/>
                  <a:ea typeface="SimSun" pitchFamily="2" charset="-122"/>
                  <a:cs typeface="Arial"/>
                </a:endParaRPr>
              </a:p>
            </p:txBody>
          </p:sp>
          <p:sp>
            <p:nvSpPr>
              <p:cNvPr id="53" name="Text Box 551"/>
              <p:cNvSpPr txBox="1">
                <a:spLocks noChangeArrowheads="1"/>
              </p:cNvSpPr>
              <p:nvPr/>
            </p:nvSpPr>
            <p:spPr bwMode="auto">
              <a:xfrm rot="19090325">
                <a:off x="978229" y="2993489"/>
                <a:ext cx="1802778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NCOA1</a:t>
                </a:r>
                <a:r>
                  <a:rPr lang="en-US" sz="1050" dirty="0" smtClean="0">
                    <a:latin typeface="Arial"/>
                    <a:cs typeface="Arial"/>
                    <a:sym typeface="Symbol"/>
                  </a:rPr>
                  <a:t></a:t>
                </a:r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Neu-siNCOA1</a:t>
                </a:r>
                <a:endParaRPr lang="en-US" sz="1050" b="1" dirty="0">
                  <a:latin typeface="Arial"/>
                  <a:ea typeface="SimSun" pitchFamily="2" charset="-122"/>
                  <a:cs typeface="Arial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351337" y="779457"/>
              <a:ext cx="325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A</a:t>
              </a:r>
              <a:endParaRPr lang="en-US" sz="1600" b="1" dirty="0"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09511" y="779541"/>
              <a:ext cx="332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/>
                  <a:cs typeface="Arial"/>
                </a:rPr>
                <a:t>B</a:t>
              </a:r>
              <a:endParaRPr lang="en-US" sz="1600" b="1" dirty="0">
                <a:latin typeface="Arial"/>
                <a:cs typeface="Arial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3336888" y="1061508"/>
              <a:ext cx="2234785" cy="2209080"/>
              <a:chOff x="3660049" y="1189742"/>
              <a:chExt cx="2234785" cy="2209080"/>
            </a:xfrm>
          </p:grpSpPr>
          <p:sp>
            <p:nvSpPr>
              <p:cNvPr id="9" name="Rectangle 462"/>
              <p:cNvSpPr>
                <a:spLocks noChangeArrowheads="1"/>
              </p:cNvSpPr>
              <p:nvPr/>
            </p:nvSpPr>
            <p:spPr bwMode="auto">
              <a:xfrm>
                <a:off x="4357802" y="2663814"/>
                <a:ext cx="124511" cy="79277"/>
              </a:xfrm>
              <a:prstGeom prst="rect">
                <a:avLst/>
              </a:prstGeom>
              <a:solidFill>
                <a:srgbClr val="C0C0C0"/>
              </a:solidFill>
              <a:ln w="19050" cmpd="sng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0" name="Rectangle 463"/>
              <p:cNvSpPr>
                <a:spLocks noChangeArrowheads="1"/>
              </p:cNvSpPr>
              <p:nvPr/>
            </p:nvSpPr>
            <p:spPr bwMode="auto">
              <a:xfrm>
                <a:off x="4671470" y="1640273"/>
                <a:ext cx="126903" cy="1102818"/>
              </a:xfrm>
              <a:prstGeom prst="rect">
                <a:avLst/>
              </a:prstGeom>
              <a:solidFill>
                <a:schemeClr val="tx1"/>
              </a:solidFill>
              <a:ln w="19050" cmpd="sng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1" name="Rectangle 464" descr="Wide upward diagonal"/>
              <p:cNvSpPr>
                <a:spLocks noChangeArrowheads="1"/>
              </p:cNvSpPr>
              <p:nvPr/>
            </p:nvSpPr>
            <p:spPr bwMode="auto">
              <a:xfrm>
                <a:off x="4985137" y="2573968"/>
                <a:ext cx="129298" cy="169122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rgbClr val="FFFFFF"/>
                </a:bgClr>
              </a:pattFill>
              <a:ln w="19050" cmpd="sng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2" name="Rectangle 465" descr="Diagonal brick"/>
              <p:cNvSpPr>
                <a:spLocks noChangeArrowheads="1"/>
              </p:cNvSpPr>
              <p:nvPr/>
            </p:nvSpPr>
            <p:spPr bwMode="auto">
              <a:xfrm>
                <a:off x="5301200" y="2688478"/>
                <a:ext cx="129298" cy="54613"/>
              </a:xfrm>
              <a:prstGeom prst="rect">
                <a:avLst/>
              </a:prstGeom>
              <a:pattFill prst="diagBrick">
                <a:fgClr>
                  <a:schemeClr val="tx1"/>
                </a:fgClr>
                <a:bgClr>
                  <a:srgbClr val="FFFFFF"/>
                </a:bgClr>
              </a:pattFill>
              <a:ln w="19050" cmpd="sng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3" name="Line 466"/>
              <p:cNvSpPr>
                <a:spLocks noChangeShapeType="1"/>
              </p:cNvSpPr>
              <p:nvPr/>
            </p:nvSpPr>
            <p:spPr bwMode="auto">
              <a:xfrm flipV="1">
                <a:off x="4420056" y="2651482"/>
                <a:ext cx="0" cy="1233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4" name="Line 467"/>
              <p:cNvSpPr>
                <a:spLocks noChangeShapeType="1"/>
              </p:cNvSpPr>
              <p:nvPr/>
            </p:nvSpPr>
            <p:spPr bwMode="auto">
              <a:xfrm>
                <a:off x="4408084" y="2651482"/>
                <a:ext cx="26338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5" name="Line 468"/>
              <p:cNvSpPr>
                <a:spLocks noChangeShapeType="1"/>
              </p:cNvSpPr>
              <p:nvPr/>
            </p:nvSpPr>
            <p:spPr bwMode="auto">
              <a:xfrm flipV="1">
                <a:off x="4733724" y="1536332"/>
                <a:ext cx="0" cy="10394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6" name="Line 469"/>
              <p:cNvSpPr>
                <a:spLocks noChangeShapeType="1"/>
              </p:cNvSpPr>
              <p:nvPr/>
            </p:nvSpPr>
            <p:spPr bwMode="auto">
              <a:xfrm>
                <a:off x="4721752" y="1536332"/>
                <a:ext cx="26338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7" name="Line 470"/>
              <p:cNvSpPr>
                <a:spLocks noChangeShapeType="1"/>
              </p:cNvSpPr>
              <p:nvPr/>
            </p:nvSpPr>
            <p:spPr bwMode="auto">
              <a:xfrm flipV="1">
                <a:off x="5049786" y="2570445"/>
                <a:ext cx="0" cy="3523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8" name="Line 471"/>
              <p:cNvSpPr>
                <a:spLocks noChangeShapeType="1"/>
              </p:cNvSpPr>
              <p:nvPr/>
            </p:nvSpPr>
            <p:spPr bwMode="auto">
              <a:xfrm>
                <a:off x="5037815" y="2570445"/>
                <a:ext cx="23944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19" name="Line 472"/>
              <p:cNvSpPr>
                <a:spLocks noChangeShapeType="1"/>
              </p:cNvSpPr>
              <p:nvPr/>
            </p:nvSpPr>
            <p:spPr bwMode="auto">
              <a:xfrm flipV="1">
                <a:off x="5363454" y="2684954"/>
                <a:ext cx="0" cy="3523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0" name="Line 473"/>
              <p:cNvSpPr>
                <a:spLocks noChangeShapeType="1"/>
              </p:cNvSpPr>
              <p:nvPr/>
            </p:nvSpPr>
            <p:spPr bwMode="auto">
              <a:xfrm>
                <a:off x="5351483" y="2684954"/>
                <a:ext cx="23944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1" name="Line 474"/>
              <p:cNvSpPr>
                <a:spLocks noChangeShapeType="1"/>
              </p:cNvSpPr>
              <p:nvPr/>
            </p:nvSpPr>
            <p:spPr bwMode="auto">
              <a:xfrm>
                <a:off x="4259630" y="1277365"/>
                <a:ext cx="0" cy="1465725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2" name="Line 475"/>
              <p:cNvSpPr>
                <a:spLocks noChangeShapeType="1"/>
              </p:cNvSpPr>
              <p:nvPr/>
            </p:nvSpPr>
            <p:spPr bwMode="auto">
              <a:xfrm>
                <a:off x="4250053" y="2743090"/>
                <a:ext cx="9578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3" name="Line 476"/>
              <p:cNvSpPr>
                <a:spLocks noChangeShapeType="1"/>
              </p:cNvSpPr>
              <p:nvPr/>
            </p:nvSpPr>
            <p:spPr bwMode="auto">
              <a:xfrm>
                <a:off x="4228984" y="2498216"/>
                <a:ext cx="3294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4" name="Line 477"/>
              <p:cNvSpPr>
                <a:spLocks noChangeShapeType="1"/>
              </p:cNvSpPr>
              <p:nvPr/>
            </p:nvSpPr>
            <p:spPr bwMode="auto">
              <a:xfrm>
                <a:off x="4228984" y="2255103"/>
                <a:ext cx="3294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5" name="Line 478"/>
              <p:cNvSpPr>
                <a:spLocks noChangeShapeType="1"/>
              </p:cNvSpPr>
              <p:nvPr/>
            </p:nvSpPr>
            <p:spPr bwMode="auto">
              <a:xfrm>
                <a:off x="4228984" y="2010229"/>
                <a:ext cx="3294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6" name="Line 479"/>
              <p:cNvSpPr>
                <a:spLocks noChangeShapeType="1"/>
              </p:cNvSpPr>
              <p:nvPr/>
            </p:nvSpPr>
            <p:spPr bwMode="auto">
              <a:xfrm>
                <a:off x="4228984" y="1765352"/>
                <a:ext cx="3294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7" name="Line 480"/>
              <p:cNvSpPr>
                <a:spLocks noChangeShapeType="1"/>
              </p:cNvSpPr>
              <p:nvPr/>
            </p:nvSpPr>
            <p:spPr bwMode="auto">
              <a:xfrm>
                <a:off x="4228984" y="1520478"/>
                <a:ext cx="3294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8" name="Line 481"/>
              <p:cNvSpPr>
                <a:spLocks noChangeShapeType="1"/>
              </p:cNvSpPr>
              <p:nvPr/>
            </p:nvSpPr>
            <p:spPr bwMode="auto">
              <a:xfrm>
                <a:off x="4228984" y="1277365"/>
                <a:ext cx="32942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29" name="Line 482"/>
              <p:cNvSpPr>
                <a:spLocks noChangeShapeType="1"/>
              </p:cNvSpPr>
              <p:nvPr/>
            </p:nvSpPr>
            <p:spPr bwMode="auto">
              <a:xfrm>
                <a:off x="4259630" y="2743090"/>
                <a:ext cx="1261855" cy="0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30" name="Line 483"/>
              <p:cNvSpPr>
                <a:spLocks noChangeShapeType="1"/>
              </p:cNvSpPr>
              <p:nvPr/>
            </p:nvSpPr>
            <p:spPr bwMode="auto">
              <a:xfrm flipV="1">
                <a:off x="4259630" y="2743090"/>
                <a:ext cx="0" cy="17616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31" name="Line 484"/>
              <p:cNvSpPr>
                <a:spLocks noChangeShapeType="1"/>
              </p:cNvSpPr>
              <p:nvPr/>
            </p:nvSpPr>
            <p:spPr bwMode="auto">
              <a:xfrm flipV="1">
                <a:off x="4578087" y="2743090"/>
                <a:ext cx="0" cy="17616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32" name="Line 485"/>
              <p:cNvSpPr>
                <a:spLocks noChangeShapeType="1"/>
              </p:cNvSpPr>
              <p:nvPr/>
            </p:nvSpPr>
            <p:spPr bwMode="auto">
              <a:xfrm flipV="1">
                <a:off x="4891756" y="2743090"/>
                <a:ext cx="0" cy="17616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33" name="Line 486"/>
              <p:cNvSpPr>
                <a:spLocks noChangeShapeType="1"/>
              </p:cNvSpPr>
              <p:nvPr/>
            </p:nvSpPr>
            <p:spPr bwMode="auto">
              <a:xfrm flipV="1">
                <a:off x="5207819" y="2743090"/>
                <a:ext cx="0" cy="17616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34" name="Line 487"/>
              <p:cNvSpPr>
                <a:spLocks noChangeShapeType="1"/>
              </p:cNvSpPr>
              <p:nvPr/>
            </p:nvSpPr>
            <p:spPr bwMode="auto">
              <a:xfrm flipV="1">
                <a:off x="5521486" y="2743090"/>
                <a:ext cx="0" cy="17616"/>
              </a:xfrm>
              <a:prstGeom prst="line">
                <a:avLst/>
              </a:pr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050">
                  <a:latin typeface="Arial"/>
                  <a:cs typeface="Arial"/>
                </a:endParaRPr>
              </a:p>
            </p:txBody>
          </p:sp>
          <p:sp>
            <p:nvSpPr>
              <p:cNvPr id="35" name="Rectangle 488"/>
              <p:cNvSpPr>
                <a:spLocks noChangeArrowheads="1"/>
              </p:cNvSpPr>
              <p:nvPr/>
            </p:nvSpPr>
            <p:spPr bwMode="auto">
              <a:xfrm>
                <a:off x="4038636" y="2658990"/>
                <a:ext cx="50340" cy="1486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  <a:endParaRPr lang="en-US" sz="1050" b="1">
                  <a:latin typeface="Arial"/>
                  <a:cs typeface="Arial"/>
                </a:endParaRPr>
              </a:p>
            </p:txBody>
          </p:sp>
          <p:sp>
            <p:nvSpPr>
              <p:cNvPr id="36" name="Rectangle 489"/>
              <p:cNvSpPr>
                <a:spLocks noChangeArrowheads="1"/>
              </p:cNvSpPr>
              <p:nvPr/>
            </p:nvSpPr>
            <p:spPr bwMode="auto">
              <a:xfrm>
                <a:off x="4005114" y="2167480"/>
                <a:ext cx="129308" cy="1486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0.4</a:t>
                </a:r>
                <a:endParaRPr lang="en-US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37" name="Rectangle 490"/>
              <p:cNvSpPr>
                <a:spLocks noChangeArrowheads="1"/>
              </p:cNvSpPr>
              <p:nvPr/>
            </p:nvSpPr>
            <p:spPr bwMode="auto">
              <a:xfrm>
                <a:off x="4005114" y="1679492"/>
                <a:ext cx="125829" cy="1486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>
                    <a:solidFill>
                      <a:srgbClr val="000000"/>
                    </a:solidFill>
                    <a:latin typeface="Arial"/>
                    <a:cs typeface="Arial"/>
                  </a:rPr>
                  <a:t>0.8</a:t>
                </a:r>
                <a:endParaRPr lang="en-US" sz="1050" b="1">
                  <a:latin typeface="Arial"/>
                  <a:cs typeface="Arial"/>
                </a:endParaRPr>
              </a:p>
            </p:txBody>
          </p:sp>
          <p:sp>
            <p:nvSpPr>
              <p:cNvPr id="38" name="Rectangle 491"/>
              <p:cNvSpPr>
                <a:spLocks noChangeArrowheads="1"/>
              </p:cNvSpPr>
              <p:nvPr/>
            </p:nvSpPr>
            <p:spPr bwMode="auto">
              <a:xfrm>
                <a:off x="4005114" y="1189742"/>
                <a:ext cx="125829" cy="1486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>
                    <a:solidFill>
                      <a:srgbClr val="000000"/>
                    </a:solidFill>
                    <a:latin typeface="Arial"/>
                    <a:cs typeface="Arial"/>
                  </a:rPr>
                  <a:t>1.2</a:t>
                </a:r>
                <a:endParaRPr lang="en-US" sz="1050" b="1">
                  <a:latin typeface="Arial"/>
                  <a:cs typeface="Arial"/>
                </a:endParaRPr>
              </a:p>
            </p:txBody>
          </p:sp>
          <p:sp>
            <p:nvSpPr>
              <p:cNvPr id="39" name="Rectangle 492"/>
              <p:cNvSpPr>
                <a:spLocks noChangeArrowheads="1"/>
              </p:cNvSpPr>
              <p:nvPr/>
            </p:nvSpPr>
            <p:spPr bwMode="auto">
              <a:xfrm rot="16200000">
                <a:off x="3486279" y="1919920"/>
                <a:ext cx="743793" cy="1615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50" b="1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Csf1 </a:t>
                </a:r>
                <a:r>
                  <a:rPr lang="en-US" sz="105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mRNA</a:t>
                </a:r>
                <a:endParaRPr lang="en-US" sz="1050" dirty="0">
                  <a:latin typeface="Arial"/>
                  <a:cs typeface="Arial"/>
                </a:endParaRPr>
              </a:p>
            </p:txBody>
          </p:sp>
          <p:sp>
            <p:nvSpPr>
              <p:cNvPr id="40" name="Text Box 547"/>
              <p:cNvSpPr txBox="1">
                <a:spLocks noChangeArrowheads="1"/>
              </p:cNvSpPr>
              <p:nvPr/>
            </p:nvSpPr>
            <p:spPr bwMode="auto">
              <a:xfrm rot="19016652">
                <a:off x="3784761" y="2893469"/>
                <a:ext cx="974827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50" b="1" dirty="0" err="1" smtClean="0">
                    <a:latin typeface="Arial"/>
                    <a:ea typeface="SimSun" pitchFamily="2" charset="-122"/>
                    <a:cs typeface="Arial"/>
                  </a:rPr>
                  <a:t>Neu-siCtrl</a:t>
                </a:r>
                <a:endParaRPr lang="en-US" altLang="zh-CN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41" name="Text Box 548"/>
              <p:cNvSpPr txBox="1">
                <a:spLocks noChangeArrowheads="1"/>
              </p:cNvSpPr>
              <p:nvPr/>
            </p:nvSpPr>
            <p:spPr bwMode="auto">
              <a:xfrm rot="19012670">
                <a:off x="3660049" y="3122396"/>
                <a:ext cx="1417617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NCOA1</a:t>
                </a:r>
                <a:r>
                  <a:rPr lang="en-US" sz="1050" dirty="0" smtClean="0">
                    <a:latin typeface="Arial"/>
                    <a:cs typeface="Arial"/>
                    <a:sym typeface="Symbol"/>
                  </a:rPr>
                  <a:t></a:t>
                </a:r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Neu-siCtrl</a:t>
                </a:r>
                <a:endParaRPr lang="en-US" sz="1050" b="1" dirty="0">
                  <a:latin typeface="Arial"/>
                  <a:cs typeface="Arial"/>
                </a:endParaRPr>
              </a:p>
            </p:txBody>
          </p:sp>
          <p:sp>
            <p:nvSpPr>
              <p:cNvPr id="42" name="Text Box 549"/>
              <p:cNvSpPr txBox="1">
                <a:spLocks noChangeArrowheads="1"/>
              </p:cNvSpPr>
              <p:nvPr/>
            </p:nvSpPr>
            <p:spPr bwMode="auto">
              <a:xfrm rot="18969899">
                <a:off x="4219976" y="3071802"/>
                <a:ext cx="1674858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NCOA1</a:t>
                </a:r>
                <a:r>
                  <a:rPr lang="en-US" sz="1050" dirty="0" smtClean="0">
                    <a:latin typeface="Arial"/>
                    <a:cs typeface="Arial"/>
                    <a:sym typeface="Symbol"/>
                  </a:rPr>
                  <a:t></a:t>
                </a:r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Neu-siCsf1</a:t>
                </a:r>
                <a:endParaRPr lang="en-US" altLang="zh-CN" sz="1050" b="1" dirty="0">
                  <a:latin typeface="Arial"/>
                  <a:ea typeface="SimSun" pitchFamily="2" charset="-122"/>
                  <a:cs typeface="Arial"/>
                </a:endParaRPr>
              </a:p>
            </p:txBody>
          </p:sp>
          <p:sp>
            <p:nvSpPr>
              <p:cNvPr id="43" name="Text Box 551"/>
              <p:cNvSpPr txBox="1">
                <a:spLocks noChangeArrowheads="1"/>
              </p:cNvSpPr>
              <p:nvPr/>
            </p:nvSpPr>
            <p:spPr bwMode="auto">
              <a:xfrm rot="19001286">
                <a:off x="3746886" y="3144906"/>
                <a:ext cx="1821923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NCOA1</a:t>
                </a:r>
                <a:r>
                  <a:rPr lang="en-US" sz="1050" dirty="0" smtClean="0">
                    <a:latin typeface="Arial"/>
                    <a:cs typeface="Arial"/>
                    <a:sym typeface="Symbol"/>
                  </a:rPr>
                  <a:t></a:t>
                </a:r>
                <a:r>
                  <a:rPr lang="en-US" altLang="zh-CN" sz="1050" b="1" dirty="0" smtClean="0">
                    <a:latin typeface="Arial"/>
                    <a:ea typeface="SimSun" pitchFamily="2" charset="-122"/>
                    <a:cs typeface="Arial"/>
                  </a:rPr>
                  <a:t>Neu-siNCOA1</a:t>
                </a:r>
                <a:endParaRPr lang="en-US" sz="1050" b="1" dirty="0">
                  <a:latin typeface="Arial"/>
                  <a:ea typeface="SimSun" pitchFamily="2" charset="-122"/>
                  <a:cs typeface="Arial"/>
                </a:endParaRPr>
              </a:p>
            </p:txBody>
          </p:sp>
        </p:grpSp>
      </p:grpSp>
      <p:sp>
        <p:nvSpPr>
          <p:cNvPr id="91" name="Rectangle 90"/>
          <p:cNvSpPr/>
          <p:nvPr/>
        </p:nvSpPr>
        <p:spPr>
          <a:xfrm>
            <a:off x="444500" y="3925491"/>
            <a:ext cx="5912754" cy="1194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b="1" dirty="0">
                <a:latin typeface="Arial"/>
                <a:cs typeface="Arial"/>
              </a:rPr>
              <a:t>Supplementary Figure S4.   </a:t>
            </a:r>
            <a:r>
              <a:rPr lang="en-US" sz="1200" dirty="0" err="1">
                <a:latin typeface="Arial"/>
                <a:cs typeface="Arial"/>
              </a:rPr>
              <a:t>qPCR</a:t>
            </a:r>
            <a:r>
              <a:rPr lang="en-US" sz="1200" dirty="0">
                <a:latin typeface="Arial"/>
                <a:cs typeface="Arial"/>
              </a:rPr>
              <a:t> measurement of </a:t>
            </a:r>
            <a:r>
              <a:rPr lang="en-US" sz="1200" dirty="0" smtClean="0">
                <a:latin typeface="Arial"/>
                <a:cs typeface="Arial"/>
              </a:rPr>
              <a:t>NCOA1 </a:t>
            </a:r>
            <a:r>
              <a:rPr lang="en-US" sz="1200" dirty="0">
                <a:latin typeface="Arial"/>
                <a:cs typeface="Arial"/>
              </a:rPr>
              <a:t>mRNA (Panel </a:t>
            </a:r>
            <a:r>
              <a:rPr lang="en-US" sz="1200" b="1" dirty="0">
                <a:latin typeface="Arial"/>
                <a:cs typeface="Arial"/>
              </a:rPr>
              <a:t>A</a:t>
            </a:r>
            <a:r>
              <a:rPr lang="en-US" sz="1200" dirty="0">
                <a:latin typeface="Arial"/>
                <a:cs typeface="Arial"/>
              </a:rPr>
              <a:t>) and mCsf1 mRNA (Panel </a:t>
            </a:r>
            <a:r>
              <a:rPr lang="en-US" sz="1200" b="1" dirty="0">
                <a:latin typeface="Arial"/>
                <a:cs typeface="Arial"/>
              </a:rPr>
              <a:t>B</a:t>
            </a:r>
            <a:r>
              <a:rPr lang="en-US" sz="1200" dirty="0">
                <a:latin typeface="Arial"/>
                <a:cs typeface="Arial"/>
              </a:rPr>
              <a:t>) in </a:t>
            </a:r>
            <a:r>
              <a:rPr lang="en-US" sz="1200" dirty="0" err="1">
                <a:latin typeface="Arial"/>
                <a:cs typeface="Arial"/>
              </a:rPr>
              <a:t>Tg</a:t>
            </a:r>
            <a:r>
              <a:rPr lang="en-US" sz="1200" dirty="0">
                <a:latin typeface="Arial"/>
                <a:cs typeface="Arial"/>
              </a:rPr>
              <a:t>(</a:t>
            </a:r>
            <a:r>
              <a:rPr lang="en-US" sz="1200" dirty="0" err="1">
                <a:latin typeface="Arial"/>
                <a:cs typeface="Arial"/>
              </a:rPr>
              <a:t>Neu</a:t>
            </a:r>
            <a:r>
              <a:rPr lang="en-US" sz="1200" dirty="0">
                <a:latin typeface="Arial"/>
                <a:cs typeface="Arial"/>
              </a:rPr>
              <a:t>) and </a:t>
            </a:r>
            <a:r>
              <a:rPr lang="en-US" sz="1200" dirty="0" err="1">
                <a:latin typeface="Arial"/>
                <a:cs typeface="Arial"/>
              </a:rPr>
              <a:t>Tg</a:t>
            </a:r>
            <a:r>
              <a:rPr lang="en-US" sz="1200" dirty="0">
                <a:latin typeface="Arial"/>
                <a:cs typeface="Arial"/>
              </a:rPr>
              <a:t>(NCOA1)</a:t>
            </a:r>
            <a:r>
              <a:rPr lang="en-US" sz="1200" dirty="0">
                <a:latin typeface="Arial"/>
                <a:cs typeface="Arial"/>
                <a:sym typeface="Symbol"/>
              </a:rPr>
              <a:t></a:t>
            </a:r>
            <a:r>
              <a:rPr lang="en-US" sz="1200" dirty="0" err="1">
                <a:latin typeface="Arial"/>
                <a:cs typeface="Arial"/>
              </a:rPr>
              <a:t>Tg</a:t>
            </a:r>
            <a:r>
              <a:rPr lang="en-US" sz="1200" dirty="0">
                <a:latin typeface="Arial"/>
                <a:cs typeface="Arial"/>
              </a:rPr>
              <a:t>(</a:t>
            </a:r>
            <a:r>
              <a:rPr lang="en-US" sz="1200" dirty="0" err="1">
                <a:latin typeface="Arial"/>
                <a:cs typeface="Arial"/>
              </a:rPr>
              <a:t>Neu</a:t>
            </a:r>
            <a:r>
              <a:rPr lang="en-US" sz="1200" dirty="0">
                <a:latin typeface="Arial"/>
                <a:cs typeface="Arial"/>
              </a:rPr>
              <a:t>) mouse mammary gland tumor cells transfected with non-targeting control </a:t>
            </a:r>
            <a:r>
              <a:rPr lang="en-US" sz="1200" dirty="0" err="1">
                <a:latin typeface="Arial"/>
                <a:cs typeface="Arial"/>
              </a:rPr>
              <a:t>siRNA</a:t>
            </a:r>
            <a:r>
              <a:rPr lang="en-US" sz="1200" dirty="0">
                <a:latin typeface="Arial"/>
                <a:cs typeface="Arial"/>
              </a:rPr>
              <a:t>, </a:t>
            </a:r>
            <a:r>
              <a:rPr lang="en-US" sz="1200" dirty="0" smtClean="0">
                <a:latin typeface="Arial"/>
                <a:cs typeface="Arial"/>
              </a:rPr>
              <a:t>NCOA1 </a:t>
            </a:r>
            <a:r>
              <a:rPr lang="en-US" sz="1200" dirty="0" err="1">
                <a:latin typeface="Arial"/>
                <a:cs typeface="Arial"/>
              </a:rPr>
              <a:t>siRNA</a:t>
            </a:r>
            <a:r>
              <a:rPr lang="en-US" sz="1200" dirty="0">
                <a:latin typeface="Arial"/>
                <a:cs typeface="Arial"/>
              </a:rPr>
              <a:t> or mCsf1 </a:t>
            </a:r>
            <a:r>
              <a:rPr lang="en-US" sz="1200" dirty="0" err="1">
                <a:latin typeface="Arial"/>
                <a:cs typeface="Arial"/>
              </a:rPr>
              <a:t>siRNA</a:t>
            </a:r>
            <a:r>
              <a:rPr lang="en-US" sz="1200" dirty="0">
                <a:latin typeface="Arial"/>
                <a:cs typeface="Arial"/>
              </a:rPr>
              <a:t>. Each assay was performed in triplicates. Data were normalized to 18S RNA and presented as mean </a:t>
            </a:r>
            <a:r>
              <a:rPr lang="en-US" sz="1200" dirty="0">
                <a:latin typeface="Arial"/>
                <a:cs typeface="Arial"/>
                <a:sym typeface="Symbol"/>
              </a:rPr>
              <a:t></a:t>
            </a:r>
            <a:r>
              <a:rPr lang="en-US" sz="1200" dirty="0">
                <a:latin typeface="Arial"/>
                <a:cs typeface="Arial"/>
              </a:rPr>
              <a:t> standard deviation.</a:t>
            </a:r>
          </a:p>
        </p:txBody>
      </p:sp>
    </p:spTree>
    <p:extLst>
      <p:ext uri="{BB962C8B-B14F-4D97-AF65-F5344CB8AC3E}">
        <p14:creationId xmlns:p14="http://schemas.microsoft.com/office/powerpoint/2010/main" val="3655487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125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Baylor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Qin</dc:creator>
  <cp:lastModifiedBy>Li Qin</cp:lastModifiedBy>
  <cp:revision>4</cp:revision>
  <dcterms:created xsi:type="dcterms:W3CDTF">2014-02-12T20:53:20Z</dcterms:created>
  <dcterms:modified xsi:type="dcterms:W3CDTF">2014-02-13T01:56:50Z</dcterms:modified>
</cp:coreProperties>
</file>