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Default Extension="wdp" ContentType="image/vnd.ms-photo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tiff" ContentType="image/tiff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bin" ContentType="application/vnd.openxmlformats-officedocument.presentationml.printerSettings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Default Extension="jpeg" ContentType="image/jpeg"/>
  <Default Extension="emf" ContentType="image/x-emf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526" autoAdjust="0"/>
  </p:normalViewPr>
  <p:slideViewPr>
    <p:cSldViewPr snapToGrid="0" snapToObjects="1">
      <p:cViewPr varScale="1">
        <p:scale>
          <a:sx n="65" d="100"/>
          <a:sy n="65" d="100"/>
        </p:scale>
        <p:origin x="-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printerSettings" Target="printerSettings/printerSettings1.bin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lendagillaspy:Library:Mail:IMAP-gillaspy@imap.gmail.com:%5bGmail%5d:All%20Mail.imapmbox:Attachments:391431:3:JLD436KinaseAssa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Phoebe\Desktop\3.6.14%20windy%20room\4.2.14%20leaf%20size%203.6.14%20plan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'Publication Chart'!$F$2</c:f>
              <c:strCache>
                <c:ptCount val="1"/>
                <c:pt idx="0">
                  <c:v>Average</c:v>
                </c:pt>
              </c:strCache>
            </c:strRef>
          </c:tx>
          <c:spPr>
            <a:ln w="31750">
              <a:solidFill>
                <a:schemeClr val="tx1"/>
              </a:solidFill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317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'Publication Chart'!$G$3:$G$6</c:f>
                <c:numCache>
                  <c:formatCode>General</c:formatCode>
                  <c:ptCount val="4"/>
                  <c:pt idx="0">
                    <c:v>0.760269999397969</c:v>
                  </c:pt>
                  <c:pt idx="1">
                    <c:v>10.91148069558497</c:v>
                  </c:pt>
                  <c:pt idx="2">
                    <c:v>10.49386759732413</c:v>
                  </c:pt>
                  <c:pt idx="3">
                    <c:v>122.0857984009774</c:v>
                  </c:pt>
                </c:numCache>
              </c:numRef>
            </c:plus>
            <c:minus>
              <c:numRef>
                <c:f>'Publication Chart'!$G$3:$G$6</c:f>
                <c:numCache>
                  <c:formatCode>General</c:formatCode>
                  <c:ptCount val="4"/>
                  <c:pt idx="0">
                    <c:v>0.760269999397969</c:v>
                  </c:pt>
                  <c:pt idx="1">
                    <c:v>10.91148069558497</c:v>
                  </c:pt>
                  <c:pt idx="2">
                    <c:v>10.49386759732413</c:v>
                  </c:pt>
                  <c:pt idx="3">
                    <c:v>122.0857984009774</c:v>
                  </c:pt>
                </c:numCache>
              </c:numRef>
            </c:minus>
            <c:spPr>
              <a:ln w="31750" cap="rnd">
                <a:solidFill>
                  <a:schemeClr val="tx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.0"/>
          </c:errBars>
          <c:xVal>
            <c:numRef>
              <c:f>'Publication Chart'!$E$3:$E$6</c:f>
              <c:numCache>
                <c:formatCode>General</c:formatCode>
                <c:ptCount val="4"/>
                <c:pt idx="0">
                  <c:v>0.0</c:v>
                </c:pt>
                <c:pt idx="1">
                  <c:v>15.0</c:v>
                </c:pt>
                <c:pt idx="2">
                  <c:v>30.0</c:v>
                </c:pt>
                <c:pt idx="3">
                  <c:v>45.0</c:v>
                </c:pt>
              </c:numCache>
            </c:numRef>
          </c:xVal>
          <c:yVal>
            <c:numRef>
              <c:f>'Publication Chart'!$F$3:$F$6</c:f>
              <c:numCache>
                <c:formatCode>General</c:formatCode>
                <c:ptCount val="4"/>
                <c:pt idx="0">
                  <c:v>-2.430521903469665</c:v>
                </c:pt>
                <c:pt idx="1">
                  <c:v>61.24763762357045</c:v>
                </c:pt>
                <c:pt idx="2">
                  <c:v>685.826145247787</c:v>
                </c:pt>
                <c:pt idx="3">
                  <c:v>1302.037903017381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8627096"/>
        <c:axId val="466005288"/>
      </c:scatterChart>
      <c:valAx>
        <c:axId val="568627096"/>
        <c:scaling>
          <c:orientation val="minMax"/>
          <c:max val="5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Time (min)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466005288"/>
        <c:crosses val="autoZero"/>
        <c:crossBetween val="midCat"/>
        <c:majorUnit val="15.0"/>
      </c:valAx>
      <c:valAx>
        <c:axId val="466005288"/>
        <c:scaling>
          <c:orientation val="minMax"/>
          <c:max val="1500.0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600" baseline="0">
                    <a:latin typeface="Times New Roman" pitchFamily="18" charset="0"/>
                    <a:cs typeface="Times New Roman" pitchFamily="18" charset="0"/>
                  </a:rPr>
                  <a:t> Kinase Activity</a:t>
                </a:r>
              </a:p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600" baseline="0">
                    <a:latin typeface="Times New Roman" pitchFamily="18" charset="0"/>
                    <a:cs typeface="Times New Roman" pitchFamily="18" charset="0"/>
                  </a:rPr>
                  <a:t>(pmoles </a:t>
                </a:r>
                <a:r>
                  <a:rPr lang="en-US" sz="1600" baseline="30000">
                    <a:latin typeface="Times New Roman" pitchFamily="18" charset="0"/>
                    <a:cs typeface="Times New Roman" pitchFamily="18" charset="0"/>
                  </a:rPr>
                  <a:t>32</a:t>
                </a:r>
                <a:r>
                  <a:rPr lang="en-US" sz="1600" baseline="0">
                    <a:latin typeface="Times New Roman" pitchFamily="18" charset="0"/>
                    <a:cs typeface="Times New Roman" pitchFamily="18" charset="0"/>
                  </a:rPr>
                  <a:t>P-SPS)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568627096"/>
        <c:crosses val="autoZero"/>
        <c:crossBetween val="midCat"/>
        <c:majorUnit val="500.0"/>
        <c:minorUnit val="250.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'4.2.14'!$AA$33</c:f>
              <c:strCache>
                <c:ptCount val="1"/>
                <c:pt idx="0">
                  <c:v>length 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'4.2.14'!$AD$34:$AD$42</c:f>
                <c:numCache>
                  <c:formatCode>General</c:formatCode>
                  <c:ptCount val="9"/>
                  <c:pt idx="0">
                    <c:v>0.52605890156373</c:v>
                  </c:pt>
                  <c:pt idx="1">
                    <c:v>0.514176413956094</c:v>
                  </c:pt>
                  <c:pt idx="2">
                    <c:v>0.554466365248219</c:v>
                  </c:pt>
                  <c:pt idx="3">
                    <c:v>0.566464322501688</c:v>
                  </c:pt>
                  <c:pt idx="4">
                    <c:v>0.557694295909143</c:v>
                  </c:pt>
                  <c:pt idx="5">
                    <c:v>0.663505912587383</c:v>
                  </c:pt>
                  <c:pt idx="6">
                    <c:v>0.568755205272098</c:v>
                  </c:pt>
                  <c:pt idx="7">
                    <c:v>0.751174858758156</c:v>
                  </c:pt>
                  <c:pt idx="8">
                    <c:v>0.991322503786437</c:v>
                  </c:pt>
                </c:numCache>
              </c:numRef>
            </c:plus>
            <c:minus>
              <c:numRef>
                <c:f>'4.2.14'!$AD$34:$AD$42</c:f>
                <c:numCache>
                  <c:formatCode>General</c:formatCode>
                  <c:ptCount val="9"/>
                  <c:pt idx="0">
                    <c:v>0.52605890156373</c:v>
                  </c:pt>
                  <c:pt idx="1">
                    <c:v>0.514176413956094</c:v>
                  </c:pt>
                  <c:pt idx="2">
                    <c:v>0.554466365248219</c:v>
                  </c:pt>
                  <c:pt idx="3">
                    <c:v>0.566464322501688</c:v>
                  </c:pt>
                  <c:pt idx="4">
                    <c:v>0.557694295909143</c:v>
                  </c:pt>
                  <c:pt idx="5">
                    <c:v>0.663505912587383</c:v>
                  </c:pt>
                  <c:pt idx="6">
                    <c:v>0.568755205272098</c:v>
                  </c:pt>
                  <c:pt idx="7">
                    <c:v>0.751174858758156</c:v>
                  </c:pt>
                  <c:pt idx="8">
                    <c:v>0.991322503786437</c:v>
                  </c:pt>
                </c:numCache>
              </c:numRef>
            </c:minus>
          </c:errBars>
          <c:cat>
            <c:strRef>
              <c:f>'4.2.14'!$Z$34:$Z$42</c:f>
              <c:strCache>
                <c:ptCount val="9"/>
                <c:pt idx="0">
                  <c:v>Ler</c:v>
                </c:pt>
                <c:pt idx="1">
                  <c:v>1.1T-HA</c:v>
                </c:pt>
                <c:pt idx="2">
                  <c:v>Col</c:v>
                </c:pt>
                <c:pt idx="3">
                  <c:v>1.1a</c:v>
                </c:pt>
                <c:pt idx="4">
                  <c:v>1.1b</c:v>
                </c:pt>
                <c:pt idx="5">
                  <c:v>1.1Ta</c:v>
                </c:pt>
                <c:pt idx="6">
                  <c:v>1.1Tb</c:v>
                </c:pt>
                <c:pt idx="7">
                  <c:v>1.2a</c:v>
                </c:pt>
                <c:pt idx="8">
                  <c:v>1.2b</c:v>
                </c:pt>
              </c:strCache>
            </c:strRef>
          </c:cat>
          <c:val>
            <c:numRef>
              <c:f>'4.2.14'!$AA$34:$AA$42</c:f>
              <c:numCache>
                <c:formatCode>General</c:formatCode>
                <c:ptCount val="9"/>
                <c:pt idx="0">
                  <c:v>21.5</c:v>
                </c:pt>
                <c:pt idx="1">
                  <c:v>16.06451612903226</c:v>
                </c:pt>
                <c:pt idx="2">
                  <c:v>18.86666666666667</c:v>
                </c:pt>
                <c:pt idx="3">
                  <c:v>18.61764705882353</c:v>
                </c:pt>
                <c:pt idx="4">
                  <c:v>20.05555555555556</c:v>
                </c:pt>
                <c:pt idx="5">
                  <c:v>18.94285714285714</c:v>
                </c:pt>
                <c:pt idx="6">
                  <c:v>19.80645161290322</c:v>
                </c:pt>
                <c:pt idx="7">
                  <c:v>22.97222222222218</c:v>
                </c:pt>
                <c:pt idx="8">
                  <c:v>22.63333333333332</c:v>
                </c:pt>
              </c:numCache>
            </c:numRef>
          </c:val>
        </c:ser>
        <c:ser>
          <c:idx val="1"/>
          <c:order val="1"/>
          <c:tx>
            <c:strRef>
              <c:f>'4.2.14'!$AB$33</c:f>
              <c:strCache>
                <c:ptCount val="1"/>
                <c:pt idx="0">
                  <c:v>width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'4.2.14'!$AE$34:$AE$42</c:f>
                <c:numCache>
                  <c:formatCode>General</c:formatCode>
                  <c:ptCount val="9"/>
                  <c:pt idx="0">
                    <c:v>0.245969928710657</c:v>
                  </c:pt>
                  <c:pt idx="1">
                    <c:v>0.265745895597106</c:v>
                  </c:pt>
                  <c:pt idx="2">
                    <c:v>0.321395424916237</c:v>
                  </c:pt>
                  <c:pt idx="3">
                    <c:v>0.316318937351014</c:v>
                  </c:pt>
                  <c:pt idx="4">
                    <c:v>0.323533184295503</c:v>
                  </c:pt>
                  <c:pt idx="5">
                    <c:v>0.296680312260644</c:v>
                  </c:pt>
                  <c:pt idx="6">
                    <c:v>0.373042352288266</c:v>
                  </c:pt>
                  <c:pt idx="7">
                    <c:v>0.369797837902154</c:v>
                  </c:pt>
                  <c:pt idx="8">
                    <c:v>0.386357387209487</c:v>
                  </c:pt>
                </c:numCache>
              </c:numRef>
            </c:plus>
            <c:minus>
              <c:numRef>
                <c:f>'4.2.14'!$AE$34:$AE$42</c:f>
                <c:numCache>
                  <c:formatCode>General</c:formatCode>
                  <c:ptCount val="9"/>
                  <c:pt idx="0">
                    <c:v>0.245969928710657</c:v>
                  </c:pt>
                  <c:pt idx="1">
                    <c:v>0.265745895597106</c:v>
                  </c:pt>
                  <c:pt idx="2">
                    <c:v>0.321395424916237</c:v>
                  </c:pt>
                  <c:pt idx="3">
                    <c:v>0.316318937351014</c:v>
                  </c:pt>
                  <c:pt idx="4">
                    <c:v>0.323533184295503</c:v>
                  </c:pt>
                  <c:pt idx="5">
                    <c:v>0.296680312260644</c:v>
                  </c:pt>
                  <c:pt idx="6">
                    <c:v>0.373042352288266</c:v>
                  </c:pt>
                  <c:pt idx="7">
                    <c:v>0.369797837902154</c:v>
                  </c:pt>
                  <c:pt idx="8">
                    <c:v>0.386357387209487</c:v>
                  </c:pt>
                </c:numCache>
              </c:numRef>
            </c:minus>
          </c:errBars>
          <c:cat>
            <c:strRef>
              <c:f>'4.2.14'!$Z$34:$Z$42</c:f>
              <c:strCache>
                <c:ptCount val="9"/>
                <c:pt idx="0">
                  <c:v>Ler</c:v>
                </c:pt>
                <c:pt idx="1">
                  <c:v>1.1T-HA</c:v>
                </c:pt>
                <c:pt idx="2">
                  <c:v>Col</c:v>
                </c:pt>
                <c:pt idx="3">
                  <c:v>1.1a</c:v>
                </c:pt>
                <c:pt idx="4">
                  <c:v>1.1b</c:v>
                </c:pt>
                <c:pt idx="5">
                  <c:v>1.1Ta</c:v>
                </c:pt>
                <c:pt idx="6">
                  <c:v>1.1Tb</c:v>
                </c:pt>
                <c:pt idx="7">
                  <c:v>1.2a</c:v>
                </c:pt>
                <c:pt idx="8">
                  <c:v>1.2b</c:v>
                </c:pt>
              </c:strCache>
            </c:strRef>
          </c:cat>
          <c:val>
            <c:numRef>
              <c:f>'4.2.14'!$AB$34:$AB$42</c:f>
              <c:numCache>
                <c:formatCode>General</c:formatCode>
                <c:ptCount val="9"/>
                <c:pt idx="0">
                  <c:v>12.94117647058824</c:v>
                </c:pt>
                <c:pt idx="1">
                  <c:v>11.45161290322581</c:v>
                </c:pt>
                <c:pt idx="2">
                  <c:v>12.93333333333333</c:v>
                </c:pt>
                <c:pt idx="3">
                  <c:v>13.14705882352941</c:v>
                </c:pt>
                <c:pt idx="4">
                  <c:v>13.94444444444445</c:v>
                </c:pt>
                <c:pt idx="5">
                  <c:v>13.51428571428571</c:v>
                </c:pt>
                <c:pt idx="6">
                  <c:v>13.7741935483871</c:v>
                </c:pt>
                <c:pt idx="7">
                  <c:v>13.86111111111111</c:v>
                </c:pt>
                <c:pt idx="8">
                  <c:v>14.06666666666667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0967496"/>
        <c:axId val="511657992"/>
      </c:barChart>
      <c:catAx>
        <c:axId val="510967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511657992"/>
        <c:crosses val="autoZero"/>
        <c:auto val="1"/>
        <c:lblAlgn val="ctr"/>
        <c:lblOffset val="100"/>
        <c:noMultiLvlLbl val="0"/>
      </c:catAx>
      <c:valAx>
        <c:axId val="511657992"/>
        <c:scaling>
          <c:orientation val="minMax"/>
          <c:min val="5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b="0"/>
            </a:pPr>
            <a:endParaRPr lang="en-US"/>
          </a:p>
        </c:txPr>
        <c:crossAx val="5109674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2520230596569"/>
          <c:y val="0.0454545590117391"/>
          <c:w val="0.17682217847769"/>
          <c:h val="0.21983423402357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F9A90-A322-DA40-98EA-277A7505AC43}" type="datetimeFigureOut">
              <a:rPr lang="en-US" smtClean="0"/>
              <a:t>6/17/14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409AA-4601-8646-94EB-E40B79ED5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2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080E2-6FEE-8946-BC3F-9DDF13A752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263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latin typeface="Helvetica"/>
              <a:cs typeface="Helvetic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080E2-6FEE-8946-BC3F-9DDF13A752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87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3D2AF-5010-4625-ABBC-196E84CAC4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26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370C4-FC8F-4FA8-9BFC-586E04F18B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90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A3DFC-4B00-4A6D-B568-689214621B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38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47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6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0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9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02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74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54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8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1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AC1ED-E9DF-DF4F-BF2B-243F63B54055}" type="datetimeFigureOut">
              <a:rPr lang="en-US" smtClean="0"/>
              <a:t>6/17/14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3110B-393F-014E-A24C-8F366EED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5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microsoft.com/office/2007/relationships/hdphoto" Target="../media/hdphoto5.wdp"/><Relationship Id="rId13" Type="http://schemas.openxmlformats.org/officeDocument/2006/relationships/image" Target="../media/image12.png"/><Relationship Id="rId14" Type="http://schemas.microsoft.com/office/2007/relationships/hdphoto" Target="../media/hdphoto6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microsoft.com/office/2007/relationships/hdphoto" Target="../media/hdphoto1.wdp"/><Relationship Id="rId5" Type="http://schemas.openxmlformats.org/officeDocument/2006/relationships/image" Target="../media/image8.png"/><Relationship Id="rId6" Type="http://schemas.microsoft.com/office/2007/relationships/hdphoto" Target="../media/hdphoto2.wdp"/><Relationship Id="rId7" Type="http://schemas.openxmlformats.org/officeDocument/2006/relationships/image" Target="../media/image9.png"/><Relationship Id="rId8" Type="http://schemas.microsoft.com/office/2007/relationships/hdphoto" Target="../media/hdphoto3.wdp"/><Relationship Id="rId9" Type="http://schemas.openxmlformats.org/officeDocument/2006/relationships/image" Target="../media/image10.png"/><Relationship Id="rId10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microsoft.com/office/2007/relationships/hdphoto" Target="../media/hdphoto7.wdp"/><Relationship Id="rId5" Type="http://schemas.openxmlformats.org/officeDocument/2006/relationships/image" Target="../media/image14.png"/><Relationship Id="rId6" Type="http://schemas.microsoft.com/office/2007/relationships/hdphoto" Target="../media/hdphoto8.wdp"/><Relationship Id="rId7" Type="http://schemas.openxmlformats.org/officeDocument/2006/relationships/image" Target="../media/image15.png"/><Relationship Id="rId8" Type="http://schemas.microsoft.com/office/2007/relationships/hdphoto" Target="../media/hdphoto9.wdp"/><Relationship Id="rId9" Type="http://schemas.openxmlformats.org/officeDocument/2006/relationships/image" Target="../media/image16.tiff"/><Relationship Id="rId10" Type="http://schemas.openxmlformats.org/officeDocument/2006/relationships/image" Target="../media/image17.png"/><Relationship Id="rId11" Type="http://schemas.microsoft.com/office/2007/relationships/hdphoto" Target="../media/hdphoto10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8833" y="392666"/>
            <a:ext cx="7957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Supplemental Figure 1. </a:t>
            </a:r>
            <a:r>
              <a:rPr lang="en-US" dirty="0" smtClean="0">
                <a:latin typeface="Helvetica"/>
                <a:cs typeface="Helvetica"/>
              </a:rPr>
              <a:t>Alignment of SnRK1.1, SnRK1.1T and SnRK1.2 amino acid sequences.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2" name="Picture 1" descr="SnRK1 alignment_2014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44"/>
          <a:stretch/>
        </p:blipFill>
        <p:spPr>
          <a:xfrm>
            <a:off x="1092199" y="1511300"/>
            <a:ext cx="7162877" cy="4686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685800" y="1940258"/>
            <a:ext cx="2407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L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12084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9379" t="9944" r="38983"/>
          <a:stretch/>
        </p:blipFill>
        <p:spPr>
          <a:xfrm>
            <a:off x="1858686" y="1536700"/>
            <a:ext cx="829733" cy="2070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4420" y="1536700"/>
            <a:ext cx="7280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108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kD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 97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kD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54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kD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688420" y="2222500"/>
            <a:ext cx="359580" cy="254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2000" y="14605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Helvetica"/>
                <a:cs typeface="Helvetica"/>
              </a:rPr>
              <a:t>A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33655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"/>
                <a:cs typeface="Helvetica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8833" y="392666"/>
            <a:ext cx="795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Supplemental Figure 2. </a:t>
            </a:r>
            <a:r>
              <a:rPr lang="en-US" dirty="0" smtClean="0">
                <a:latin typeface="Helvetica"/>
                <a:cs typeface="Helvetica"/>
              </a:rPr>
              <a:t>Anti-SnRK1 Antibody and SnRK1 Activity Assays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3800" y="33655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Helvetica"/>
                <a:cs typeface="Helvetica"/>
              </a:rPr>
              <a:t>D</a:t>
            </a:r>
            <a:endParaRPr lang="en-US" sz="2000" b="1" dirty="0">
              <a:latin typeface="Helvetica"/>
              <a:cs typeface="Helvetica"/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371714"/>
              </p:ext>
            </p:extLst>
          </p:nvPr>
        </p:nvGraphicFramePr>
        <p:xfrm>
          <a:off x="609600" y="3594100"/>
          <a:ext cx="3422650" cy="250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l="50969" t="50740" r="6877" b="9260"/>
          <a:stretch/>
        </p:blipFill>
        <p:spPr>
          <a:xfrm>
            <a:off x="4016125" y="3785420"/>
            <a:ext cx="4260074" cy="156128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33800" y="14605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Helvetica"/>
                <a:cs typeface="Helvetica"/>
              </a:rPr>
              <a:t>B</a:t>
            </a:r>
            <a:endParaRPr lang="en-US" sz="2000" b="1" dirty="0">
              <a:latin typeface="Helvetica"/>
              <a:cs typeface="Helvetic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62400" y="1322696"/>
            <a:ext cx="4237599" cy="1678737"/>
            <a:chOff x="3962400" y="1322696"/>
            <a:chExt cx="4237599" cy="167873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/>
            <a:srcRect l="7582" t="50740" r="51935" b="9260"/>
            <a:stretch/>
          </p:blipFill>
          <p:spPr>
            <a:xfrm>
              <a:off x="3962400" y="1384300"/>
              <a:ext cx="4237599" cy="1617133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4648200" y="1322696"/>
              <a:ext cx="3429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M   WT   1.1T-HA    </a:t>
              </a:r>
              <a:r>
                <a:rPr lang="en-US" b="1" i="1" dirty="0" smtClean="0">
                  <a:latin typeface="Times New Roman" pitchFamily="18" charset="0"/>
                  <a:cs typeface="Times New Roman" pitchFamily="18" charset="0"/>
                </a:rPr>
                <a:t>10-1    10-2</a:t>
              </a:r>
              <a:endParaRPr lang="en-US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12944" y="3729657"/>
            <a:ext cx="3429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    WT   1.1T-HA   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10-1    10-2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663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0132" y="392666"/>
            <a:ext cx="794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Supplemental Figure 3. </a:t>
            </a:r>
            <a:r>
              <a:rPr lang="en-US" dirty="0" smtClean="0">
                <a:latin typeface="Helvetica"/>
                <a:cs typeface="Helvetica"/>
              </a:rPr>
              <a:t>Overexpression of SnRK1.1 </a:t>
            </a:r>
            <a:r>
              <a:rPr lang="en-US" i="1" dirty="0" smtClean="0">
                <a:latin typeface="Helvetica"/>
                <a:cs typeface="Helvetica"/>
              </a:rPr>
              <a:t>in </a:t>
            </a:r>
            <a:r>
              <a:rPr lang="en-US" i="1" dirty="0" err="1" smtClean="0">
                <a:latin typeface="Helvetica"/>
                <a:cs typeface="Helvetica"/>
              </a:rPr>
              <a:t>Landsberg</a:t>
            </a:r>
            <a:r>
              <a:rPr lang="en-US" i="1" dirty="0" smtClean="0">
                <a:latin typeface="Helvetica"/>
                <a:cs typeface="Helvetica"/>
              </a:rPr>
              <a:t> </a:t>
            </a:r>
            <a:r>
              <a:rPr lang="en-US" i="1" dirty="0" err="1" smtClean="0">
                <a:latin typeface="Helvetica"/>
                <a:cs typeface="Helvetica"/>
              </a:rPr>
              <a:t>erecta</a:t>
            </a:r>
            <a:r>
              <a:rPr lang="en-US" dirty="0" smtClean="0">
                <a:latin typeface="Helvetica"/>
                <a:cs typeface="Helvetica"/>
              </a:rPr>
              <a:t>.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5" name="Picture 3" descr="SnRKoxNoletter.png"/>
          <p:cNvPicPr>
            <a:picLocks noChangeAspect="1"/>
          </p:cNvPicPr>
          <p:nvPr/>
        </p:nvPicPr>
        <p:blipFill>
          <a:blip r:embed="rId3"/>
          <a:srcRect r="31001"/>
          <a:stretch>
            <a:fillRect/>
          </a:stretch>
        </p:blipFill>
        <p:spPr bwMode="auto">
          <a:xfrm>
            <a:off x="2209800" y="1147145"/>
            <a:ext cx="3712583" cy="438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SnRKoxNoletter.png"/>
          <p:cNvPicPr>
            <a:picLocks noChangeAspect="1"/>
          </p:cNvPicPr>
          <p:nvPr/>
        </p:nvPicPr>
        <p:blipFill rotWithShape="1">
          <a:blip r:embed="rId3"/>
          <a:srcRect l="70974" t="57402" r="1"/>
          <a:stretch/>
        </p:blipFill>
        <p:spPr bwMode="auto">
          <a:xfrm>
            <a:off x="4514849" y="1162048"/>
            <a:ext cx="1398008" cy="16730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87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833" y="392666"/>
            <a:ext cx="795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Supplemental Figure</a:t>
            </a:r>
            <a:r>
              <a:rPr lang="en-US" b="1" dirty="0">
                <a:latin typeface="Helvetica"/>
                <a:cs typeface="Helvetica"/>
              </a:rPr>
              <a:t> </a:t>
            </a:r>
            <a:r>
              <a:rPr lang="en-US" b="1" dirty="0" smtClean="0">
                <a:latin typeface="Helvetica"/>
                <a:cs typeface="Helvetica"/>
              </a:rPr>
              <a:t>4. 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3" name="Picture 2" descr="C:\Users\Phoebe\Desktop\Plant growth\SnRK plants 3.26.14\IMG_842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4" t="9723" r="8333" b="43056"/>
          <a:stretch/>
        </p:blipFill>
        <p:spPr bwMode="auto">
          <a:xfrm rot="10800000">
            <a:off x="990600" y="762000"/>
            <a:ext cx="51816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Phoebe\Desktop\Plant growth\SnRK plants 3.26.14\IMG_839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42" t="31824" r="25054" b="41020"/>
          <a:stretch/>
        </p:blipFill>
        <p:spPr bwMode="auto">
          <a:xfrm rot="16200000">
            <a:off x="5727340" y="1302018"/>
            <a:ext cx="2566403" cy="152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231566" y="3505200"/>
            <a:ext cx="5693233" cy="3352799"/>
            <a:chOff x="2231566" y="3505200"/>
            <a:chExt cx="5693233" cy="3352799"/>
          </a:xfrm>
        </p:grpSpPr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60981704"/>
                </p:ext>
              </p:extLst>
            </p:nvPr>
          </p:nvGraphicFramePr>
          <p:xfrm>
            <a:off x="2231566" y="3505200"/>
            <a:ext cx="5693233" cy="33527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3513048" y="4367259"/>
              <a:ext cx="300082" cy="389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36637" y="4646848"/>
              <a:ext cx="300082" cy="389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49295" y="4629480"/>
              <a:ext cx="300082" cy="389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41513" y="4665588"/>
              <a:ext cx="300082" cy="389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25761" y="3603577"/>
              <a:ext cx="300082" cy="389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26624" y="3605064"/>
              <a:ext cx="300082" cy="389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26852" y="4941440"/>
              <a:ext cx="300082" cy="389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337380" y="263278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/>
                <a:cs typeface="Helvetica"/>
              </a:rPr>
              <a:t>WT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60460" y="1697392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/>
                <a:cs typeface="Helvetica"/>
              </a:rPr>
              <a:t>1.1a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0460" y="306626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/>
                <a:cs typeface="Helvetica"/>
              </a:rPr>
              <a:t>1.1b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33800" y="3048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/>
                <a:cs typeface="Helvetica"/>
              </a:rPr>
              <a:t>1.1Tb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33800" y="1697392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/>
                <a:cs typeface="Helvetica"/>
              </a:rPr>
              <a:t>1.1Ta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3000" y="173278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/>
                <a:cs typeface="Helvetica"/>
              </a:rPr>
              <a:t>1.2a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53000" y="30596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/>
                <a:cs typeface="Helvetica"/>
              </a:rPr>
              <a:t>1.2b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02865" y="1849792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Helvetica"/>
                <a:cs typeface="Helvetica"/>
              </a:rPr>
              <a:t>Ler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77000" y="30596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/>
                <a:cs typeface="Helvetica"/>
              </a:rPr>
              <a:t>1.1T-HA</a:t>
            </a:r>
            <a:endParaRPr 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7620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Helvetica"/>
                <a:cs typeface="Helvetica"/>
              </a:rPr>
              <a:t>A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52600" y="35814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Helvetica"/>
                <a:cs typeface="Helvetica"/>
              </a:rPr>
              <a:t>B</a:t>
            </a:r>
            <a:endParaRPr lang="en-US" sz="20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96346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2192000" y="76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024" name="Group 1023"/>
          <p:cNvGrpSpPr>
            <a:grpSpLocks noChangeAspect="1"/>
          </p:cNvGrpSpPr>
          <p:nvPr/>
        </p:nvGrpSpPr>
        <p:grpSpPr>
          <a:xfrm>
            <a:off x="3084936" y="522419"/>
            <a:ext cx="2972344" cy="2971800"/>
            <a:chOff x="243922" y="152400"/>
            <a:chExt cx="3199365" cy="3198779"/>
          </a:xfrm>
        </p:grpSpPr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243922" y="152400"/>
              <a:ext cx="3199365" cy="3198779"/>
              <a:chOff x="-297040" y="-266700"/>
              <a:chExt cx="4603569" cy="4602726"/>
            </a:xfrm>
          </p:grpSpPr>
          <p:pic>
            <p:nvPicPr>
              <p:cNvPr id="1026" name="Picture 2" descr="C:\Users\Phoebe\Desktop\11.perox1.ti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" r="28863" b="29215"/>
              <a:stretch/>
            </p:blipFill>
            <p:spPr bwMode="auto">
              <a:xfrm>
                <a:off x="-297040" y="-266700"/>
                <a:ext cx="4603569" cy="4602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" name="Straight Connector 4"/>
              <p:cNvCxnSpPr/>
              <p:nvPr/>
            </p:nvCxnSpPr>
            <p:spPr>
              <a:xfrm>
                <a:off x="-187036" y="4191000"/>
                <a:ext cx="831273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3084588" y="164068"/>
              <a:ext cx="338532" cy="397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B</a:t>
              </a:r>
            </a:p>
          </p:txBody>
        </p:sp>
      </p:grp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6104911" y="522419"/>
            <a:ext cx="2971263" cy="2971800"/>
            <a:chOff x="3525331" y="3439715"/>
            <a:chExt cx="3205788" cy="3206367"/>
          </a:xfrm>
        </p:grpSpPr>
        <p:grpSp>
          <p:nvGrpSpPr>
            <p:cNvPr id="27" name="Group 26"/>
            <p:cNvGrpSpPr>
              <a:grpSpLocks noChangeAspect="1"/>
            </p:cNvGrpSpPr>
            <p:nvPr/>
          </p:nvGrpSpPr>
          <p:grpSpPr>
            <a:xfrm>
              <a:off x="3525331" y="3439715"/>
              <a:ext cx="3205788" cy="3206367"/>
              <a:chOff x="1720848" y="2035173"/>
              <a:chExt cx="6269096" cy="6270229"/>
            </a:xfrm>
          </p:grpSpPr>
          <p:pic>
            <p:nvPicPr>
              <p:cNvPr id="1032" name="Picture 8" descr="C:\Users\Phoebe\Desktop\1.1m2.tif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588" b="3570"/>
              <a:stretch/>
            </p:blipFill>
            <p:spPr bwMode="auto">
              <a:xfrm>
                <a:off x="1720848" y="2035173"/>
                <a:ext cx="6269096" cy="62702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6" name="Straight Connector 25"/>
              <p:cNvCxnSpPr>
                <a:cxnSpLocks noChangeAspect="1"/>
              </p:cNvCxnSpPr>
              <p:nvPr/>
            </p:nvCxnSpPr>
            <p:spPr>
              <a:xfrm>
                <a:off x="1806759" y="8065135"/>
                <a:ext cx="1450353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6392014" y="3458057"/>
              <a:ext cx="330070" cy="3977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</a:t>
              </a:r>
            </a:p>
          </p:txBody>
        </p:sp>
      </p:grp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3086294" y="3581400"/>
            <a:ext cx="2971359" cy="2971799"/>
            <a:chOff x="3524487" y="124247"/>
            <a:chExt cx="3190095" cy="3190567"/>
          </a:xfrm>
        </p:grpSpPr>
        <p:grpSp>
          <p:nvGrpSpPr>
            <p:cNvPr id="46" name="Group 45"/>
            <p:cNvGrpSpPr>
              <a:grpSpLocks noChangeAspect="1"/>
            </p:cNvGrpSpPr>
            <p:nvPr/>
          </p:nvGrpSpPr>
          <p:grpSpPr>
            <a:xfrm>
              <a:off x="3524487" y="124247"/>
              <a:ext cx="3190095" cy="3190567"/>
              <a:chOff x="5096886" y="400254"/>
              <a:chExt cx="4893766" cy="4894490"/>
            </a:xfrm>
          </p:grpSpPr>
          <p:pic>
            <p:nvPicPr>
              <p:cNvPr id="48" name="Picture 3" descr="C:\Users\Phoebe\Desktop\1.1tperox1.tif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69" t="686" r="17125" b="24497"/>
              <a:stretch/>
            </p:blipFill>
            <p:spPr bwMode="auto">
              <a:xfrm>
                <a:off x="5096886" y="400254"/>
                <a:ext cx="4893766" cy="4894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9" name="Straight Connector 48"/>
              <p:cNvCxnSpPr>
                <a:cxnSpLocks noChangeAspect="1"/>
              </p:cNvCxnSpPr>
              <p:nvPr/>
            </p:nvCxnSpPr>
            <p:spPr>
              <a:xfrm>
                <a:off x="5226515" y="5169246"/>
                <a:ext cx="68580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6341927" y="135551"/>
              <a:ext cx="319713" cy="397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E</a:t>
              </a: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6104910" y="3581400"/>
            <a:ext cx="2971263" cy="2971800"/>
            <a:chOff x="6834201" y="104971"/>
            <a:chExt cx="3199822" cy="3200400"/>
          </a:xfrm>
        </p:grpSpPr>
        <p:grpSp>
          <p:nvGrpSpPr>
            <p:cNvPr id="51" name="Group 50"/>
            <p:cNvGrpSpPr>
              <a:grpSpLocks noChangeAspect="1"/>
            </p:cNvGrpSpPr>
            <p:nvPr/>
          </p:nvGrpSpPr>
          <p:grpSpPr>
            <a:xfrm>
              <a:off x="6834201" y="104971"/>
              <a:ext cx="3199822" cy="3200400"/>
              <a:chOff x="3333093" y="3008670"/>
              <a:chExt cx="6083429" cy="6084529"/>
            </a:xfrm>
          </p:grpSpPr>
          <p:pic>
            <p:nvPicPr>
              <p:cNvPr id="53" name="Picture 4" descr="C:\Users\Phoebe\Desktop\1.1tm3.tif"/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43" t="6427"/>
              <a:stretch/>
            </p:blipFill>
            <p:spPr bwMode="auto">
              <a:xfrm>
                <a:off x="3333093" y="3008670"/>
                <a:ext cx="6083429" cy="60845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4" name="Straight Connector 53"/>
              <p:cNvCxnSpPr>
                <a:cxnSpLocks noChangeAspect="1"/>
              </p:cNvCxnSpPr>
              <p:nvPr/>
            </p:nvCxnSpPr>
            <p:spPr>
              <a:xfrm>
                <a:off x="3523210" y="8883896"/>
                <a:ext cx="1752601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/>
            <p:cNvSpPr txBox="1"/>
            <p:nvPr/>
          </p:nvSpPr>
          <p:spPr>
            <a:xfrm>
              <a:off x="9712199" y="119719"/>
              <a:ext cx="312807" cy="397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F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0118" y="522419"/>
            <a:ext cx="2957186" cy="2971800"/>
            <a:chOff x="80118" y="679966"/>
            <a:chExt cx="2957186" cy="2971800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80118" y="679966"/>
              <a:ext cx="2957186" cy="2971800"/>
              <a:chOff x="2090056" y="-294164"/>
              <a:chExt cx="6241143" cy="6271986"/>
            </a:xfrm>
          </p:grpSpPr>
          <p:pic>
            <p:nvPicPr>
              <p:cNvPr id="10" name="Picture 3" descr="C:\Users\Phoebe\Desktop\1.1golgi1.tif"/>
              <p:cNvPicPr>
                <a:picLocks noChangeAspect="1" noChangeArrowheads="1"/>
              </p:cNvPicPr>
              <p:nvPr/>
            </p:nvPicPr>
            <p:blipFill rotWithShape="1"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8" b="3544"/>
              <a:stretch/>
            </p:blipFill>
            <p:spPr bwMode="auto">
              <a:xfrm>
                <a:off x="2090056" y="-294164"/>
                <a:ext cx="6241143" cy="62719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6" name="Straight Connector 55"/>
              <p:cNvCxnSpPr>
                <a:cxnSpLocks noChangeAspect="1"/>
              </p:cNvCxnSpPr>
              <p:nvPr/>
            </p:nvCxnSpPr>
            <p:spPr>
              <a:xfrm>
                <a:off x="2151388" y="5830093"/>
                <a:ext cx="70197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2674335" y="696279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0118" y="3581400"/>
            <a:ext cx="2958919" cy="2971800"/>
            <a:chOff x="80118" y="3733800"/>
            <a:chExt cx="2958919" cy="2971800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80118" y="3733800"/>
              <a:ext cx="2958919" cy="2971800"/>
              <a:chOff x="1666298" y="2873375"/>
              <a:chExt cx="6171189" cy="6198054"/>
            </a:xfrm>
          </p:grpSpPr>
          <p:pic>
            <p:nvPicPr>
              <p:cNvPr id="1028" name="Picture 4" descr="C:\Users\Phoebe\Desktop\1.1tg1.tif"/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95" b="4680"/>
              <a:stretch/>
            </p:blipFill>
            <p:spPr bwMode="auto">
              <a:xfrm>
                <a:off x="1666298" y="2873375"/>
                <a:ext cx="6171189" cy="61980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7" name="Straight Connector 56"/>
              <p:cNvCxnSpPr>
                <a:cxnSpLocks noChangeAspect="1"/>
              </p:cNvCxnSpPr>
              <p:nvPr/>
            </p:nvCxnSpPr>
            <p:spPr>
              <a:xfrm>
                <a:off x="1786048" y="8912505"/>
                <a:ext cx="178058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TextBox 61"/>
            <p:cNvSpPr txBox="1"/>
            <p:nvPr/>
          </p:nvSpPr>
          <p:spPr>
            <a:xfrm>
              <a:off x="2667000" y="3752979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001873" y="91302"/>
            <a:ext cx="278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Supplemental Figure 5. 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26097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1080" y="630378"/>
            <a:ext cx="2986920" cy="2971800"/>
            <a:chOff x="152400" y="76200"/>
            <a:chExt cx="2986920" cy="2971800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52400" y="76200"/>
              <a:ext cx="2986920" cy="2971800"/>
              <a:chOff x="-1073150" y="-2120900"/>
              <a:chExt cx="6190840" cy="6159500"/>
            </a:xfrm>
          </p:grpSpPr>
          <p:pic>
            <p:nvPicPr>
              <p:cNvPr id="1026" name="Picture 2" descr="C:\Users\Phoebe\Desktop\1.1 1d #12.ti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91" b="5274"/>
              <a:stretch/>
            </p:blipFill>
            <p:spPr bwMode="auto">
              <a:xfrm>
                <a:off x="-1073150" y="-2120900"/>
                <a:ext cx="6190840" cy="61595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" name="Straight Connector 4"/>
              <p:cNvCxnSpPr/>
              <p:nvPr/>
            </p:nvCxnSpPr>
            <p:spPr>
              <a:xfrm>
                <a:off x="-926382" y="3886200"/>
                <a:ext cx="146050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2780216" y="118609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127368" y="647584"/>
            <a:ext cx="2981272" cy="2971800"/>
            <a:chOff x="3714750" y="379413"/>
            <a:chExt cx="6269908" cy="6249987"/>
          </a:xfrm>
        </p:grpSpPr>
        <p:pic>
          <p:nvPicPr>
            <p:cNvPr id="1027" name="Picture 3" descr="C:\Users\Phoebe\Desktop\1.1 2B #18.tif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75" b="3882"/>
            <a:stretch/>
          </p:blipFill>
          <p:spPr bwMode="auto">
            <a:xfrm>
              <a:off x="3714750" y="379413"/>
              <a:ext cx="6269908" cy="6249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3809999" y="6472482"/>
              <a:ext cx="1600199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3145764" y="3703581"/>
            <a:ext cx="2945552" cy="2971800"/>
            <a:chOff x="4321499" y="1912809"/>
            <a:chExt cx="6167378" cy="6222335"/>
          </a:xfrm>
        </p:grpSpPr>
        <p:pic>
          <p:nvPicPr>
            <p:cNvPr id="1029" name="Picture 5" descr="C:\Users\Phoebe\Desktop\1.1s3 #2.tif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2" r="2069" b="4307"/>
            <a:stretch/>
          </p:blipFill>
          <p:spPr bwMode="auto">
            <a:xfrm>
              <a:off x="4321499" y="1912809"/>
              <a:ext cx="6167378" cy="6222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4481044" y="7944163"/>
              <a:ext cx="156295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86376" y="3703581"/>
            <a:ext cx="2961624" cy="2971800"/>
            <a:chOff x="3099224" y="3139213"/>
            <a:chExt cx="2961624" cy="2971800"/>
          </a:xfrm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3099224" y="3139213"/>
              <a:ext cx="2961624" cy="2971800"/>
              <a:chOff x="1752600" y="1417320"/>
              <a:chExt cx="6099174" cy="6120130"/>
            </a:xfrm>
          </p:grpSpPr>
          <p:pic>
            <p:nvPicPr>
              <p:cNvPr id="1030" name="Picture 6" descr="C:\Users\Phoebe\Desktop\Picture for SnRK paper Figures\1.1s4 #9.tif"/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02" t="5880" b="-1"/>
              <a:stretch/>
            </p:blipFill>
            <p:spPr bwMode="auto">
              <a:xfrm>
                <a:off x="1752600" y="1417320"/>
                <a:ext cx="6099174" cy="61201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5" name="Straight Connector 24"/>
              <p:cNvCxnSpPr/>
              <p:nvPr/>
            </p:nvCxnSpPr>
            <p:spPr>
              <a:xfrm>
                <a:off x="1934881" y="7351225"/>
                <a:ext cx="978823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5699904" y="3163855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C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6172200" y="3703581"/>
            <a:ext cx="2967214" cy="2971800"/>
            <a:chOff x="7315200" y="-990600"/>
            <a:chExt cx="6162675" cy="6172200"/>
          </a:xfrm>
        </p:grpSpPr>
        <p:pic>
          <p:nvPicPr>
            <p:cNvPr id="1028" name="Picture 4" descr="C:\Users\Phoebe\Desktop\1.1s3 #41.tif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225" b="5078"/>
            <a:stretch/>
          </p:blipFill>
          <p:spPr bwMode="auto">
            <a:xfrm>
              <a:off x="7315200" y="-990600"/>
              <a:ext cx="6162675" cy="6172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7590691" y="5023338"/>
              <a:ext cx="990601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8373614" y="9894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1.1s3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41386" y="11374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750203" y="373590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839200" y="31721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0962" y="91302"/>
            <a:ext cx="272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Supplemental Figure 6 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05536" y="3735901"/>
            <a:ext cx="297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41872" y="69174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5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0FB4CD0F454C4A92D9C0FA6E32AAE3" ma:contentTypeVersion="7" ma:contentTypeDescription="Create a new document." ma:contentTypeScope="" ma:versionID="a5800d4522ad6bb42b1b471843bdcecc">
  <xsd:schema xmlns:xsd="http://www.w3.org/2001/XMLSchema" xmlns:p="http://schemas.microsoft.com/office/2006/metadata/properties" xmlns:ns2="ad5e6ac6-7e28-44ff-b599-4b096ee3745e" targetNamespace="http://schemas.microsoft.com/office/2006/metadata/properties" ma:root="true" ma:fieldsID="9c3be0cea3e8431379a50517fac3f2af" ns2:_="">
    <xsd:import namespace="ad5e6ac6-7e28-44ff-b599-4b096ee3745e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d5e6ac6-7e28-44ff-b599-4b096ee3745e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ad5e6ac6-7e28-44ff-b599-4b096ee3745e">
      <UserInfo>
        <DisplayName/>
        <AccountId xsi:nil="true"/>
        <AccountType/>
      </UserInfo>
    </Checked_x0020_Out_x0020_To>
    <IsDeleted xmlns="ad5e6ac6-7e28-44ff-b599-4b096ee3745e">false</IsDeleted>
    <FileFormat xmlns="ad5e6ac6-7e28-44ff-b599-4b096ee3745e">PPTX</FileFormat>
    <TitleName xmlns="ad5e6ac6-7e28-44ff-b599-4b096ee3745e">Presentation 1.PPTX</TitleName>
    <StageName xmlns="ad5e6ac6-7e28-44ff-b599-4b096ee3745e" xsi:nil="true"/>
    <DocumentType xmlns="ad5e6ac6-7e28-44ff-b599-4b096ee3745e">Presentation</DocumentType>
    <DocumentId xmlns="ad5e6ac6-7e28-44ff-b599-4b096ee3745e">Presentation 1.PPTX</DocumentId>
  </documentManagement>
</p:properties>
</file>

<file path=customXml/itemProps1.xml><?xml version="1.0" encoding="utf-8"?>
<ds:datastoreItem xmlns:ds="http://schemas.openxmlformats.org/officeDocument/2006/customXml" ds:itemID="{DA6A3F5A-DEFD-429E-949D-6250A774B07E}"/>
</file>

<file path=customXml/itemProps2.xml><?xml version="1.0" encoding="utf-8"?>
<ds:datastoreItem xmlns:ds="http://schemas.openxmlformats.org/officeDocument/2006/customXml" ds:itemID="{F58F926B-C931-4846-A6A3-9C2BCFE8B843}"/>
</file>

<file path=customXml/itemProps3.xml><?xml version="1.0" encoding="utf-8"?>
<ds:datastoreItem xmlns:ds="http://schemas.openxmlformats.org/officeDocument/2006/customXml" ds:itemID="{1D3CBC66-7871-4775-B76D-C2CD93B2F352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140</Words>
  <Application>Microsoft Macintosh PowerPoint</Application>
  <PresentationFormat>On-screen Show (4:3)</PresentationFormat>
  <Paragraphs>60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Glenda Gillaspy</dc:creator>
  <cp:lastModifiedBy>Glenda Gillaspy</cp:lastModifiedBy>
  <cp:revision>1</cp:revision>
  <dcterms:created xsi:type="dcterms:W3CDTF">2014-06-17T19:22:27Z</dcterms:created>
  <dcterms:modified xsi:type="dcterms:W3CDTF">2014-06-17T19:23:56Z</dcterms:modified>
</cp:coreProperties>
</file>