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8" r:id="rId2"/>
    <p:sldId id="260" r:id="rId3"/>
    <p:sldId id="261" r:id="rId4"/>
    <p:sldId id="264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2" autoAdjust="0"/>
  </p:normalViewPr>
  <p:slideViewPr>
    <p:cSldViewPr snapToGrid="0" snapToObjects="1">
      <p:cViewPr>
        <p:scale>
          <a:sx n="200" d="100"/>
          <a:sy n="200" d="100"/>
        </p:scale>
        <p:origin x="-6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1F616-62FE-DA4D-AAD3-EF9EA2EE91D1}" type="datetimeFigureOut">
              <a:rPr lang="en-US" smtClean="0"/>
              <a:t>3/14/14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61693-F75B-1A4B-A04F-9D8FCE754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1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6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8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0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0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8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4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9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1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2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0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5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8660-BB41-AB4B-AEE8-66C4A8D7BB4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08E0-A6B4-8045-878C-62D4143B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0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2235200"/>
            <a:ext cx="2249934" cy="26543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230632"/>
              </p:ext>
            </p:extLst>
          </p:nvPr>
        </p:nvGraphicFramePr>
        <p:xfrm>
          <a:off x="3517900" y="2573020"/>
          <a:ext cx="2800352" cy="1828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700088"/>
                <a:gridCol w="700088"/>
                <a:gridCol w="765174"/>
                <a:gridCol w="635002"/>
              </a:tblGrid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MOC line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SNVs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nsSNVs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Indels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2570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2069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48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3926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3111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61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23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4471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3566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677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534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25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883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/>
                          <a:cs typeface="Arial"/>
                        </a:rPr>
                        <a:t>2-10</a:t>
                      </a:r>
                      <a:endParaRPr lang="en-US" sz="12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637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498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5500" y="2036088"/>
            <a:ext cx="2622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. Coverage Statistics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1803" y="2036088"/>
            <a:ext cx="3887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. Putative Tier 1 mutation counts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1457" y="63881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S1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730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14524" y="63881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S2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2057400"/>
            <a:ext cx="8610600" cy="257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2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781" y="2230966"/>
            <a:ext cx="2107782" cy="29955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994" y="2230966"/>
            <a:ext cx="2179837" cy="3039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4524" y="63881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S3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76659" y="3572933"/>
            <a:ext cx="200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Number of SNVs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726" y="1913466"/>
            <a:ext cx="185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. TCGA OSCC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8017" y="1913466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. TCGA OSCC</a:t>
            </a:r>
          </a:p>
          <a:p>
            <a:r>
              <a:rPr lang="en-US" b="1" dirty="0">
                <a:latin typeface="Arial"/>
                <a:cs typeface="Arial"/>
              </a:rPr>
              <a:t>	</a:t>
            </a:r>
            <a:r>
              <a:rPr lang="en-US" b="1" dirty="0" smtClean="0">
                <a:latin typeface="Arial"/>
                <a:cs typeface="Arial"/>
              </a:rPr>
              <a:t>Smokers only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50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33" y="927295"/>
            <a:ext cx="6938666" cy="46691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4524" y="63881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S4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471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enplot_INDOLENT_VS_AGGRESSIVE_DN_NewChenByMou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647" y="886567"/>
            <a:ext cx="1725375" cy="1725375"/>
          </a:xfrm>
          <a:prstGeom prst="rect">
            <a:avLst/>
          </a:prstGeom>
        </p:spPr>
      </p:pic>
      <p:pic>
        <p:nvPicPr>
          <p:cNvPr id="42" name="Picture 41" descr="enplot_INDOLENT_VS_AGGRESSIVE_DN_NewChenByMouseTri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911" y="3667889"/>
            <a:ext cx="1725375" cy="1725375"/>
          </a:xfrm>
          <a:prstGeom prst="rect">
            <a:avLst/>
          </a:prstGeom>
        </p:spPr>
      </p:pic>
      <p:pic>
        <p:nvPicPr>
          <p:cNvPr id="43" name="Picture 42" descr="enplot_INDOLENT_VS_AGGRESSIVE_UP_NewChenByMou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29" y="886567"/>
            <a:ext cx="1725375" cy="1725375"/>
          </a:xfrm>
          <a:prstGeom prst="rect">
            <a:avLst/>
          </a:prstGeom>
        </p:spPr>
      </p:pic>
      <p:pic>
        <p:nvPicPr>
          <p:cNvPr id="44" name="Picture 43" descr="enplot_INDOLENT_VS_AGGRESSIVE_UP_NewChenByMouseTri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3" y="3667889"/>
            <a:ext cx="1725375" cy="1725375"/>
          </a:xfrm>
          <a:prstGeom prst="rect">
            <a:avLst/>
          </a:prstGeom>
        </p:spPr>
      </p:pic>
      <p:pic>
        <p:nvPicPr>
          <p:cNvPr id="17" name="Picture 16" descr="MDA_by_Mouse2_INDOLENT_VS_AGGRESSIVE_DN_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536" y="838200"/>
            <a:ext cx="1725375" cy="1725375"/>
          </a:xfrm>
          <a:prstGeom prst="rect">
            <a:avLst/>
          </a:prstGeom>
        </p:spPr>
      </p:pic>
      <p:pic>
        <p:nvPicPr>
          <p:cNvPr id="29" name="Picture 28" descr="MDA_by_Mouse2_INDOLENT_VS_AGGRESSIVE_UP_3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555" y="838200"/>
            <a:ext cx="1725375" cy="17253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505217" y="3021558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D</a:t>
            </a:r>
            <a:r>
              <a:rPr lang="en-US" b="1" dirty="0" smtClean="0">
                <a:latin typeface="Arial"/>
                <a:cs typeface="Arial"/>
              </a:rPr>
              <a:t>. 1</a:t>
            </a:r>
            <a:r>
              <a:rPr lang="en-US" b="1" baseline="30000" dirty="0" smtClean="0">
                <a:latin typeface="Arial"/>
                <a:cs typeface="Arial"/>
              </a:rPr>
              <a:t>st</a:t>
            </a:r>
            <a:r>
              <a:rPr lang="en-US" b="1" dirty="0" smtClean="0">
                <a:latin typeface="Arial"/>
                <a:cs typeface="Arial"/>
              </a:rPr>
              <a:t> Trim </a:t>
            </a:r>
            <a:r>
              <a:rPr lang="en-US" b="1" dirty="0">
                <a:latin typeface="Arial"/>
                <a:cs typeface="Arial"/>
              </a:rPr>
              <a:t>OCAMP-A </a:t>
            </a:r>
            <a:endParaRPr lang="en-US" b="1" dirty="0" smtClean="0">
              <a:latin typeface="Arial"/>
              <a:cs typeface="Arial"/>
            </a:endParaRPr>
          </a:p>
          <a:p>
            <a:pPr algn="ctr"/>
            <a:r>
              <a:rPr lang="en-US" b="1" dirty="0" smtClean="0">
                <a:latin typeface="Arial"/>
                <a:cs typeface="Arial"/>
              </a:rPr>
              <a:t>by MD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10800" y="177800"/>
            <a:ext cx="3334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  <a:r>
              <a:rPr lang="en-US" b="1" dirty="0" smtClean="0">
                <a:latin typeface="Arial"/>
                <a:cs typeface="Arial"/>
              </a:rPr>
              <a:t>. </a:t>
            </a:r>
            <a:r>
              <a:rPr lang="en-US" b="1" dirty="0">
                <a:latin typeface="Arial"/>
                <a:cs typeface="Arial"/>
              </a:rPr>
              <a:t>GSEA of OCAMP-</a:t>
            </a:r>
            <a:r>
              <a:rPr lang="en-US" b="1" dirty="0" smtClean="0">
                <a:latin typeface="Arial"/>
                <a:cs typeface="Arial"/>
              </a:rPr>
              <a:t>A on MD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Left Bracket 22"/>
          <p:cNvSpPr/>
          <p:nvPr/>
        </p:nvSpPr>
        <p:spPr>
          <a:xfrm rot="16200000">
            <a:off x="5368645" y="1623807"/>
            <a:ext cx="49537" cy="617773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Bracket 23"/>
          <p:cNvSpPr/>
          <p:nvPr/>
        </p:nvSpPr>
        <p:spPr>
          <a:xfrm rot="16200000">
            <a:off x="8037724" y="1548616"/>
            <a:ext cx="60981" cy="756725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>
            <a:off x="5393414" y="1957462"/>
            <a:ext cx="0" cy="163523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4" idx="1"/>
          </p:cNvCxnSpPr>
          <p:nvPr/>
        </p:nvCxnSpPr>
        <p:spPr>
          <a:xfrm>
            <a:off x="8068215" y="1957469"/>
            <a:ext cx="0" cy="159203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MDA_by_MouseMDA2_INDOLENT_VS_AGGRESSIVE_DN_6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536" y="3721607"/>
            <a:ext cx="1725375" cy="1725375"/>
          </a:xfrm>
          <a:prstGeom prst="rect">
            <a:avLst/>
          </a:prstGeom>
        </p:spPr>
      </p:pic>
      <p:pic>
        <p:nvPicPr>
          <p:cNvPr id="31" name="Picture 30" descr="MDA_by_MouseMDA2_INDOLENT_VS_AGGRESSIVE_UP_3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555" y="3721607"/>
            <a:ext cx="1725375" cy="172537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567930" y="64516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5116" y="3021558"/>
            <a:ext cx="2813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. 1</a:t>
            </a:r>
            <a:r>
              <a:rPr lang="en-US" b="1" baseline="30000" dirty="0" smtClean="0">
                <a:latin typeface="Arial"/>
                <a:cs typeface="Arial"/>
              </a:rPr>
              <a:t>st</a:t>
            </a:r>
            <a:r>
              <a:rPr lang="en-US" b="1" dirty="0" smtClean="0">
                <a:latin typeface="Arial"/>
                <a:cs typeface="Arial"/>
              </a:rPr>
              <a:t> Trim </a:t>
            </a:r>
            <a:r>
              <a:rPr lang="en-US" b="1" dirty="0">
                <a:latin typeface="Arial"/>
                <a:cs typeface="Arial"/>
              </a:rPr>
              <a:t>OCAMP-A </a:t>
            </a:r>
            <a:r>
              <a:rPr lang="en-US" b="1" dirty="0" smtClean="0">
                <a:latin typeface="Arial"/>
                <a:cs typeface="Arial"/>
              </a:rPr>
              <a:t>by </a:t>
            </a:r>
          </a:p>
          <a:p>
            <a:pPr algn="ctr"/>
            <a:r>
              <a:rPr lang="en-US" b="1" dirty="0" smtClean="0">
                <a:latin typeface="Arial"/>
                <a:cs typeface="Arial"/>
              </a:rPr>
              <a:t>UW/FHCRC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54551" y="177800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. GSEA of </a:t>
            </a:r>
            <a:r>
              <a:rPr lang="en-US" b="1" dirty="0">
                <a:latin typeface="Arial"/>
                <a:cs typeface="Arial"/>
              </a:rPr>
              <a:t>OCAMP-A</a:t>
            </a:r>
            <a:endParaRPr lang="en-US" b="1" dirty="0" smtClean="0">
              <a:latin typeface="Arial"/>
              <a:cs typeface="Arial"/>
            </a:endParaRPr>
          </a:p>
          <a:p>
            <a:pPr algn="ctr"/>
            <a:r>
              <a:rPr lang="en-US" b="1" dirty="0" smtClean="0">
                <a:latin typeface="Arial"/>
                <a:cs typeface="Arial"/>
              </a:rPr>
              <a:t>on UW/FHCRC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5" name="Left Bracket 34"/>
          <p:cNvSpPr/>
          <p:nvPr/>
        </p:nvSpPr>
        <p:spPr>
          <a:xfrm rot="16200000">
            <a:off x="902669" y="1662238"/>
            <a:ext cx="45719" cy="621209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Bracket 35"/>
          <p:cNvSpPr/>
          <p:nvPr/>
        </p:nvSpPr>
        <p:spPr>
          <a:xfrm rot="16200000">
            <a:off x="3773549" y="1592716"/>
            <a:ext cx="60972" cy="750062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5" idx="1"/>
          </p:cNvCxnSpPr>
          <p:nvPr/>
        </p:nvCxnSpPr>
        <p:spPr>
          <a:xfrm>
            <a:off x="925529" y="1995702"/>
            <a:ext cx="0" cy="162379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1"/>
          </p:cNvCxnSpPr>
          <p:nvPr/>
        </p:nvCxnSpPr>
        <p:spPr>
          <a:xfrm>
            <a:off x="3804035" y="1998233"/>
            <a:ext cx="0" cy="159204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53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450330" y="6451600"/>
            <a:ext cx="368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S5, continued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7" name="Picture 26" descr="TCGA_by_Mouse2_INDOLENT_VS_AGGRESSIVE_DN_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821"/>
          <a:stretch/>
        </p:blipFill>
        <p:spPr>
          <a:xfrm>
            <a:off x="4601614" y="1400209"/>
            <a:ext cx="2191448" cy="1318791"/>
          </a:xfrm>
          <a:prstGeom prst="rect">
            <a:avLst/>
          </a:prstGeom>
        </p:spPr>
      </p:pic>
      <p:pic>
        <p:nvPicPr>
          <p:cNvPr id="28" name="Picture 27" descr="TCGA_by_Mouse2_INDOLENT_VS_AGGRESSIVE_UP_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821"/>
          <a:stretch/>
        </p:blipFill>
        <p:spPr>
          <a:xfrm>
            <a:off x="2164256" y="1400209"/>
            <a:ext cx="2191448" cy="131879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597442" y="1092432"/>
            <a:ext cx="380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E</a:t>
            </a:r>
            <a:r>
              <a:rPr lang="en-US" b="1" dirty="0" smtClean="0">
                <a:latin typeface="Arial"/>
                <a:cs typeface="Arial"/>
              </a:rPr>
              <a:t>. GSEA of OCAMP</a:t>
            </a:r>
            <a:r>
              <a:rPr lang="en-US" b="1" dirty="0">
                <a:latin typeface="Arial"/>
                <a:cs typeface="Arial"/>
              </a:rPr>
              <a:t>-</a:t>
            </a:r>
            <a:r>
              <a:rPr lang="en-US" b="1" dirty="0" smtClean="0">
                <a:latin typeface="Arial"/>
                <a:cs typeface="Arial"/>
              </a:rPr>
              <a:t>A on TCGA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0" name="Left Bracket 39"/>
          <p:cNvSpPr/>
          <p:nvPr/>
        </p:nvSpPr>
        <p:spPr>
          <a:xfrm rot="16200000">
            <a:off x="2690995" y="2506826"/>
            <a:ext cx="123639" cy="547985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Bracket 44"/>
          <p:cNvSpPr/>
          <p:nvPr/>
        </p:nvSpPr>
        <p:spPr>
          <a:xfrm rot="16200000">
            <a:off x="5963648" y="2214955"/>
            <a:ext cx="156879" cy="1204559"/>
          </a:xfrm>
          <a:prstGeom prst="lef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40" idx="1"/>
          </p:cNvCxnSpPr>
          <p:nvPr/>
        </p:nvCxnSpPr>
        <p:spPr>
          <a:xfrm>
            <a:off x="2752815" y="2842638"/>
            <a:ext cx="0" cy="75159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5" idx="1"/>
          </p:cNvCxnSpPr>
          <p:nvPr/>
        </p:nvCxnSpPr>
        <p:spPr>
          <a:xfrm>
            <a:off x="6042088" y="2895674"/>
            <a:ext cx="7317" cy="63492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TCGA_by_MouseTCGA2_INDOLENT_VS_AGGRESSIVE_DN_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944"/>
          <a:stretch/>
        </p:blipFill>
        <p:spPr>
          <a:xfrm>
            <a:off x="4601614" y="3598802"/>
            <a:ext cx="2134769" cy="1303398"/>
          </a:xfrm>
          <a:prstGeom prst="rect">
            <a:avLst/>
          </a:prstGeom>
        </p:spPr>
      </p:pic>
      <p:pic>
        <p:nvPicPr>
          <p:cNvPr id="49" name="Picture 48" descr="TCGA_by_MouseTCGA2_INDOLENT_VS_AGGRESSIVE_UP_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960"/>
          <a:stretch/>
        </p:blipFill>
        <p:spPr>
          <a:xfrm>
            <a:off x="2164254" y="3594234"/>
            <a:ext cx="2191452" cy="1337662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2745512" y="2996236"/>
            <a:ext cx="3067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F</a:t>
            </a:r>
            <a:r>
              <a:rPr lang="en-US" b="1" dirty="0" smtClean="0">
                <a:latin typeface="Arial"/>
                <a:cs typeface="Arial"/>
              </a:rPr>
              <a:t>. 1</a:t>
            </a:r>
            <a:r>
              <a:rPr lang="en-US" b="1" baseline="30000" dirty="0" smtClean="0">
                <a:latin typeface="Arial"/>
                <a:cs typeface="Arial"/>
              </a:rPr>
              <a:t>st</a:t>
            </a:r>
            <a:r>
              <a:rPr lang="en-US" b="1" dirty="0" smtClean="0">
                <a:latin typeface="Arial"/>
                <a:cs typeface="Arial"/>
              </a:rPr>
              <a:t> Trim </a:t>
            </a:r>
            <a:r>
              <a:rPr lang="en-US" b="1" dirty="0">
                <a:latin typeface="Arial"/>
                <a:cs typeface="Arial"/>
              </a:rPr>
              <a:t>OCAMP-A </a:t>
            </a:r>
            <a:r>
              <a:rPr lang="en-US" b="1" dirty="0" smtClean="0">
                <a:latin typeface="Arial"/>
                <a:cs typeface="Arial"/>
              </a:rPr>
              <a:t>by </a:t>
            </a:r>
          </a:p>
          <a:p>
            <a:r>
              <a:rPr lang="en-US" b="1" dirty="0" smtClean="0">
                <a:latin typeface="Arial"/>
                <a:cs typeface="Arial"/>
              </a:rPr>
              <a:t>TCGA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188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99" y="1549400"/>
            <a:ext cx="4900791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6326630" y="6451600"/>
            <a:ext cx="262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00542" y="1092432"/>
            <a:ext cx="380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. OCAMP-B DSS on MD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3856" y="4660384"/>
            <a:ext cx="943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p</a:t>
            </a:r>
            <a:r>
              <a:rPr lang="en-US" sz="1600" b="1" dirty="0" smtClean="0">
                <a:latin typeface="Arial"/>
                <a:cs typeface="Arial"/>
              </a:rPr>
              <a:t>=0.028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88864" y="3019642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S</a:t>
            </a:r>
            <a:r>
              <a:rPr lang="en-US" sz="1600" b="1" dirty="0" smtClean="0">
                <a:latin typeface="Arial"/>
                <a:cs typeface="Arial"/>
              </a:rPr>
              <a:t>urvival probability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6294" y="5157233"/>
            <a:ext cx="1594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Time (months)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4196" y="2417778"/>
            <a:ext cx="1011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OCAMP-B low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68460" y="3831739"/>
            <a:ext cx="10612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OCAMP-B high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602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63" y="2540000"/>
            <a:ext cx="4774714" cy="259442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326630" y="64516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Onken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et al., Figure S7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2763" y="2019532"/>
            <a:ext cx="380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  <a:r>
              <a:rPr lang="en-US" b="1" dirty="0" smtClean="0">
                <a:latin typeface="Arial"/>
                <a:cs typeface="Arial"/>
              </a:rPr>
              <a:t>. OCAMP-B DSS on UW/FHCRC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5200" y="4234934"/>
            <a:ext cx="829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p</a:t>
            </a:r>
            <a:r>
              <a:rPr lang="en-US" sz="1600" b="1" dirty="0" smtClean="0">
                <a:latin typeface="Arial"/>
                <a:cs typeface="Arial"/>
              </a:rPr>
              <a:t>&lt;0.01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1763" y="2019532"/>
            <a:ext cx="380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  <a:r>
              <a:rPr lang="en-US" b="1" dirty="0" smtClean="0">
                <a:latin typeface="Arial"/>
                <a:cs typeface="Arial"/>
              </a:rPr>
              <a:t>. OCAMP-B </a:t>
            </a:r>
            <a:r>
              <a:rPr lang="en-US" b="1" dirty="0">
                <a:latin typeface="Arial"/>
                <a:cs typeface="Arial"/>
              </a:rPr>
              <a:t>O</a:t>
            </a:r>
            <a:r>
              <a:rPr lang="en-US" b="1" dirty="0" smtClean="0">
                <a:latin typeface="Arial"/>
                <a:cs typeface="Arial"/>
              </a:rPr>
              <a:t>S on UW/FHCRC 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28169"/>
          <a:stretch/>
        </p:blipFill>
        <p:spPr>
          <a:xfrm>
            <a:off x="5149805" y="2690284"/>
            <a:ext cx="3420991" cy="24420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48350" y="4234934"/>
            <a:ext cx="829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p</a:t>
            </a:r>
            <a:r>
              <a:rPr lang="en-US" sz="1600" b="1" dirty="0" smtClean="0">
                <a:latin typeface="Arial"/>
                <a:cs typeface="Arial"/>
              </a:rPr>
              <a:t>&lt;0.01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36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216</Words>
  <Application>Microsoft Macintosh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Ravindra Uppaluri</dc:creator>
  <cp:lastModifiedBy>Ravindra Uppaluri</cp:lastModifiedBy>
  <cp:revision>26</cp:revision>
  <dcterms:created xsi:type="dcterms:W3CDTF">2013-10-04T15:02:08Z</dcterms:created>
  <dcterms:modified xsi:type="dcterms:W3CDTF">2014-03-14T19:08:59Z</dcterms:modified>
</cp:coreProperties>
</file>